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61" r:id="rId2"/>
    <p:sldId id="284" r:id="rId3"/>
    <p:sldId id="262" r:id="rId4"/>
    <p:sldId id="278" r:id="rId5"/>
    <p:sldId id="279" r:id="rId6"/>
    <p:sldId id="276" r:id="rId7"/>
    <p:sldId id="272" r:id="rId8"/>
    <p:sldId id="285" r:id="rId9"/>
    <p:sldId id="273" r:id="rId10"/>
    <p:sldId id="269" r:id="rId11"/>
    <p:sldId id="286" r:id="rId12"/>
    <p:sldId id="280" r:id="rId13"/>
  </p:sldIdLst>
  <p:sldSz cx="9144000" cy="6858000" type="screen4x3"/>
  <p:notesSz cx="6858000" cy="9144000"/>
  <p:defaultTextStyle>
    <a:defPPr>
      <a:defRPr lang="en-S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eff_chen" initials="z" lastIdx="2" clrIdx="0"/>
  <p:cmAuthor id="1" name="tan_han_yao" initials="HYao" lastIdx="2" clrIdx="1"/>
  <p:cmAuthor id="2" name="Administrator" initials="A" lastIdx="7" clrIdx="2"/>
  <p:cmAuthor id="3" name="shereen_ng" initials="s" lastIdx="3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81866" autoAdjust="0"/>
  </p:normalViewPr>
  <p:slideViewPr>
    <p:cSldViewPr>
      <p:cViewPr varScale="1">
        <p:scale>
          <a:sx n="59" d="100"/>
          <a:sy n="59" d="100"/>
        </p:scale>
        <p:origin x="-9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832CD6-F143-4948-ACF8-5E1392A80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noProof="0" smtClean="0"/>
              <a:t>Click to edit Master text styles</a:t>
            </a:r>
          </a:p>
          <a:p>
            <a:pPr lvl="1"/>
            <a:r>
              <a:rPr lang="en-SG" noProof="0" smtClean="0"/>
              <a:t>Second level</a:t>
            </a:r>
          </a:p>
          <a:p>
            <a:pPr lvl="2"/>
            <a:r>
              <a:rPr lang="en-SG" noProof="0" smtClean="0"/>
              <a:t>Third level</a:t>
            </a:r>
          </a:p>
          <a:p>
            <a:pPr lvl="3"/>
            <a:r>
              <a:rPr lang="en-SG" noProof="0" smtClean="0"/>
              <a:t>Fourth level</a:t>
            </a:r>
          </a:p>
          <a:p>
            <a:pPr lvl="4"/>
            <a:r>
              <a:rPr lang="en-SG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9A2073B-77CF-49F2-AA94-5372AFA2F429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43C377-30AB-4D27-B268-3C9930BBCA2E}" type="slidenum">
              <a:rPr lang="en-SG" smtClean="0"/>
              <a:pPr/>
              <a:t>1</a:t>
            </a:fld>
            <a:endParaRPr lang="en-SG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032AB4-0182-4C99-B5CA-EE9BEF7381EC}" type="slidenum">
              <a:rPr lang="en-SG" smtClean="0"/>
              <a:pPr/>
              <a:t>11</a:t>
            </a:fld>
            <a:endParaRPr lang="en-SG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>
              <a:sym typeface="Wingdings" pitchFamily="2" charset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342184-BAF9-4510-B0A5-33CB69099E33}" type="slidenum">
              <a:rPr lang="en-SG" smtClean="0"/>
              <a:pPr/>
              <a:t>12</a:t>
            </a:fld>
            <a:endParaRPr lang="en-S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B0A15C-E2CD-4729-BEC7-CE2418931B20}" type="slidenum">
              <a:rPr lang="en-SG" smtClean="0"/>
              <a:pPr/>
              <a:t>3</a:t>
            </a:fld>
            <a:endParaRPr lang="en-SG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5ABB9-0FCC-44C2-924E-96A21B0C7E8B}" type="slidenum">
              <a:rPr lang="en-SG" smtClean="0"/>
              <a:pPr/>
              <a:t>4</a:t>
            </a:fld>
            <a:endParaRPr lang="en-SG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459407-CE03-4CBA-A50E-E685B061F83F}" type="slidenum">
              <a:rPr lang="en-SG" smtClean="0"/>
              <a:pPr/>
              <a:t>5</a:t>
            </a:fld>
            <a:endParaRPr lang="en-SG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7C1274-12BA-4F81-9A75-384C25678030}" type="slidenum">
              <a:rPr lang="en-SG" smtClean="0"/>
              <a:pPr/>
              <a:t>6</a:t>
            </a:fld>
            <a:endParaRPr lang="en-SG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5D61AD-BE51-4D59-956F-D7580E8CF424}" type="slidenum">
              <a:rPr lang="en-SG" smtClean="0"/>
              <a:pPr/>
              <a:t>7</a:t>
            </a:fld>
            <a:endParaRPr lang="en-SG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354603-A55B-4998-B0DE-F748F9495042}" type="slidenum">
              <a:rPr lang="en-SG" smtClean="0"/>
              <a:pPr/>
              <a:t>8</a:t>
            </a:fld>
            <a:endParaRPr lang="en-SG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354603-A55B-4998-B0DE-F748F9495042}" type="slidenum">
              <a:rPr lang="en-SG" smtClean="0"/>
              <a:pPr/>
              <a:t>9</a:t>
            </a:fld>
            <a:endParaRPr lang="en-SG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032AB4-0182-4C99-B5CA-EE9BEF7381EC}" type="slidenum">
              <a:rPr lang="en-SG" smtClean="0"/>
              <a:pPr/>
              <a:t>10</a:t>
            </a:fld>
            <a:endParaRPr lang="en-SG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>
              <a:sym typeface="Wingdings" pitchFamily="2" charset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488" y="2408238"/>
            <a:ext cx="8709025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484688"/>
            <a:ext cx="8709025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RP Logo 351x107x2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393700"/>
            <a:ext cx="4459288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6413500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</p:spPr>
        <p:txBody>
          <a:bodyPr anchor="ctr"/>
          <a:lstStyle>
            <a:lvl1pPr algn="ctr">
              <a:defRPr sz="4400">
                <a:solidFill>
                  <a:srgbClr val="008000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i="1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 anchor="t"/>
          <a:lstStyle>
            <a:lvl1pPr algn="ctr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anchor="t" anchorCtr="0"/>
          <a:lstStyle>
            <a:lvl1pPr>
              <a:defRPr/>
            </a:lvl1pPr>
          </a:lstStyle>
          <a:p>
            <a:pPr>
              <a:defRPr/>
            </a:pPr>
            <a:fld id="{130E7FFF-8707-4C23-8EAD-50DAE99E6A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CB64E-B2D4-4154-BFBC-7F3EE923B0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50" y="152400"/>
            <a:ext cx="22288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5341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9EB8F-6BC4-4045-BDC7-DF66EF81B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D6433-888F-488C-B751-E859F1910D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827B6-300A-46CD-972B-91971B124E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8DB19-01CE-4A24-9465-CD30F90CB5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25829-72E0-4974-A95D-2CC343C98C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D6662-E185-43D6-AACA-FD856700AB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7FA4D-E18B-4AB7-9BE2-CF2F6F7D98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0C40-953E-494B-9F46-436B045CFC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39D35-348E-43F5-8731-9974776C22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885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B20590F-B40E-46E2-9810-DBDE2DFF3B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82563" y="1295400"/>
            <a:ext cx="8775700" cy="5556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8600" y="6516688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52750"/>
            <a:ext cx="7772400" cy="108585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A101 Science</a:t>
            </a:r>
            <a:br>
              <a:rPr lang="en-US" sz="3600" dirty="0" smtClean="0"/>
            </a:br>
            <a:r>
              <a:rPr lang="en-US" sz="3200" b="0" dirty="0" smtClean="0"/>
              <a:t>Problem 15: </a:t>
            </a:r>
            <a:r>
              <a:rPr lang="en-SG" sz="3200" b="0" dirty="0" smtClean="0"/>
              <a:t>Living Longer</a:t>
            </a:r>
            <a:r>
              <a:rPr lang="en-US" sz="3200" b="0" dirty="0" smtClean="0"/>
              <a:t> </a:t>
            </a:r>
            <a:br>
              <a:rPr lang="en-US" sz="3200" b="0" dirty="0" smtClean="0"/>
            </a:br>
            <a:endParaRPr lang="en-US" sz="3200" baseline="30000" dirty="0" smtClean="0">
              <a:latin typeface="Times New Roman" pitchFamily="18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200400" y="4495800"/>
            <a:ext cx="2682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>
                <a:solidFill>
                  <a:srgbClr val="008000"/>
                </a:solidFill>
              </a:rPr>
              <a:t>6</a:t>
            </a:r>
            <a:r>
              <a:rPr lang="en-US" sz="2800" baseline="30000">
                <a:solidFill>
                  <a:srgbClr val="008000"/>
                </a:solidFill>
              </a:rPr>
              <a:t>th</a:t>
            </a:r>
            <a:r>
              <a:rPr lang="en-US" sz="2800">
                <a:solidFill>
                  <a:srgbClr val="008000"/>
                </a:solidFill>
              </a:rPr>
              <a:t> Presentation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86200" y="6189663"/>
            <a:ext cx="13716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Copyright © </a:t>
            </a:r>
            <a:r>
              <a:rPr lang="en-US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2010</a:t>
            </a: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pPr eaLnBrk="1" hangingPunct="1"/>
            <a:r>
              <a:rPr lang="en-SG" dirty="0" smtClean="0"/>
              <a:t>Longer distance of travel as observed by Jack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458200" cy="4191000"/>
          </a:xfrm>
        </p:spPr>
        <p:txBody>
          <a:bodyPr/>
          <a:lstStyle/>
          <a:p>
            <a:pPr marL="226800" indent="-226800">
              <a:buFont typeface="Arial" charset="0"/>
              <a:buChar char="•"/>
            </a:pPr>
            <a:r>
              <a:rPr lang="en-SG" sz="3300" dirty="0" smtClean="0"/>
              <a:t>According to Jack, the distance travelled by </a:t>
            </a:r>
            <a:r>
              <a:rPr lang="en-SG" sz="3300" dirty="0" err="1" smtClean="0"/>
              <a:t>muon</a:t>
            </a:r>
            <a:r>
              <a:rPr lang="en-SG" sz="3300" dirty="0" smtClean="0"/>
              <a:t> before disintegrating was </a:t>
            </a:r>
          </a:p>
          <a:p>
            <a:pPr marL="226800" indent="-226800">
              <a:buNone/>
            </a:pPr>
            <a:r>
              <a:rPr lang="en-SG" sz="3300" dirty="0" smtClean="0"/>
              <a:t>	0.999 × 3 × 10</a:t>
            </a:r>
            <a:r>
              <a:rPr lang="en-SG" sz="3300" baseline="30000" dirty="0" smtClean="0"/>
              <a:t>8</a:t>
            </a:r>
            <a:r>
              <a:rPr lang="en-SG" sz="3300" dirty="0" smtClean="0"/>
              <a:t> m/s × </a:t>
            </a:r>
            <a:r>
              <a:rPr lang="en-US" sz="3300" dirty="0" smtClean="0"/>
              <a:t>49.2 µs = 14.75 km.</a:t>
            </a:r>
            <a:endParaRPr lang="en-SG" sz="3300" dirty="0" smtClean="0"/>
          </a:p>
          <a:p>
            <a:pPr marL="226800" indent="-226800">
              <a:buFont typeface="Arial" charset="0"/>
              <a:buChar char="•"/>
            </a:pPr>
            <a:r>
              <a:rPr lang="en-SG" sz="3300" dirty="0" smtClean="0"/>
              <a:t>Hence, the longer lifetime of </a:t>
            </a:r>
            <a:r>
              <a:rPr lang="en-SG" sz="3300" dirty="0" err="1" smtClean="0"/>
              <a:t>muon</a:t>
            </a:r>
            <a:r>
              <a:rPr lang="en-SG" sz="3300" dirty="0" smtClean="0"/>
              <a:t> as observed by Jack also explains why the </a:t>
            </a:r>
            <a:r>
              <a:rPr lang="en-SG" sz="3300" dirty="0" err="1" smtClean="0"/>
              <a:t>muon</a:t>
            </a:r>
            <a:r>
              <a:rPr lang="en-SG" sz="3300" dirty="0" smtClean="0"/>
              <a:t> was able to travel more than 14 km and reach Earth’s surface before disintegrating.</a:t>
            </a:r>
            <a:endParaRPr lang="en-US" sz="3300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400" dirty="0" smtClean="0">
              <a:solidFill>
                <a:srgbClr val="0000FF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pPr eaLnBrk="1" hangingPunct="1"/>
            <a:r>
              <a:rPr lang="en-SG" dirty="0" smtClean="0"/>
              <a:t>Learning points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458200" cy="41910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900" dirty="0" smtClean="0"/>
              <a:t>The speed of light, 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900" dirty="0" smtClean="0"/>
              <a:t>, is the same for all observers (i.e. 3.00 x 10</a:t>
            </a:r>
            <a:r>
              <a:rPr lang="en-US" sz="2900" baseline="30000" dirty="0" smtClean="0">
                <a:sym typeface="Wingdings" pitchFamily="2" charset="2"/>
              </a:rPr>
              <a:t>8</a:t>
            </a:r>
            <a:r>
              <a:rPr lang="en-US" sz="2900" dirty="0" smtClean="0">
                <a:sym typeface="Wingdings" pitchFamily="2" charset="2"/>
              </a:rPr>
              <a:t> m/s</a:t>
            </a:r>
            <a:r>
              <a:rPr lang="en-US" sz="2900" dirty="0" smtClean="0"/>
              <a:t>), whether the observers are stationary or moving at a constant speed.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900" dirty="0" smtClean="0"/>
              <a:t>One of the consequences of the constant speed of light is having </a:t>
            </a:r>
            <a:r>
              <a:rPr lang="en-US" sz="2900" dirty="0" smtClean="0">
                <a:sym typeface="Wingdings" pitchFamily="2" charset="2"/>
              </a:rPr>
              <a:t>different durations for the same event  as perceived by different observers . For example, </a:t>
            </a:r>
            <a:r>
              <a:rPr lang="en-US" sz="2900" dirty="0" smtClean="0"/>
              <a:t>the average lifetime of </a:t>
            </a:r>
            <a:r>
              <a:rPr lang="en-US" sz="2900" dirty="0" err="1" smtClean="0"/>
              <a:t>muons</a:t>
            </a:r>
            <a:r>
              <a:rPr lang="en-US" sz="2900" dirty="0" smtClean="0"/>
              <a:t> would be different for stationary and fast-moving </a:t>
            </a:r>
            <a:r>
              <a:rPr lang="en-US" sz="2900" dirty="0" err="1" smtClean="0"/>
              <a:t>muons</a:t>
            </a:r>
            <a:r>
              <a:rPr lang="en-US" sz="2900" dirty="0" smtClean="0"/>
              <a:t>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US" sz="2900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900" dirty="0" smtClean="0">
              <a:solidFill>
                <a:srgbClr val="0000FF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shuttleB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2344737" y="2649538"/>
            <a:ext cx="102552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US" dirty="0" smtClean="0"/>
              <a:t>Discussion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22860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sz="2200" dirty="0" smtClean="0"/>
              <a:t>Imagine you are racing with a light particle. You are travelling in a spaceship that moves at a constant speed of 90% the speed of light relative to Earth and the particle of light is travelling at a speed of 1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200" dirty="0" smtClean="0"/>
              <a:t>relative to Earth. At a certain instant in time, your spaceship is next to the light particle as shown in the diagram below.</a:t>
            </a:r>
          </a:p>
          <a:p>
            <a:pPr marL="0" indent="0"/>
            <a:endParaRPr lang="en-US" dirty="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463675" y="3352800"/>
            <a:ext cx="5089525" cy="2286000"/>
            <a:chOff x="1463566" y="2895600"/>
            <a:chExt cx="5089634" cy="2286000"/>
          </a:xfrm>
        </p:grpSpPr>
        <p:sp>
          <p:nvSpPr>
            <p:cNvPr id="13319" name="Picture 5" descr="shuttleB.gif"/>
            <p:cNvSpPr>
              <a:spLocks noChangeAspect="1"/>
            </p:cNvSpPr>
            <p:nvPr/>
          </p:nvSpPr>
          <p:spPr bwMode="auto">
            <a:xfrm rot="5400000">
              <a:off x="2360648" y="2192482"/>
              <a:ext cx="1025236" cy="281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4082997" y="4191000"/>
              <a:ext cx="152403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>
              <a:off x="3392439" y="3924300"/>
              <a:ext cx="1751012" cy="1588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344941" y="3581400"/>
              <a:ext cx="1674848" cy="158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4343353" y="4267200"/>
              <a:ext cx="2209847" cy="1428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4267151" y="3124200"/>
              <a:ext cx="990621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500" dirty="0">
                  <a:solidFill>
                    <a:srgbClr val="FF0000"/>
                  </a:solidFill>
                </a:rPr>
                <a:t>0.9 </a:t>
              </a:r>
              <a:r>
                <a:rPr lang="en-US" sz="1500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343353" y="3810000"/>
              <a:ext cx="990621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500" dirty="0">
                  <a:solidFill>
                    <a:srgbClr val="FF0000"/>
                  </a:solidFill>
                </a:rPr>
                <a:t>1</a:t>
              </a:r>
              <a:r>
                <a:rPr lang="en-US" sz="1500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28933" y="4648200"/>
              <a:ext cx="1676436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500" dirty="0">
                  <a:solidFill>
                    <a:srgbClr val="FF0000"/>
                  </a:solidFill>
                </a:rPr>
                <a:t>At a certain instant in time 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24127" y="4038600"/>
              <a:ext cx="990621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5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Light Particle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200328" y="2895600"/>
              <a:ext cx="990621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5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Space Ship</a:t>
              </a:r>
            </a:p>
          </p:txBody>
        </p:sp>
      </p:grp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381000" y="5562600"/>
            <a:ext cx="8305800" cy="1295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200" kern="0" dirty="0">
                <a:latin typeface="+mn-lt"/>
                <a:cs typeface="+mn-cs"/>
              </a:rPr>
              <a:t>Do you expect the light particle to overtake your spaceship? Explain.</a:t>
            </a:r>
          </a:p>
          <a:p>
            <a:pPr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200" kern="0" dirty="0">
                <a:latin typeface="+mn-lt"/>
                <a:cs typeface="+mn-cs"/>
              </a:rPr>
              <a:t>What is the speed of the of light particle according to you?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50" y="76200"/>
            <a:ext cx="8915400" cy="1066800"/>
          </a:xfrm>
        </p:spPr>
        <p:txBody>
          <a:bodyPr/>
          <a:lstStyle/>
          <a:p>
            <a:r>
              <a:rPr lang="en-GB" dirty="0" smtClean="0"/>
              <a:t>Different perceptions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16764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Can we conclude definitely whether the house is to the left or to the right of the road?</a:t>
            </a:r>
          </a:p>
          <a:p>
            <a:pPr marL="0" indent="0">
              <a:buNone/>
            </a:pPr>
            <a:r>
              <a:rPr lang="en-GB" sz="2400" dirty="0" smtClean="0"/>
              <a:t>According to the man in black, the house is on his left, whereas to the man in red, the house is on his right.</a:t>
            </a:r>
          </a:p>
          <a:p>
            <a:pPr marL="0" indent="0">
              <a:buNone/>
            </a:pPr>
            <a:r>
              <a:rPr lang="en-SG" sz="2400" dirty="0" smtClean="0"/>
              <a:t>A common phenomenon like “left” and “right” may be different to different observers.</a:t>
            </a:r>
            <a:endParaRPr lang="en-SG" sz="2400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600200"/>
            <a:ext cx="2679937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"/>
            <a:ext cx="6096000" cy="609600"/>
          </a:xfrm>
        </p:spPr>
        <p:txBody>
          <a:bodyPr/>
          <a:lstStyle/>
          <a:p>
            <a:pPr algn="ctr" eaLnBrk="1" hangingPunct="1"/>
            <a:r>
              <a:rPr lang="en-SG" smtClean="0">
                <a:solidFill>
                  <a:schemeClr val="tx1"/>
                </a:solidFill>
              </a:rPr>
              <a:t>Relative motion and speed</a:t>
            </a: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57200" y="1600200"/>
            <a:ext cx="8382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The speed </a:t>
            </a:r>
            <a:r>
              <a:rPr lang="en-US" sz="2400" dirty="0"/>
              <a:t>of an object observed by different people might </a:t>
            </a:r>
            <a:r>
              <a:rPr lang="en-US" sz="2400" dirty="0" smtClean="0"/>
              <a:t>also be </a:t>
            </a:r>
            <a:r>
              <a:rPr lang="en-US" sz="2400" dirty="0"/>
              <a:t>different.</a:t>
            </a:r>
          </a:p>
          <a:p>
            <a:endParaRPr lang="en-US" sz="2400" dirty="0"/>
          </a:p>
          <a:p>
            <a:r>
              <a:rPr lang="en-US" sz="2400" dirty="0"/>
              <a:t>For example, when you are on board an airplane flying smoothly, according to </a:t>
            </a:r>
            <a:r>
              <a:rPr lang="en-US" sz="2400" dirty="0" smtClean="0"/>
              <a:t>you, </a:t>
            </a:r>
            <a:r>
              <a:rPr lang="en-US" sz="2400" dirty="0"/>
              <a:t>the seats in the airplane are stationary. However, according to someone on the ground, the seats in the airplane are actually moving at </a:t>
            </a:r>
            <a:r>
              <a:rPr lang="en-US" sz="2400" dirty="0" smtClean="0"/>
              <a:t>the same speed as </a:t>
            </a:r>
            <a:r>
              <a:rPr lang="en-US" sz="2400" smtClean="0"/>
              <a:t>the airplane.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The only exception is the speed of </a:t>
            </a:r>
            <a:r>
              <a:rPr lang="en-US" sz="2400" dirty="0" smtClean="0"/>
              <a:t>light (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GB" sz="2400" dirty="0" smtClean="0"/>
              <a:t> = 3.00 × 10</a:t>
            </a:r>
            <a:r>
              <a:rPr lang="en-GB" sz="2400" baseline="30000" dirty="0" smtClean="0"/>
              <a:t>8 </a:t>
            </a:r>
            <a:r>
              <a:rPr lang="en-GB" sz="2400" dirty="0" smtClean="0"/>
              <a:t>m/s</a:t>
            </a:r>
            <a:r>
              <a:rPr lang="en-US" sz="2400" dirty="0" smtClean="0"/>
              <a:t>). The speed of light to </a:t>
            </a:r>
            <a:r>
              <a:rPr lang="en-US" sz="2400" b="1" dirty="0" smtClean="0"/>
              <a:t>all</a:t>
            </a:r>
            <a:r>
              <a:rPr lang="en-US" sz="2400" dirty="0" smtClean="0"/>
              <a:t> observers is always the same regardless of the motion of the observers. This can help us </a:t>
            </a:r>
            <a:r>
              <a:rPr lang="en-GB" sz="2400" dirty="0" smtClean="0"/>
              <a:t>explain the discrepancy in the average lifetime of </a:t>
            </a:r>
            <a:r>
              <a:rPr lang="en-GB" sz="2400" dirty="0" err="1" smtClean="0"/>
              <a:t>muons</a:t>
            </a:r>
            <a:r>
              <a:rPr lang="en-GB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15400" cy="1066800"/>
          </a:xfrm>
        </p:spPr>
        <p:txBody>
          <a:bodyPr/>
          <a:lstStyle/>
          <a:p>
            <a:pPr eaLnBrk="1" hangingPunct="1"/>
            <a:r>
              <a:rPr lang="en-SG" smtClean="0"/>
              <a:t>Path taken by the light particle according to Mary</a:t>
            </a:r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6096000" cy="4800600"/>
          </a:xfrm>
        </p:spPr>
        <p:txBody>
          <a:bodyPr/>
          <a:lstStyle/>
          <a:p>
            <a:pPr marL="226800" indent="-226800" eaLnBrk="1" hangingPunct="1"/>
            <a:r>
              <a:rPr lang="en-SG" sz="2400" dirty="0" smtClean="0">
                <a:solidFill>
                  <a:srgbClr val="0D0D0D"/>
                </a:solidFill>
              </a:rPr>
              <a:t>For a complete upward then downward journey, the total distance travelled by the light particle was 660 m. </a:t>
            </a:r>
          </a:p>
          <a:p>
            <a:pPr marL="226800" indent="-226800" eaLnBrk="1" hangingPunct="1"/>
            <a:endParaRPr lang="en-SG" sz="2400" dirty="0" smtClean="0"/>
          </a:p>
          <a:p>
            <a:pPr marL="226800" indent="-226800" eaLnBrk="1" hangingPunct="1"/>
            <a:r>
              <a:rPr lang="en-US" sz="2400" dirty="0" smtClean="0"/>
              <a:t>Speed of light is </a:t>
            </a:r>
            <a:r>
              <a:rPr lang="en-GB" sz="2400" dirty="0" smtClean="0">
                <a:cs typeface="Times New Roman" pitchFamily="18" charset="0"/>
              </a:rPr>
              <a:t>3.00 x 10</a:t>
            </a:r>
            <a:r>
              <a:rPr lang="en-GB" sz="2400" baseline="30000" dirty="0" smtClean="0">
                <a:cs typeface="Times New Roman" pitchFamily="18" charset="0"/>
              </a:rPr>
              <a:t>8</a:t>
            </a:r>
            <a:r>
              <a:rPr lang="en-GB" sz="2400" dirty="0" smtClean="0">
                <a:cs typeface="Times New Roman" pitchFamily="18" charset="0"/>
              </a:rPr>
              <a:t> </a:t>
            </a:r>
            <a:r>
              <a:rPr lang="en-US" sz="2400" dirty="0" smtClean="0"/>
              <a:t>m/s. Therefore, total travel time was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/>
              <a:t>660 m ÷ (</a:t>
            </a:r>
            <a:r>
              <a:rPr lang="en-GB" sz="2400" dirty="0" smtClean="0">
                <a:cs typeface="Times New Roman" pitchFamily="18" charset="0"/>
              </a:rPr>
              <a:t>3.00 </a:t>
            </a:r>
            <a:r>
              <a:rPr lang="en-US" sz="2400" dirty="0" smtClean="0"/>
              <a:t>×</a:t>
            </a:r>
            <a:r>
              <a:rPr lang="en-GB" sz="2400" dirty="0" smtClean="0">
                <a:cs typeface="Times New Roman" pitchFamily="18" charset="0"/>
              </a:rPr>
              <a:t> 10</a:t>
            </a:r>
            <a:r>
              <a:rPr lang="en-GB" sz="2400" baseline="30000" dirty="0" smtClean="0">
                <a:cs typeface="Times New Roman" pitchFamily="18" charset="0"/>
              </a:rPr>
              <a:t>8</a:t>
            </a:r>
            <a:r>
              <a:rPr lang="en-GB" sz="2400" dirty="0" smtClean="0">
                <a:cs typeface="Times New Roman" pitchFamily="18" charset="0"/>
              </a:rPr>
              <a:t> </a:t>
            </a:r>
            <a:r>
              <a:rPr lang="en-US" sz="2400" dirty="0" smtClean="0"/>
              <a:t>m/s) = 2.2 µs.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172403" y="1139825"/>
            <a:ext cx="3200400" cy="5246688"/>
            <a:chOff x="6172403" y="1139825"/>
            <a:chExt cx="3200400" cy="5246688"/>
          </a:xfrm>
        </p:grpSpPr>
        <p:grpSp>
          <p:nvGrpSpPr>
            <p:cNvPr id="6148" name="Group 4"/>
            <p:cNvGrpSpPr>
              <a:grpSpLocks noChangeAspect="1"/>
            </p:cNvGrpSpPr>
            <p:nvPr/>
          </p:nvGrpSpPr>
          <p:grpSpPr bwMode="auto">
            <a:xfrm>
              <a:off x="6172403" y="1139825"/>
              <a:ext cx="3200400" cy="5246688"/>
              <a:chOff x="1435" y="7031"/>
              <a:chExt cx="2238" cy="3668"/>
            </a:xfrm>
          </p:grpSpPr>
          <p:sp>
            <p:nvSpPr>
              <p:cNvPr id="6154" name="AutoShape 5"/>
              <p:cNvSpPr>
                <a:spLocks noChangeAspect="1" noChangeArrowheads="1"/>
              </p:cNvSpPr>
              <p:nvPr/>
            </p:nvSpPr>
            <p:spPr bwMode="auto">
              <a:xfrm>
                <a:off x="1440" y="7031"/>
                <a:ext cx="1750" cy="36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5" name="Rectangle 6" descr="Light upward diagonal"/>
              <p:cNvSpPr>
                <a:spLocks noChangeArrowheads="1"/>
              </p:cNvSpPr>
              <p:nvPr/>
            </p:nvSpPr>
            <p:spPr bwMode="auto">
              <a:xfrm>
                <a:off x="1874" y="7260"/>
                <a:ext cx="756" cy="168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7" name="Text Box 8"/>
              <p:cNvSpPr txBox="1">
                <a:spLocks noChangeArrowheads="1"/>
              </p:cNvSpPr>
              <p:nvPr/>
            </p:nvSpPr>
            <p:spPr bwMode="auto">
              <a:xfrm>
                <a:off x="1435" y="10181"/>
                <a:ext cx="2238" cy="5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dirty="0">
                    <a:latin typeface="Arial Narrow" pitchFamily="34" charset="0"/>
                  </a:rPr>
                  <a:t>Perception of Mary about the light particle she </a:t>
                </a:r>
                <a:r>
                  <a:rPr lang="en-US" dirty="0" smtClean="0">
                    <a:latin typeface="Arial Narrow" pitchFamily="34" charset="0"/>
                  </a:rPr>
                  <a:t>fired </a:t>
                </a:r>
                <a:r>
                  <a:rPr lang="en-US" dirty="0">
                    <a:latin typeface="Arial Narrow" pitchFamily="34" charset="0"/>
                  </a:rPr>
                  <a:t>vertically up </a:t>
                </a:r>
                <a:endParaRPr lang="en-SG" dirty="0"/>
              </a:p>
            </p:txBody>
          </p:sp>
          <p:sp>
            <p:nvSpPr>
              <p:cNvPr id="6158" name="Line 9"/>
              <p:cNvSpPr>
                <a:spLocks noChangeShapeType="1"/>
              </p:cNvSpPr>
              <p:nvPr/>
            </p:nvSpPr>
            <p:spPr bwMode="auto">
              <a:xfrm>
                <a:off x="2276" y="7433"/>
                <a:ext cx="1" cy="2557"/>
              </a:xfrm>
              <a:prstGeom prst="line">
                <a:avLst/>
              </a:prstGeom>
              <a:noFill/>
              <a:ln w="9525">
                <a:solidFill>
                  <a:srgbClr val="FF9900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160" name="Line 11"/>
              <p:cNvSpPr>
                <a:spLocks noChangeShapeType="1"/>
              </p:cNvSpPr>
              <p:nvPr/>
            </p:nvSpPr>
            <p:spPr bwMode="auto">
              <a:xfrm>
                <a:off x="2174" y="7448"/>
                <a:ext cx="1" cy="2557"/>
              </a:xfrm>
              <a:prstGeom prst="line">
                <a:avLst/>
              </a:prstGeom>
              <a:noFill/>
              <a:ln w="9525">
                <a:solidFill>
                  <a:srgbClr val="FF9900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161" name="AutoShape 12"/>
              <p:cNvSpPr>
                <a:spLocks noChangeArrowheads="1"/>
              </p:cNvSpPr>
              <p:nvPr/>
            </p:nvSpPr>
            <p:spPr bwMode="auto">
              <a:xfrm>
                <a:off x="1818" y="9590"/>
                <a:ext cx="266" cy="392"/>
              </a:xfrm>
              <a:prstGeom prst="lightningBolt">
                <a:avLst/>
              </a:prstGeom>
              <a:solidFill>
                <a:srgbClr val="FFCC00"/>
              </a:solidFill>
              <a:ln w="317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2" name="Line 13"/>
              <p:cNvSpPr>
                <a:spLocks noChangeShapeType="1"/>
              </p:cNvSpPr>
              <p:nvPr/>
            </p:nvSpPr>
            <p:spPr bwMode="auto">
              <a:xfrm flipV="1">
                <a:off x="1874" y="7428"/>
                <a:ext cx="74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149" name="Text Box 51"/>
            <p:cNvSpPr txBox="1">
              <a:spLocks noChangeArrowheads="1"/>
            </p:cNvSpPr>
            <p:nvPr/>
          </p:nvSpPr>
          <p:spPr bwMode="auto">
            <a:xfrm>
              <a:off x="8045450" y="3368675"/>
              <a:ext cx="793750" cy="517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GB" noProof="1">
                  <a:latin typeface="Arial Narrow" pitchFamily="34" charset="0"/>
                </a:rPr>
                <a:t>330 m</a:t>
              </a:r>
              <a:endParaRPr lang="en-US"/>
            </a:p>
          </p:txBody>
        </p:sp>
        <p:grpSp>
          <p:nvGrpSpPr>
            <p:cNvPr id="6150" name="Group 17"/>
            <p:cNvGrpSpPr>
              <a:grpSpLocks/>
            </p:cNvGrpSpPr>
            <p:nvPr/>
          </p:nvGrpSpPr>
          <p:grpSpPr bwMode="auto">
            <a:xfrm>
              <a:off x="6821278" y="1740789"/>
              <a:ext cx="1255923" cy="3871930"/>
              <a:chOff x="6820907" y="1740788"/>
              <a:chExt cx="1256273" cy="3871931"/>
            </a:xfrm>
          </p:grpSpPr>
          <p:sp>
            <p:nvSpPr>
              <p:cNvPr id="6151" name="Rectangle 6" descr="Light upward diagonal"/>
              <p:cNvSpPr>
                <a:spLocks noChangeArrowheads="1"/>
              </p:cNvSpPr>
              <p:nvPr/>
            </p:nvSpPr>
            <p:spPr bwMode="auto">
              <a:xfrm>
                <a:off x="6838071" y="5373006"/>
                <a:ext cx="1079999" cy="239713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2" name="Line 49"/>
              <p:cNvSpPr>
                <a:spLocks noChangeShapeType="1"/>
              </p:cNvSpPr>
              <p:nvPr/>
            </p:nvSpPr>
            <p:spPr bwMode="auto">
              <a:xfrm>
                <a:off x="8077180" y="1740788"/>
                <a:ext cx="0" cy="36000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153" name="Line 13"/>
              <p:cNvSpPr>
                <a:spLocks noChangeShapeType="1"/>
              </p:cNvSpPr>
              <p:nvPr/>
            </p:nvSpPr>
            <p:spPr bwMode="auto">
              <a:xfrm flipV="1">
                <a:off x="6820907" y="5362575"/>
                <a:ext cx="108030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343400"/>
            <a:ext cx="8686800" cy="1676400"/>
          </a:xfrm>
          <a:solidFill>
            <a:schemeClr val="bg1"/>
          </a:solidFill>
        </p:spPr>
        <p:txBody>
          <a:bodyPr/>
          <a:lstStyle/>
          <a:p>
            <a:pPr marL="225425" indent="-225425"/>
            <a:r>
              <a:rPr lang="en-US" sz="2000" dirty="0" smtClean="0"/>
              <a:t>In 1 µs according to Jack: </a:t>
            </a:r>
          </a:p>
          <a:p>
            <a:pPr marL="625475" lvl="1" indent="-225425">
              <a:buFont typeface="Courier New" pitchFamily="49" charset="0"/>
              <a:buChar char="o"/>
            </a:pPr>
            <a:r>
              <a:rPr lang="en-US" sz="2000" dirty="0" smtClean="0"/>
              <a:t>Mary travelled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/>
              <a:t> = 0.999 × </a:t>
            </a:r>
            <a:r>
              <a:rPr lang="en-SG" sz="2000" dirty="0" smtClean="0"/>
              <a:t>3.00 × 10</a:t>
            </a:r>
            <a:r>
              <a:rPr lang="en-SG" sz="2000" baseline="30000" dirty="0" smtClean="0"/>
              <a:t>8</a:t>
            </a:r>
            <a:r>
              <a:rPr lang="en-SG" sz="2000" dirty="0" smtClean="0"/>
              <a:t> </a:t>
            </a:r>
            <a:r>
              <a:rPr lang="en-US" sz="2000" dirty="0" smtClean="0"/>
              <a:t>m/s × 1 µs = 299.7 m</a:t>
            </a:r>
          </a:p>
          <a:p>
            <a:pPr marL="625475" lvl="1" indent="-225425">
              <a:buFont typeface="Courier New" pitchFamily="49" charset="0"/>
              <a:buChar char="o"/>
            </a:pPr>
            <a:r>
              <a:rPr lang="en-US" sz="2000" dirty="0" smtClean="0"/>
              <a:t>The light particle travelled PL = </a:t>
            </a:r>
            <a:r>
              <a:rPr lang="en-SG" sz="2000" dirty="0" smtClean="0"/>
              <a:t>3.00 × 10</a:t>
            </a:r>
            <a:r>
              <a:rPr lang="en-SG" sz="2000" baseline="30000" dirty="0" smtClean="0"/>
              <a:t>8</a:t>
            </a:r>
            <a:r>
              <a:rPr lang="en-US" sz="2000" dirty="0" smtClean="0"/>
              <a:t> m/s × 1 µs = 300 m</a:t>
            </a:r>
          </a:p>
          <a:p>
            <a:pPr marL="225425" indent="-225425"/>
            <a:r>
              <a:rPr lang="en-US" sz="2000" dirty="0" smtClean="0"/>
              <a:t>The light particle was always above Mary. </a:t>
            </a:r>
          </a:p>
          <a:p>
            <a:pPr marL="225425" indent="-225425">
              <a:buFontTx/>
              <a:buNone/>
            </a:pPr>
            <a:r>
              <a:rPr lang="en-US" sz="2000" dirty="0" smtClean="0"/>
              <a:t>	Using Pythagoras theorem, the vertical distance between Mary and the light particle was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dirty="0" smtClean="0"/>
              <a:t> =                                  m</a:t>
            </a:r>
          </a:p>
          <a:p>
            <a:pPr marL="225425" indent="-225425">
              <a:buFontTx/>
              <a:buNone/>
            </a:pPr>
            <a:endParaRPr lang="en-US" sz="2000" dirty="0" smtClean="0"/>
          </a:p>
          <a:p>
            <a:pPr marL="225425" indent="-225425">
              <a:buFontTx/>
              <a:buNone/>
            </a:pPr>
            <a:endParaRPr lang="en-US" sz="2000" dirty="0" smtClean="0"/>
          </a:p>
        </p:txBody>
      </p:sp>
      <p:grpSp>
        <p:nvGrpSpPr>
          <p:cNvPr id="7171" name="Group 57"/>
          <p:cNvGrpSpPr>
            <a:grpSpLocks/>
          </p:cNvGrpSpPr>
          <p:nvPr/>
        </p:nvGrpSpPr>
        <p:grpSpPr bwMode="auto">
          <a:xfrm>
            <a:off x="1524000" y="1295400"/>
            <a:ext cx="5700713" cy="2895600"/>
            <a:chOff x="1584" y="720"/>
            <a:chExt cx="3591" cy="1824"/>
          </a:xfrm>
        </p:grpSpPr>
        <p:sp>
          <p:nvSpPr>
            <p:cNvPr id="7175" name="Line 27"/>
            <p:cNvSpPr>
              <a:spLocks noChangeShapeType="1"/>
            </p:cNvSpPr>
            <p:nvPr/>
          </p:nvSpPr>
          <p:spPr bwMode="auto">
            <a:xfrm flipH="1">
              <a:off x="2276" y="1008"/>
              <a:ext cx="1276" cy="1236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7176" name="Group 29"/>
            <p:cNvGrpSpPr>
              <a:grpSpLocks/>
            </p:cNvGrpSpPr>
            <p:nvPr/>
          </p:nvGrpSpPr>
          <p:grpSpPr bwMode="auto">
            <a:xfrm>
              <a:off x="2948" y="1446"/>
              <a:ext cx="153" cy="154"/>
              <a:chOff x="2948" y="1446"/>
              <a:chExt cx="153" cy="154"/>
            </a:xfrm>
          </p:grpSpPr>
          <p:sp>
            <p:nvSpPr>
              <p:cNvPr id="7206" name="Oval 30"/>
              <p:cNvSpPr>
                <a:spLocks noChangeArrowheads="1"/>
              </p:cNvSpPr>
              <p:nvPr/>
            </p:nvSpPr>
            <p:spPr bwMode="auto">
              <a:xfrm>
                <a:off x="2948" y="1546"/>
                <a:ext cx="53" cy="54"/>
              </a:xfrm>
              <a:prstGeom prst="ellipse">
                <a:avLst/>
              </a:prstGeom>
              <a:noFill/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7" name="Line 31"/>
              <p:cNvSpPr>
                <a:spLocks noChangeShapeType="1"/>
              </p:cNvSpPr>
              <p:nvPr/>
            </p:nvSpPr>
            <p:spPr bwMode="auto">
              <a:xfrm flipV="1">
                <a:off x="2995" y="1446"/>
                <a:ext cx="106" cy="10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7177" name="Oval 33"/>
            <p:cNvSpPr>
              <a:spLocks noChangeArrowheads="1"/>
            </p:cNvSpPr>
            <p:nvPr/>
          </p:nvSpPr>
          <p:spPr bwMode="auto">
            <a:xfrm>
              <a:off x="2961" y="2180"/>
              <a:ext cx="27" cy="7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34"/>
            <p:cNvSpPr>
              <a:spLocks noChangeShapeType="1"/>
            </p:cNvSpPr>
            <p:nvPr/>
          </p:nvSpPr>
          <p:spPr bwMode="auto">
            <a:xfrm>
              <a:off x="2998" y="2208"/>
              <a:ext cx="113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79" name="Line 35"/>
            <p:cNvSpPr>
              <a:spLocks noChangeShapeType="1"/>
            </p:cNvSpPr>
            <p:nvPr/>
          </p:nvSpPr>
          <p:spPr bwMode="auto">
            <a:xfrm>
              <a:off x="2975" y="1574"/>
              <a:ext cx="0" cy="6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0" name="Text Box 36"/>
            <p:cNvSpPr txBox="1">
              <a:spLocks noChangeArrowheads="1"/>
            </p:cNvSpPr>
            <p:nvPr/>
          </p:nvSpPr>
          <p:spPr bwMode="auto">
            <a:xfrm>
              <a:off x="3120" y="1344"/>
              <a:ext cx="447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1200">
                  <a:latin typeface="Arial Narrow" pitchFamily="34" charset="0"/>
                  <a:cs typeface="Times New Roman" pitchFamily="18" charset="0"/>
                </a:rPr>
                <a:t>Location of light  particle in motion</a:t>
              </a:r>
              <a:endParaRPr lang="en-GB" sz="1200"/>
            </a:p>
          </p:txBody>
        </p:sp>
        <p:sp>
          <p:nvSpPr>
            <p:cNvPr id="7181" name="Line 37"/>
            <p:cNvSpPr>
              <a:spLocks noChangeShapeType="1"/>
            </p:cNvSpPr>
            <p:nvPr/>
          </p:nvSpPr>
          <p:spPr bwMode="auto">
            <a:xfrm flipH="1">
              <a:off x="3021" y="1512"/>
              <a:ext cx="147" cy="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2" name="Text Box 38"/>
            <p:cNvSpPr txBox="1">
              <a:spLocks noChangeArrowheads="1"/>
            </p:cNvSpPr>
            <p:nvPr/>
          </p:nvSpPr>
          <p:spPr bwMode="auto">
            <a:xfrm>
              <a:off x="3168" y="1893"/>
              <a:ext cx="441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1200">
                  <a:latin typeface="Arial Narrow" pitchFamily="34" charset="0"/>
                  <a:cs typeface="Times New Roman" pitchFamily="18" charset="0"/>
                </a:rPr>
                <a:t>Location of  Mary</a:t>
              </a:r>
              <a:endParaRPr lang="en-GB" sz="1200"/>
            </a:p>
          </p:txBody>
        </p:sp>
        <p:sp>
          <p:nvSpPr>
            <p:cNvPr id="7183" name="Line 39"/>
            <p:cNvSpPr>
              <a:spLocks noChangeShapeType="1"/>
            </p:cNvSpPr>
            <p:nvPr/>
          </p:nvSpPr>
          <p:spPr bwMode="auto">
            <a:xfrm flipH="1">
              <a:off x="3015" y="2064"/>
              <a:ext cx="201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4" name="Line 40"/>
            <p:cNvSpPr>
              <a:spLocks noChangeShapeType="1"/>
            </p:cNvSpPr>
            <p:nvPr/>
          </p:nvSpPr>
          <p:spPr bwMode="auto">
            <a:xfrm flipH="1" flipV="1">
              <a:off x="3552" y="1008"/>
              <a:ext cx="1248" cy="1224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5" name="Line 42"/>
            <p:cNvSpPr>
              <a:spLocks noChangeShapeType="1"/>
            </p:cNvSpPr>
            <p:nvPr/>
          </p:nvSpPr>
          <p:spPr bwMode="auto">
            <a:xfrm>
              <a:off x="3552" y="994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7186" name="Group 45"/>
            <p:cNvGrpSpPr>
              <a:grpSpLocks/>
            </p:cNvGrpSpPr>
            <p:nvPr/>
          </p:nvGrpSpPr>
          <p:grpSpPr bwMode="auto">
            <a:xfrm rot="5400000">
              <a:off x="4045" y="1483"/>
              <a:ext cx="153" cy="154"/>
              <a:chOff x="2948" y="1446"/>
              <a:chExt cx="153" cy="154"/>
            </a:xfrm>
          </p:grpSpPr>
          <p:sp>
            <p:nvSpPr>
              <p:cNvPr id="7204" name="Oval 46"/>
              <p:cNvSpPr>
                <a:spLocks noChangeArrowheads="1"/>
              </p:cNvSpPr>
              <p:nvPr/>
            </p:nvSpPr>
            <p:spPr bwMode="auto">
              <a:xfrm>
                <a:off x="2948" y="1546"/>
                <a:ext cx="53" cy="54"/>
              </a:xfrm>
              <a:prstGeom prst="ellipse">
                <a:avLst/>
              </a:prstGeom>
              <a:noFill/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5" name="Line 47"/>
              <p:cNvSpPr>
                <a:spLocks noChangeShapeType="1"/>
              </p:cNvSpPr>
              <p:nvPr/>
            </p:nvSpPr>
            <p:spPr bwMode="auto">
              <a:xfrm flipV="1">
                <a:off x="2995" y="1446"/>
                <a:ext cx="106" cy="10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7187" name="Line 48"/>
            <p:cNvSpPr>
              <a:spLocks noChangeShapeType="1"/>
            </p:cNvSpPr>
            <p:nvPr/>
          </p:nvSpPr>
          <p:spPr bwMode="auto">
            <a:xfrm>
              <a:off x="2972" y="1584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8" name="TextBox 49"/>
            <p:cNvSpPr txBox="1">
              <a:spLocks noChangeArrowheads="1"/>
            </p:cNvSpPr>
            <p:nvPr/>
          </p:nvSpPr>
          <p:spPr bwMode="auto">
            <a:xfrm>
              <a:off x="2160" y="1968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7189" name="Line 49"/>
            <p:cNvSpPr>
              <a:spLocks noChangeShapeType="1"/>
            </p:cNvSpPr>
            <p:nvPr/>
          </p:nvSpPr>
          <p:spPr bwMode="auto">
            <a:xfrm>
              <a:off x="2016" y="990"/>
              <a:ext cx="0" cy="1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0" name="Line 4"/>
            <p:cNvSpPr>
              <a:spLocks noChangeShapeType="1"/>
            </p:cNvSpPr>
            <p:nvPr/>
          </p:nvSpPr>
          <p:spPr bwMode="auto">
            <a:xfrm>
              <a:off x="2128" y="2247"/>
              <a:ext cx="30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1" name="Line 5"/>
            <p:cNvSpPr>
              <a:spLocks noChangeShapeType="1"/>
            </p:cNvSpPr>
            <p:nvPr/>
          </p:nvSpPr>
          <p:spPr bwMode="auto">
            <a:xfrm>
              <a:off x="2274" y="2147"/>
              <a:ext cx="1" cy="1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2" name="Text Box 6"/>
            <p:cNvSpPr txBox="1">
              <a:spLocks noChangeArrowheads="1"/>
            </p:cNvSpPr>
            <p:nvPr/>
          </p:nvSpPr>
          <p:spPr bwMode="auto">
            <a:xfrm>
              <a:off x="2154" y="2300"/>
              <a:ext cx="24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3" name="AutoShape 7"/>
            <p:cNvSpPr>
              <a:spLocks noChangeArrowheads="1"/>
            </p:cNvSpPr>
            <p:nvPr/>
          </p:nvSpPr>
          <p:spPr bwMode="auto">
            <a:xfrm>
              <a:off x="2128" y="2040"/>
              <a:ext cx="126" cy="187"/>
            </a:xfrm>
            <a:prstGeom prst="lightningBolt">
              <a:avLst/>
            </a:prstGeom>
            <a:solidFill>
              <a:srgbClr val="FFCC00"/>
            </a:solidFill>
            <a:ln w="31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Rectangle 8" descr="Light upward diagonal"/>
            <p:cNvSpPr>
              <a:spLocks noChangeArrowheads="1"/>
            </p:cNvSpPr>
            <p:nvPr/>
          </p:nvSpPr>
          <p:spPr bwMode="auto">
            <a:xfrm>
              <a:off x="2194" y="924"/>
              <a:ext cx="2635" cy="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9"/>
            <p:cNvSpPr>
              <a:spLocks noChangeShapeType="1"/>
            </p:cNvSpPr>
            <p:nvPr/>
          </p:nvSpPr>
          <p:spPr bwMode="auto">
            <a:xfrm flipV="1">
              <a:off x="2194" y="1004"/>
              <a:ext cx="263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96" name="Text Box 10"/>
            <p:cNvSpPr txBox="1">
              <a:spLocks noChangeArrowheads="1"/>
            </p:cNvSpPr>
            <p:nvPr/>
          </p:nvSpPr>
          <p:spPr bwMode="auto">
            <a:xfrm rot="-2660184">
              <a:off x="2444" y="1600"/>
              <a:ext cx="11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1200"/>
            </a:p>
          </p:txBody>
        </p:sp>
        <p:sp>
          <p:nvSpPr>
            <p:cNvPr id="7197" name="Text Box 13"/>
            <p:cNvSpPr txBox="1">
              <a:spLocks noChangeArrowheads="1"/>
            </p:cNvSpPr>
            <p:nvPr/>
          </p:nvSpPr>
          <p:spPr bwMode="auto">
            <a:xfrm>
              <a:off x="2256" y="2352"/>
              <a:ext cx="27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1200" dirty="0" smtClean="0">
                  <a:latin typeface="Arial Narrow" pitchFamily="34" charset="0"/>
                  <a:cs typeface="Times New Roman" pitchFamily="18" charset="0"/>
                </a:rPr>
                <a:t>Jack’s perception about what </a:t>
              </a:r>
              <a:r>
                <a:rPr lang="en-GB" sz="1200" dirty="0">
                  <a:latin typeface="Arial Narrow" pitchFamily="34" charset="0"/>
                  <a:cs typeface="Times New Roman" pitchFamily="18" charset="0"/>
                </a:rPr>
                <a:t>happened </a:t>
              </a:r>
              <a:endParaRPr lang="en-GB" sz="1200" dirty="0"/>
            </a:p>
          </p:txBody>
        </p:sp>
        <p:sp>
          <p:nvSpPr>
            <p:cNvPr id="7198" name="TextBox 50"/>
            <p:cNvSpPr txBox="1">
              <a:spLocks noChangeArrowheads="1"/>
            </p:cNvSpPr>
            <p:nvPr/>
          </p:nvSpPr>
          <p:spPr bwMode="auto">
            <a:xfrm>
              <a:off x="3552" y="2016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Q</a:t>
              </a:r>
            </a:p>
          </p:txBody>
        </p:sp>
        <p:sp>
          <p:nvSpPr>
            <p:cNvPr id="7199" name="TextBox 51"/>
            <p:cNvSpPr txBox="1">
              <a:spLocks noChangeArrowheads="1"/>
            </p:cNvSpPr>
            <p:nvPr/>
          </p:nvSpPr>
          <p:spPr bwMode="auto">
            <a:xfrm>
              <a:off x="4752" y="2016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R</a:t>
              </a:r>
            </a:p>
          </p:txBody>
        </p:sp>
        <p:sp>
          <p:nvSpPr>
            <p:cNvPr id="7200" name="TextBox 52"/>
            <p:cNvSpPr txBox="1">
              <a:spLocks noChangeArrowheads="1"/>
            </p:cNvSpPr>
            <p:nvPr/>
          </p:nvSpPr>
          <p:spPr bwMode="auto">
            <a:xfrm>
              <a:off x="3456" y="720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S</a:t>
              </a:r>
            </a:p>
          </p:txBody>
        </p:sp>
        <p:sp>
          <p:nvSpPr>
            <p:cNvPr id="7201" name="TextBox 53"/>
            <p:cNvSpPr txBox="1">
              <a:spLocks noChangeArrowheads="1"/>
            </p:cNvSpPr>
            <p:nvPr/>
          </p:nvSpPr>
          <p:spPr bwMode="auto">
            <a:xfrm>
              <a:off x="2823" y="1776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 dirty="0"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7202" name="TextBox 54"/>
            <p:cNvSpPr txBox="1">
              <a:spLocks noChangeArrowheads="1"/>
            </p:cNvSpPr>
            <p:nvPr/>
          </p:nvSpPr>
          <p:spPr bwMode="auto">
            <a:xfrm>
              <a:off x="2592" y="2073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 dirty="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7203" name="Text Box 51"/>
            <p:cNvSpPr txBox="1">
              <a:spLocks noChangeArrowheads="1"/>
            </p:cNvSpPr>
            <p:nvPr/>
          </p:nvSpPr>
          <p:spPr bwMode="auto">
            <a:xfrm>
              <a:off x="1584" y="1488"/>
              <a:ext cx="4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GB" sz="1400" noProof="1">
                  <a:latin typeface="Arial Narrow" pitchFamily="34" charset="0"/>
                </a:rPr>
                <a:t>330 m</a:t>
              </a:r>
              <a:endParaRPr lang="en-US" sz="1400" dirty="0"/>
            </a:p>
          </p:txBody>
        </p:sp>
      </p:grpSp>
      <p:sp>
        <p:nvSpPr>
          <p:cNvPr id="7172" name="TextBox 49"/>
          <p:cNvSpPr txBox="1">
            <a:spLocks noChangeArrowheads="1"/>
          </p:cNvSpPr>
          <p:nvPr/>
        </p:nvSpPr>
        <p:spPr bwMode="auto">
          <a:xfrm>
            <a:off x="3505200" y="2300288"/>
            <a:ext cx="304800" cy="3667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L</a:t>
            </a:r>
          </a:p>
        </p:txBody>
      </p:sp>
      <p:sp>
        <p:nvSpPr>
          <p:cNvPr id="7174" name="Rectangle 74"/>
          <p:cNvSpPr>
            <a:spLocks noChangeArrowheads="1"/>
          </p:cNvSpPr>
          <p:nvPr/>
        </p:nvSpPr>
        <p:spPr bwMode="auto">
          <a:xfrm>
            <a:off x="152400" y="95250"/>
            <a:ext cx="876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SG" sz="3600" b="1" dirty="0"/>
              <a:t>Path taken by the light particle according to </a:t>
            </a:r>
            <a:r>
              <a:rPr lang="en-SG" sz="3600" b="1" dirty="0" smtClean="0"/>
              <a:t>Jack</a:t>
            </a:r>
            <a:endParaRPr lang="en-US" sz="3600" b="1" dirty="0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2805200" y="6096000"/>
          <a:ext cx="2343150" cy="381000"/>
        </p:xfrm>
        <a:graphic>
          <a:graphicData uri="http://schemas.openxmlformats.org/presentationml/2006/ole">
            <p:oleObj spid="_x0000_s3073" name="Equation" r:id="rId4" imgW="1562040" imgH="253800" progId="Equation.3">
              <p:embed/>
            </p:oleObj>
          </a:graphicData>
        </a:graphic>
      </p:graphicFrame>
      <p:sp>
        <p:nvSpPr>
          <p:cNvPr id="41" name="Rectangle 8" descr="Light upward diagonal"/>
          <p:cNvSpPr>
            <a:spLocks noChangeArrowheads="1"/>
          </p:cNvSpPr>
          <p:nvPr/>
        </p:nvSpPr>
        <p:spPr bwMode="auto">
          <a:xfrm>
            <a:off x="2362200" y="3736975"/>
            <a:ext cx="4876800" cy="15240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343400"/>
            <a:ext cx="8686800" cy="1295400"/>
          </a:xfrm>
          <a:solidFill>
            <a:schemeClr val="bg1"/>
          </a:solidFill>
        </p:spPr>
        <p:txBody>
          <a:bodyPr/>
          <a:lstStyle/>
          <a:p>
            <a:pPr marL="225425" indent="-225425"/>
            <a:r>
              <a:rPr lang="en-US" sz="1800" dirty="0" smtClean="0"/>
              <a:t>The light particle was 330 m above Mary when it hit the top mirror. Using ratio, we can find the distance PS travelled by the light particle.</a:t>
            </a:r>
          </a:p>
          <a:p>
            <a:pPr marL="225425" indent="-225425">
              <a:buFontTx/>
              <a:buNone/>
            </a:pPr>
            <a:endParaRPr lang="en-US" sz="1800" dirty="0" smtClean="0"/>
          </a:p>
          <a:p>
            <a:pPr marL="225425" indent="-225425">
              <a:buFontTx/>
              <a:buNone/>
            </a:pPr>
            <a:endParaRPr lang="en-US" sz="1800" dirty="0" smtClean="0"/>
          </a:p>
          <a:p>
            <a:pPr marL="225425" indent="-225425">
              <a:buFontTx/>
              <a:buNone/>
            </a:pPr>
            <a:endParaRPr lang="en-US" sz="1800" dirty="0" smtClean="0"/>
          </a:p>
        </p:txBody>
      </p:sp>
      <p:grpSp>
        <p:nvGrpSpPr>
          <p:cNvPr id="1028" name="Group 57"/>
          <p:cNvGrpSpPr>
            <a:grpSpLocks/>
          </p:cNvGrpSpPr>
          <p:nvPr/>
        </p:nvGrpSpPr>
        <p:grpSpPr bwMode="auto">
          <a:xfrm>
            <a:off x="1524000" y="1295400"/>
            <a:ext cx="5700713" cy="2895600"/>
            <a:chOff x="1584" y="720"/>
            <a:chExt cx="3591" cy="1824"/>
          </a:xfrm>
        </p:grpSpPr>
        <p:sp>
          <p:nvSpPr>
            <p:cNvPr id="1034" name="Line 27"/>
            <p:cNvSpPr>
              <a:spLocks noChangeShapeType="1"/>
            </p:cNvSpPr>
            <p:nvPr/>
          </p:nvSpPr>
          <p:spPr bwMode="auto">
            <a:xfrm flipH="1">
              <a:off x="2277" y="1008"/>
              <a:ext cx="1275" cy="1236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35" name="Group 29"/>
            <p:cNvGrpSpPr>
              <a:grpSpLocks/>
            </p:cNvGrpSpPr>
            <p:nvPr/>
          </p:nvGrpSpPr>
          <p:grpSpPr bwMode="auto">
            <a:xfrm>
              <a:off x="2948" y="1446"/>
              <a:ext cx="153" cy="154"/>
              <a:chOff x="2948" y="1446"/>
              <a:chExt cx="153" cy="154"/>
            </a:xfrm>
          </p:grpSpPr>
          <p:sp>
            <p:nvSpPr>
              <p:cNvPr id="1061" name="Oval 30"/>
              <p:cNvSpPr>
                <a:spLocks noChangeArrowheads="1"/>
              </p:cNvSpPr>
              <p:nvPr/>
            </p:nvSpPr>
            <p:spPr bwMode="auto">
              <a:xfrm>
                <a:off x="2948" y="1546"/>
                <a:ext cx="53" cy="54"/>
              </a:xfrm>
              <a:prstGeom prst="ellipse">
                <a:avLst/>
              </a:prstGeom>
              <a:noFill/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Line 31"/>
              <p:cNvSpPr>
                <a:spLocks noChangeShapeType="1"/>
              </p:cNvSpPr>
              <p:nvPr/>
            </p:nvSpPr>
            <p:spPr bwMode="auto">
              <a:xfrm flipV="1">
                <a:off x="2995" y="1446"/>
                <a:ext cx="106" cy="10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36" name="Oval 33"/>
            <p:cNvSpPr>
              <a:spLocks noChangeArrowheads="1"/>
            </p:cNvSpPr>
            <p:nvPr/>
          </p:nvSpPr>
          <p:spPr bwMode="auto">
            <a:xfrm>
              <a:off x="2961" y="2180"/>
              <a:ext cx="27" cy="7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Line 34"/>
            <p:cNvSpPr>
              <a:spLocks noChangeShapeType="1"/>
            </p:cNvSpPr>
            <p:nvPr/>
          </p:nvSpPr>
          <p:spPr bwMode="auto">
            <a:xfrm>
              <a:off x="2998" y="2208"/>
              <a:ext cx="113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8" name="Line 35"/>
            <p:cNvSpPr>
              <a:spLocks noChangeShapeType="1"/>
            </p:cNvSpPr>
            <p:nvPr/>
          </p:nvSpPr>
          <p:spPr bwMode="auto">
            <a:xfrm>
              <a:off x="2975" y="1574"/>
              <a:ext cx="0" cy="6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9" name="Line 40"/>
            <p:cNvSpPr>
              <a:spLocks noChangeShapeType="1"/>
            </p:cNvSpPr>
            <p:nvPr/>
          </p:nvSpPr>
          <p:spPr bwMode="auto">
            <a:xfrm flipH="1" flipV="1">
              <a:off x="3552" y="1008"/>
              <a:ext cx="1248" cy="1224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0" name="Line 42"/>
            <p:cNvSpPr>
              <a:spLocks noChangeShapeType="1"/>
            </p:cNvSpPr>
            <p:nvPr/>
          </p:nvSpPr>
          <p:spPr bwMode="auto">
            <a:xfrm>
              <a:off x="3552" y="997"/>
              <a:ext cx="0" cy="12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41" name="Group 45"/>
            <p:cNvGrpSpPr>
              <a:grpSpLocks/>
            </p:cNvGrpSpPr>
            <p:nvPr/>
          </p:nvGrpSpPr>
          <p:grpSpPr bwMode="auto">
            <a:xfrm rot="5400000">
              <a:off x="4045" y="1483"/>
              <a:ext cx="153" cy="154"/>
              <a:chOff x="2948" y="1446"/>
              <a:chExt cx="153" cy="154"/>
            </a:xfrm>
          </p:grpSpPr>
          <p:sp>
            <p:nvSpPr>
              <p:cNvPr id="1059" name="Oval 46"/>
              <p:cNvSpPr>
                <a:spLocks noChangeArrowheads="1"/>
              </p:cNvSpPr>
              <p:nvPr/>
            </p:nvSpPr>
            <p:spPr bwMode="auto">
              <a:xfrm>
                <a:off x="2948" y="1546"/>
                <a:ext cx="53" cy="54"/>
              </a:xfrm>
              <a:prstGeom prst="ellipse">
                <a:avLst/>
              </a:prstGeom>
              <a:noFill/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" name="Line 47"/>
              <p:cNvSpPr>
                <a:spLocks noChangeShapeType="1"/>
              </p:cNvSpPr>
              <p:nvPr/>
            </p:nvSpPr>
            <p:spPr bwMode="auto">
              <a:xfrm flipV="1">
                <a:off x="2995" y="1446"/>
                <a:ext cx="106" cy="10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42" name="Line 48"/>
            <p:cNvSpPr>
              <a:spLocks noChangeShapeType="1"/>
            </p:cNvSpPr>
            <p:nvPr/>
          </p:nvSpPr>
          <p:spPr bwMode="auto">
            <a:xfrm>
              <a:off x="2972" y="1584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3" name="TextBox 49"/>
            <p:cNvSpPr txBox="1">
              <a:spLocks noChangeArrowheads="1"/>
            </p:cNvSpPr>
            <p:nvPr/>
          </p:nvSpPr>
          <p:spPr bwMode="auto">
            <a:xfrm>
              <a:off x="2160" y="1968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044" name="Line 49"/>
            <p:cNvSpPr>
              <a:spLocks noChangeShapeType="1"/>
            </p:cNvSpPr>
            <p:nvPr/>
          </p:nvSpPr>
          <p:spPr bwMode="auto">
            <a:xfrm>
              <a:off x="2016" y="990"/>
              <a:ext cx="0" cy="1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5" name="Line 4"/>
            <p:cNvSpPr>
              <a:spLocks noChangeShapeType="1"/>
            </p:cNvSpPr>
            <p:nvPr/>
          </p:nvSpPr>
          <p:spPr bwMode="auto">
            <a:xfrm>
              <a:off x="2128" y="2247"/>
              <a:ext cx="30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6" name="Line 5"/>
            <p:cNvSpPr>
              <a:spLocks noChangeShapeType="1"/>
            </p:cNvSpPr>
            <p:nvPr/>
          </p:nvSpPr>
          <p:spPr bwMode="auto">
            <a:xfrm>
              <a:off x="2274" y="2147"/>
              <a:ext cx="1" cy="1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7" name="Text Box 6"/>
            <p:cNvSpPr txBox="1">
              <a:spLocks noChangeArrowheads="1"/>
            </p:cNvSpPr>
            <p:nvPr/>
          </p:nvSpPr>
          <p:spPr bwMode="auto">
            <a:xfrm>
              <a:off x="2154" y="2300"/>
              <a:ext cx="24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8" name="AutoShape 7"/>
            <p:cNvSpPr>
              <a:spLocks noChangeArrowheads="1"/>
            </p:cNvSpPr>
            <p:nvPr/>
          </p:nvSpPr>
          <p:spPr bwMode="auto">
            <a:xfrm>
              <a:off x="2128" y="2040"/>
              <a:ext cx="126" cy="187"/>
            </a:xfrm>
            <a:prstGeom prst="lightningBolt">
              <a:avLst/>
            </a:prstGeom>
            <a:solidFill>
              <a:srgbClr val="FFCC00"/>
            </a:solidFill>
            <a:ln w="31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Rectangle 8" descr="Light upward diagonal"/>
            <p:cNvSpPr>
              <a:spLocks noChangeArrowheads="1"/>
            </p:cNvSpPr>
            <p:nvPr/>
          </p:nvSpPr>
          <p:spPr bwMode="auto">
            <a:xfrm>
              <a:off x="2194" y="926"/>
              <a:ext cx="2635" cy="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Line 9"/>
            <p:cNvSpPr>
              <a:spLocks noChangeShapeType="1"/>
            </p:cNvSpPr>
            <p:nvPr/>
          </p:nvSpPr>
          <p:spPr bwMode="auto">
            <a:xfrm flipV="1">
              <a:off x="2194" y="1006"/>
              <a:ext cx="263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51" name="Text Box 10"/>
            <p:cNvSpPr txBox="1">
              <a:spLocks noChangeArrowheads="1"/>
            </p:cNvSpPr>
            <p:nvPr/>
          </p:nvSpPr>
          <p:spPr bwMode="auto">
            <a:xfrm rot="-2660184">
              <a:off x="2444" y="1600"/>
              <a:ext cx="11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1200"/>
            </a:p>
          </p:txBody>
        </p:sp>
        <p:sp>
          <p:nvSpPr>
            <p:cNvPr id="1052" name="Text Box 13"/>
            <p:cNvSpPr txBox="1">
              <a:spLocks noChangeArrowheads="1"/>
            </p:cNvSpPr>
            <p:nvPr/>
          </p:nvSpPr>
          <p:spPr bwMode="auto">
            <a:xfrm>
              <a:off x="2256" y="2352"/>
              <a:ext cx="27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1200" dirty="0" smtClean="0">
                  <a:latin typeface="Arial Narrow" pitchFamily="34" charset="0"/>
                  <a:cs typeface="Times New Roman" pitchFamily="18" charset="0"/>
                </a:rPr>
                <a:t>Jack’s perception about what happened </a:t>
              </a:r>
              <a:endParaRPr lang="en-GB" sz="1200" dirty="0"/>
            </a:p>
          </p:txBody>
        </p:sp>
        <p:sp>
          <p:nvSpPr>
            <p:cNvPr id="1053" name="TextBox 50"/>
            <p:cNvSpPr txBox="1">
              <a:spLocks noChangeArrowheads="1"/>
            </p:cNvSpPr>
            <p:nvPr/>
          </p:nvSpPr>
          <p:spPr bwMode="auto">
            <a:xfrm>
              <a:off x="3552" y="2016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Q</a:t>
              </a:r>
            </a:p>
          </p:txBody>
        </p:sp>
        <p:sp>
          <p:nvSpPr>
            <p:cNvPr id="1054" name="TextBox 51"/>
            <p:cNvSpPr txBox="1">
              <a:spLocks noChangeArrowheads="1"/>
            </p:cNvSpPr>
            <p:nvPr/>
          </p:nvSpPr>
          <p:spPr bwMode="auto">
            <a:xfrm>
              <a:off x="4752" y="2016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R</a:t>
              </a:r>
            </a:p>
          </p:txBody>
        </p:sp>
        <p:sp>
          <p:nvSpPr>
            <p:cNvPr id="1055" name="TextBox 52"/>
            <p:cNvSpPr txBox="1">
              <a:spLocks noChangeArrowheads="1"/>
            </p:cNvSpPr>
            <p:nvPr/>
          </p:nvSpPr>
          <p:spPr bwMode="auto">
            <a:xfrm>
              <a:off x="3456" y="720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S</a:t>
              </a:r>
            </a:p>
          </p:txBody>
        </p:sp>
        <p:sp>
          <p:nvSpPr>
            <p:cNvPr id="6177" name="TextBox 53"/>
            <p:cNvSpPr txBox="1">
              <a:spLocks noChangeArrowheads="1"/>
            </p:cNvSpPr>
            <p:nvPr/>
          </p:nvSpPr>
          <p:spPr bwMode="auto">
            <a:xfrm>
              <a:off x="2967" y="1804"/>
              <a:ext cx="1593" cy="19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400" i="1" dirty="0">
                  <a:latin typeface="Times New Roman" pitchFamily="18" charset="0"/>
                </a:rPr>
                <a:t>h </a:t>
              </a:r>
              <a:r>
                <a:rPr lang="en-US" sz="1400" dirty="0">
                  <a:latin typeface="Arial Narrow" pitchFamily="34" charset="0"/>
                </a:rPr>
                <a:t>= 13.41 m</a:t>
              </a:r>
            </a:p>
          </p:txBody>
        </p:sp>
        <p:sp>
          <p:nvSpPr>
            <p:cNvPr id="6178" name="TextBox 54"/>
            <p:cNvSpPr txBox="1">
              <a:spLocks noChangeArrowheads="1"/>
            </p:cNvSpPr>
            <p:nvPr/>
          </p:nvSpPr>
          <p:spPr bwMode="auto">
            <a:xfrm>
              <a:off x="2308" y="2082"/>
              <a:ext cx="747" cy="19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400" i="1" dirty="0">
                  <a:latin typeface="Times New Roman" pitchFamily="18" charset="0"/>
                </a:rPr>
                <a:t>d </a:t>
              </a:r>
              <a:r>
                <a:rPr lang="en-US" sz="1400" dirty="0">
                  <a:latin typeface="Arial Narrow" pitchFamily="34" charset="0"/>
                </a:rPr>
                <a:t>= 299.7 m</a:t>
              </a:r>
            </a:p>
          </p:txBody>
        </p:sp>
        <p:sp>
          <p:nvSpPr>
            <p:cNvPr id="1058" name="Text Box 51"/>
            <p:cNvSpPr txBox="1">
              <a:spLocks noChangeArrowheads="1"/>
            </p:cNvSpPr>
            <p:nvPr/>
          </p:nvSpPr>
          <p:spPr bwMode="auto">
            <a:xfrm>
              <a:off x="1584" y="1488"/>
              <a:ext cx="4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GB" sz="1400" noProof="1">
                  <a:latin typeface="Arial Narrow" pitchFamily="34" charset="0"/>
                </a:rPr>
                <a:t>330 m</a:t>
              </a:r>
              <a:endParaRPr lang="en-US" sz="1400" dirty="0"/>
            </a:p>
          </p:txBody>
        </p:sp>
      </p:grpSp>
      <p:sp>
        <p:nvSpPr>
          <p:cNvPr id="1029" name="TextBox 49"/>
          <p:cNvSpPr txBox="1">
            <a:spLocks noChangeArrowheads="1"/>
          </p:cNvSpPr>
          <p:nvPr/>
        </p:nvSpPr>
        <p:spPr bwMode="auto">
          <a:xfrm>
            <a:off x="3505200" y="2300288"/>
            <a:ext cx="304800" cy="3667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L</a:t>
            </a:r>
          </a:p>
        </p:txBody>
      </p:sp>
      <p:sp>
        <p:nvSpPr>
          <p:cNvPr id="1030" name="Rectangle 8" descr="Light upward diagonal"/>
          <p:cNvSpPr>
            <a:spLocks noChangeArrowheads="1"/>
          </p:cNvSpPr>
          <p:nvPr/>
        </p:nvSpPr>
        <p:spPr bwMode="auto">
          <a:xfrm>
            <a:off x="2362200" y="3733800"/>
            <a:ext cx="4876800" cy="15240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1" name="Rectangle 74"/>
          <p:cNvSpPr>
            <a:spLocks noChangeArrowheads="1"/>
          </p:cNvSpPr>
          <p:nvPr/>
        </p:nvSpPr>
        <p:spPr bwMode="auto">
          <a:xfrm>
            <a:off x="152400" y="95250"/>
            <a:ext cx="876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SG" sz="3600" b="1" dirty="0"/>
              <a:t>Path taken by the light particle according to </a:t>
            </a:r>
            <a:r>
              <a:rPr lang="en-SG" sz="3600" b="1" dirty="0" smtClean="0"/>
              <a:t>Jack</a:t>
            </a:r>
            <a:endParaRPr lang="en-US" sz="3600" b="1" dirty="0"/>
          </a:p>
        </p:txBody>
      </p:sp>
      <p:graphicFrame>
        <p:nvGraphicFramePr>
          <p:cNvPr id="40" name="Object 40"/>
          <p:cNvGraphicFramePr>
            <a:graphicFrameLocks noChangeAspect="1"/>
          </p:cNvGraphicFramePr>
          <p:nvPr/>
        </p:nvGraphicFramePr>
        <p:xfrm>
          <a:off x="3641725" y="4953000"/>
          <a:ext cx="2987675" cy="1239838"/>
        </p:xfrm>
        <a:graphic>
          <a:graphicData uri="http://schemas.openxmlformats.org/presentationml/2006/ole">
            <p:oleObj spid="_x0000_s1026" name="Equation" r:id="rId4" imgW="1917360" imgH="812520" progId="Equation.3">
              <p:embed/>
            </p:oleObj>
          </a:graphicData>
        </a:graphic>
      </p:graphicFrame>
      <p:sp>
        <p:nvSpPr>
          <p:cNvPr id="42" name="TextBox 54"/>
          <p:cNvSpPr txBox="1">
            <a:spLocks noChangeArrowheads="1"/>
          </p:cNvSpPr>
          <p:nvPr/>
        </p:nvSpPr>
        <p:spPr bwMode="auto">
          <a:xfrm>
            <a:off x="2243138" y="2863850"/>
            <a:ext cx="1295400" cy="30797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latin typeface="Arial Narrow" pitchFamily="34" charset="0"/>
              </a:rPr>
              <a:t>PL</a:t>
            </a:r>
            <a:r>
              <a:rPr lang="en-US" sz="1400" i="1" dirty="0">
                <a:latin typeface="Arial Narrow" pitchFamily="34" charset="0"/>
              </a:rPr>
              <a:t> = </a:t>
            </a:r>
            <a:r>
              <a:rPr lang="en-US" sz="1400" dirty="0">
                <a:latin typeface="Arial Narrow" pitchFamily="34" charset="0"/>
              </a:rPr>
              <a:t>300 m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228600" y="6172200"/>
            <a:ext cx="86868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5425" indent="-225425" eaLnBrk="0" hangingPunct="0">
              <a:spcBef>
                <a:spcPct val="20000"/>
              </a:spcBef>
              <a:buFontTx/>
              <a:buChar char="•"/>
            </a:pPr>
            <a:r>
              <a:rPr lang="en-US" dirty="0"/>
              <a:t>Hence the total distance the light particle travelled was PSR = 2 </a:t>
            </a:r>
            <a:r>
              <a:rPr lang="en-US" dirty="0" smtClean="0"/>
              <a:t>× </a:t>
            </a:r>
            <a:r>
              <a:rPr lang="en-US" dirty="0"/>
              <a:t>PS = </a:t>
            </a:r>
            <a:r>
              <a:rPr lang="en-US" dirty="0" smtClean="0"/>
              <a:t>14765 </a:t>
            </a:r>
            <a:r>
              <a:rPr lang="en-US" dirty="0"/>
              <a:t>m </a:t>
            </a:r>
          </a:p>
          <a:p>
            <a:pPr marL="225425" indent="-225425" eaLnBrk="0" hangingPunct="0">
              <a:spcBef>
                <a:spcPct val="20000"/>
              </a:spcBef>
            </a:pPr>
            <a:endParaRPr lang="en-US" dirty="0"/>
          </a:p>
          <a:p>
            <a:pPr marL="225425" indent="-225425" eaLnBrk="0" hangingPunct="0">
              <a:spcBef>
                <a:spcPct val="20000"/>
              </a:spcBef>
            </a:pPr>
            <a:endParaRPr lang="en-US" dirty="0"/>
          </a:p>
          <a:p>
            <a:pPr marL="225425" indent="-225425" eaLnBrk="0" hangingPunct="0">
              <a:spcBef>
                <a:spcPct val="2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119150" y="152400"/>
            <a:ext cx="8915400" cy="1066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Relative perception of time taken for light particle to complete the journey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4294967295"/>
          </p:nvPr>
        </p:nvSpPr>
        <p:spPr>
          <a:xfrm>
            <a:off x="304800" y="4343400"/>
            <a:ext cx="8382000" cy="2057400"/>
          </a:xfrm>
        </p:spPr>
        <p:txBody>
          <a:bodyPr/>
          <a:lstStyle/>
          <a:p>
            <a:pPr marL="226800" indent="-226800" eaLnBrk="1" hangingPunct="1">
              <a:spcBef>
                <a:spcPts val="600"/>
              </a:spcBef>
            </a:pPr>
            <a:r>
              <a:rPr lang="en-US" sz="2000" dirty="0" smtClean="0"/>
              <a:t>The time taken for the light particle to move from bottom mirror to the top mirror and back was 14765 m ÷ (</a:t>
            </a:r>
            <a:r>
              <a:rPr lang="en-SG" sz="2000" dirty="0" smtClean="0"/>
              <a:t>3.00 × 10</a:t>
            </a:r>
            <a:r>
              <a:rPr lang="en-SG" sz="2000" baseline="30000" dirty="0" smtClean="0"/>
              <a:t>8</a:t>
            </a:r>
            <a:r>
              <a:rPr lang="en-SG" sz="2000" dirty="0" smtClean="0"/>
              <a:t> ) </a:t>
            </a:r>
            <a:r>
              <a:rPr lang="en-US" sz="2000" dirty="0" smtClean="0"/>
              <a:t>m/s = </a:t>
            </a:r>
            <a:r>
              <a:rPr lang="en-US" sz="2000" b="1" dirty="0" smtClean="0"/>
              <a:t>49.2 µs </a:t>
            </a:r>
            <a:r>
              <a:rPr lang="en-US" sz="2000" dirty="0" smtClean="0"/>
              <a:t>according to Jack whereas the time taken for the same journey was </a:t>
            </a:r>
            <a:r>
              <a:rPr lang="en-US" sz="2000" b="1" dirty="0" smtClean="0"/>
              <a:t>2.20 µs </a:t>
            </a:r>
            <a:r>
              <a:rPr lang="en-US" sz="2000" dirty="0" smtClean="0"/>
              <a:t>according to Mary.</a:t>
            </a:r>
          </a:p>
          <a:p>
            <a:pPr marL="226800" indent="-226800" eaLnBrk="1" hangingPunct="1">
              <a:spcBef>
                <a:spcPts val="600"/>
              </a:spcBef>
            </a:pPr>
            <a:r>
              <a:rPr lang="en-US" sz="2000" dirty="0" smtClean="0"/>
              <a:t>This increased duration according to Jack was because he perceived the distance travelled by the light particle to be longer.</a:t>
            </a:r>
          </a:p>
        </p:txBody>
      </p:sp>
      <p:grpSp>
        <p:nvGrpSpPr>
          <p:cNvPr id="8196" name="Group 56"/>
          <p:cNvGrpSpPr>
            <a:grpSpLocks/>
          </p:cNvGrpSpPr>
          <p:nvPr/>
        </p:nvGrpSpPr>
        <p:grpSpPr bwMode="auto">
          <a:xfrm>
            <a:off x="914400" y="1354138"/>
            <a:ext cx="1905000" cy="3108325"/>
            <a:chOff x="576" y="805"/>
            <a:chExt cx="1200" cy="1958"/>
          </a:xfrm>
        </p:grpSpPr>
        <p:sp>
          <p:nvSpPr>
            <p:cNvPr id="8232" name="AutoShape 16"/>
            <p:cNvSpPr>
              <a:spLocks noChangeAspect="1" noChangeArrowheads="1" noTextEdit="1"/>
            </p:cNvSpPr>
            <p:nvPr/>
          </p:nvSpPr>
          <p:spPr bwMode="auto">
            <a:xfrm>
              <a:off x="863" y="805"/>
              <a:ext cx="831" cy="17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33" name="Rectangle 17" descr="Light upward diagonal"/>
            <p:cNvSpPr>
              <a:spLocks noChangeArrowheads="1"/>
            </p:cNvSpPr>
            <p:nvPr/>
          </p:nvSpPr>
          <p:spPr bwMode="auto">
            <a:xfrm>
              <a:off x="1069" y="911"/>
              <a:ext cx="359" cy="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Line 18"/>
            <p:cNvSpPr>
              <a:spLocks noChangeShapeType="1"/>
            </p:cNvSpPr>
            <p:nvPr/>
          </p:nvSpPr>
          <p:spPr bwMode="auto">
            <a:xfrm>
              <a:off x="1076" y="2248"/>
              <a:ext cx="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35" name="Text Box 19"/>
            <p:cNvSpPr txBox="1">
              <a:spLocks noChangeArrowheads="1"/>
            </p:cNvSpPr>
            <p:nvPr/>
          </p:nvSpPr>
          <p:spPr bwMode="auto">
            <a:xfrm>
              <a:off x="624" y="2400"/>
              <a:ext cx="1152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1200" dirty="0" smtClean="0">
                  <a:latin typeface="Arial Narrow" pitchFamily="34" charset="0"/>
                  <a:cs typeface="Times New Roman" pitchFamily="18" charset="0"/>
                </a:rPr>
                <a:t>Mary’s perception about </a:t>
              </a:r>
              <a:r>
                <a:rPr lang="en-GB" sz="1200" dirty="0">
                  <a:latin typeface="Arial Narrow" pitchFamily="34" charset="0"/>
                  <a:cs typeface="Times New Roman" pitchFamily="18" charset="0"/>
                </a:rPr>
                <a:t>what happened </a:t>
              </a:r>
              <a:endParaRPr lang="en-GB" sz="1200" dirty="0"/>
            </a:p>
          </p:txBody>
        </p:sp>
        <p:sp>
          <p:nvSpPr>
            <p:cNvPr id="8242" name="Line 21"/>
            <p:cNvSpPr>
              <a:spLocks noChangeShapeType="1"/>
            </p:cNvSpPr>
            <p:nvPr/>
          </p:nvSpPr>
          <p:spPr bwMode="auto">
            <a:xfrm>
              <a:off x="1257" y="984"/>
              <a:ext cx="0" cy="1267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37" name="Line 23"/>
            <p:cNvSpPr>
              <a:spLocks noChangeShapeType="1"/>
            </p:cNvSpPr>
            <p:nvPr/>
          </p:nvSpPr>
          <p:spPr bwMode="auto">
            <a:xfrm>
              <a:off x="1205" y="989"/>
              <a:ext cx="1" cy="1267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38" name="AutoShape 24"/>
            <p:cNvSpPr>
              <a:spLocks noChangeArrowheads="1"/>
            </p:cNvSpPr>
            <p:nvPr/>
          </p:nvSpPr>
          <p:spPr bwMode="auto">
            <a:xfrm>
              <a:off x="1042" y="2042"/>
              <a:ext cx="127" cy="186"/>
            </a:xfrm>
            <a:prstGeom prst="lightningBolt">
              <a:avLst/>
            </a:prstGeom>
            <a:solidFill>
              <a:srgbClr val="FFCC00"/>
            </a:solidFill>
            <a:ln w="31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9" name="Line 25"/>
            <p:cNvSpPr>
              <a:spLocks noChangeShapeType="1"/>
            </p:cNvSpPr>
            <p:nvPr/>
          </p:nvSpPr>
          <p:spPr bwMode="auto">
            <a:xfrm flipV="1">
              <a:off x="1069" y="991"/>
              <a:ext cx="35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40" name="Line 49"/>
            <p:cNvSpPr>
              <a:spLocks noChangeShapeType="1"/>
            </p:cNvSpPr>
            <p:nvPr/>
          </p:nvSpPr>
          <p:spPr bwMode="auto">
            <a:xfrm>
              <a:off x="960" y="996"/>
              <a:ext cx="0" cy="1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41" name="Text Box 51"/>
            <p:cNvSpPr txBox="1">
              <a:spLocks noChangeArrowheads="1"/>
            </p:cNvSpPr>
            <p:nvPr/>
          </p:nvSpPr>
          <p:spPr bwMode="auto">
            <a:xfrm>
              <a:off x="576" y="1488"/>
              <a:ext cx="4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GB" sz="1400" noProof="1">
                  <a:latin typeface="Arial Narrow" pitchFamily="34" charset="0"/>
                </a:rPr>
                <a:t>330 m</a:t>
              </a:r>
              <a:endParaRPr lang="en-US" sz="1400" dirty="0"/>
            </a:p>
          </p:txBody>
        </p:sp>
      </p:grpSp>
      <p:grpSp>
        <p:nvGrpSpPr>
          <p:cNvPr id="8197" name="Group 69"/>
          <p:cNvGrpSpPr>
            <a:grpSpLocks/>
          </p:cNvGrpSpPr>
          <p:nvPr/>
        </p:nvGrpSpPr>
        <p:grpSpPr bwMode="auto">
          <a:xfrm>
            <a:off x="2514600" y="1295400"/>
            <a:ext cx="5700713" cy="2760663"/>
            <a:chOff x="1584" y="768"/>
            <a:chExt cx="3591" cy="1739"/>
          </a:xfrm>
        </p:grpSpPr>
        <p:sp>
          <p:nvSpPr>
            <p:cNvPr id="8201" name="Line 27"/>
            <p:cNvSpPr>
              <a:spLocks noChangeShapeType="1"/>
            </p:cNvSpPr>
            <p:nvPr/>
          </p:nvSpPr>
          <p:spPr bwMode="auto">
            <a:xfrm flipH="1">
              <a:off x="2276" y="1008"/>
              <a:ext cx="1276" cy="1248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202" name="Group 29"/>
            <p:cNvGrpSpPr>
              <a:grpSpLocks/>
            </p:cNvGrpSpPr>
            <p:nvPr/>
          </p:nvGrpSpPr>
          <p:grpSpPr bwMode="auto">
            <a:xfrm>
              <a:off x="2948" y="1446"/>
              <a:ext cx="161" cy="154"/>
              <a:chOff x="2948" y="1446"/>
              <a:chExt cx="161" cy="154"/>
            </a:xfrm>
          </p:grpSpPr>
          <p:sp>
            <p:nvSpPr>
              <p:cNvPr id="8230" name="Oval 30"/>
              <p:cNvSpPr>
                <a:spLocks noChangeArrowheads="1"/>
              </p:cNvSpPr>
              <p:nvPr/>
            </p:nvSpPr>
            <p:spPr bwMode="auto">
              <a:xfrm>
                <a:off x="2948" y="1546"/>
                <a:ext cx="53" cy="54"/>
              </a:xfrm>
              <a:prstGeom prst="ellipse">
                <a:avLst/>
              </a:prstGeom>
              <a:noFill/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1" name="Line 31"/>
              <p:cNvSpPr>
                <a:spLocks noChangeShapeType="1"/>
              </p:cNvSpPr>
              <p:nvPr/>
            </p:nvSpPr>
            <p:spPr bwMode="auto">
              <a:xfrm flipV="1">
                <a:off x="3003" y="1446"/>
                <a:ext cx="106" cy="10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8203" name="Oval 33"/>
            <p:cNvSpPr>
              <a:spLocks noChangeArrowheads="1"/>
            </p:cNvSpPr>
            <p:nvPr/>
          </p:nvSpPr>
          <p:spPr bwMode="auto">
            <a:xfrm>
              <a:off x="2961" y="2180"/>
              <a:ext cx="27" cy="7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4" name="Line 34"/>
            <p:cNvSpPr>
              <a:spLocks noChangeShapeType="1"/>
            </p:cNvSpPr>
            <p:nvPr/>
          </p:nvSpPr>
          <p:spPr bwMode="auto">
            <a:xfrm>
              <a:off x="2988" y="2213"/>
              <a:ext cx="113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05" name="Line 35"/>
            <p:cNvSpPr>
              <a:spLocks noChangeShapeType="1"/>
            </p:cNvSpPr>
            <p:nvPr/>
          </p:nvSpPr>
          <p:spPr bwMode="auto">
            <a:xfrm>
              <a:off x="2975" y="1574"/>
              <a:ext cx="0" cy="6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06" name="Text Box 36"/>
            <p:cNvSpPr txBox="1">
              <a:spLocks noChangeArrowheads="1"/>
            </p:cNvSpPr>
            <p:nvPr/>
          </p:nvSpPr>
          <p:spPr bwMode="auto">
            <a:xfrm>
              <a:off x="3144" y="1296"/>
              <a:ext cx="456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1200">
                  <a:latin typeface="Arial Narrow" pitchFamily="34" charset="0"/>
                  <a:cs typeface="Times New Roman" pitchFamily="18" charset="0"/>
                </a:rPr>
                <a:t>Location of Light particle in motion</a:t>
              </a:r>
              <a:endParaRPr lang="en-GB" sz="1200"/>
            </a:p>
          </p:txBody>
        </p:sp>
        <p:sp>
          <p:nvSpPr>
            <p:cNvPr id="8207" name="Line 37"/>
            <p:cNvSpPr>
              <a:spLocks noChangeShapeType="1"/>
            </p:cNvSpPr>
            <p:nvPr/>
          </p:nvSpPr>
          <p:spPr bwMode="auto">
            <a:xfrm flipH="1">
              <a:off x="3021" y="1512"/>
              <a:ext cx="147" cy="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08" name="Text Box 38"/>
            <p:cNvSpPr txBox="1">
              <a:spLocks noChangeArrowheads="1"/>
            </p:cNvSpPr>
            <p:nvPr/>
          </p:nvSpPr>
          <p:spPr bwMode="auto">
            <a:xfrm>
              <a:off x="3072" y="1941"/>
              <a:ext cx="54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1200">
                  <a:latin typeface="Arial Narrow" pitchFamily="34" charset="0"/>
                  <a:cs typeface="Times New Roman" pitchFamily="18" charset="0"/>
                </a:rPr>
                <a:t>Location of Mary</a:t>
              </a:r>
              <a:endParaRPr lang="en-GB" sz="1200"/>
            </a:p>
          </p:txBody>
        </p:sp>
        <p:sp>
          <p:nvSpPr>
            <p:cNvPr id="8209" name="Line 39"/>
            <p:cNvSpPr>
              <a:spLocks noChangeShapeType="1"/>
            </p:cNvSpPr>
            <p:nvPr/>
          </p:nvSpPr>
          <p:spPr bwMode="auto">
            <a:xfrm flipH="1">
              <a:off x="2976" y="2064"/>
              <a:ext cx="192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10" name="Line 40"/>
            <p:cNvSpPr>
              <a:spLocks noChangeShapeType="1"/>
            </p:cNvSpPr>
            <p:nvPr/>
          </p:nvSpPr>
          <p:spPr bwMode="auto">
            <a:xfrm flipH="1" flipV="1">
              <a:off x="3556" y="1026"/>
              <a:ext cx="1160" cy="1216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11" name="Line 42"/>
            <p:cNvSpPr>
              <a:spLocks noChangeShapeType="1"/>
            </p:cNvSpPr>
            <p:nvPr/>
          </p:nvSpPr>
          <p:spPr bwMode="auto">
            <a:xfrm>
              <a:off x="3552" y="1008"/>
              <a:ext cx="0" cy="12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212" name="Group 45"/>
            <p:cNvGrpSpPr>
              <a:grpSpLocks/>
            </p:cNvGrpSpPr>
            <p:nvPr/>
          </p:nvGrpSpPr>
          <p:grpSpPr bwMode="auto">
            <a:xfrm rot="5400000">
              <a:off x="3980" y="1483"/>
              <a:ext cx="153" cy="154"/>
              <a:chOff x="2946" y="1513"/>
              <a:chExt cx="153" cy="154"/>
            </a:xfrm>
          </p:grpSpPr>
          <p:sp>
            <p:nvSpPr>
              <p:cNvPr id="8228" name="Oval 46"/>
              <p:cNvSpPr>
                <a:spLocks noChangeArrowheads="1"/>
              </p:cNvSpPr>
              <p:nvPr/>
            </p:nvSpPr>
            <p:spPr bwMode="auto">
              <a:xfrm>
                <a:off x="2946" y="1613"/>
                <a:ext cx="53" cy="54"/>
              </a:xfrm>
              <a:prstGeom prst="ellipse">
                <a:avLst/>
              </a:prstGeom>
              <a:noFill/>
              <a:ln w="952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9" name="Line 47"/>
              <p:cNvSpPr>
                <a:spLocks noChangeShapeType="1"/>
              </p:cNvSpPr>
              <p:nvPr/>
            </p:nvSpPr>
            <p:spPr bwMode="auto">
              <a:xfrm flipV="1">
                <a:off x="2993" y="1513"/>
                <a:ext cx="106" cy="107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8213" name="Line 48"/>
            <p:cNvSpPr>
              <a:spLocks noChangeShapeType="1"/>
            </p:cNvSpPr>
            <p:nvPr/>
          </p:nvSpPr>
          <p:spPr bwMode="auto">
            <a:xfrm>
              <a:off x="2972" y="155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14" name="TextBox 49"/>
            <p:cNvSpPr txBox="1">
              <a:spLocks noChangeArrowheads="1"/>
            </p:cNvSpPr>
            <p:nvPr/>
          </p:nvSpPr>
          <p:spPr bwMode="auto">
            <a:xfrm>
              <a:off x="2160" y="1968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8215" name="Line 49"/>
            <p:cNvSpPr>
              <a:spLocks noChangeShapeType="1"/>
            </p:cNvSpPr>
            <p:nvPr/>
          </p:nvSpPr>
          <p:spPr bwMode="auto">
            <a:xfrm>
              <a:off x="2016" y="990"/>
              <a:ext cx="0" cy="1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16" name="Line 4"/>
            <p:cNvSpPr>
              <a:spLocks noChangeShapeType="1"/>
            </p:cNvSpPr>
            <p:nvPr/>
          </p:nvSpPr>
          <p:spPr bwMode="auto">
            <a:xfrm>
              <a:off x="2128" y="2256"/>
              <a:ext cx="30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17" name="Line 5"/>
            <p:cNvSpPr>
              <a:spLocks noChangeShapeType="1"/>
            </p:cNvSpPr>
            <p:nvPr/>
          </p:nvSpPr>
          <p:spPr bwMode="auto">
            <a:xfrm>
              <a:off x="2274" y="2147"/>
              <a:ext cx="1" cy="1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18" name="Text Box 6"/>
            <p:cNvSpPr txBox="1">
              <a:spLocks noChangeArrowheads="1"/>
            </p:cNvSpPr>
            <p:nvPr/>
          </p:nvSpPr>
          <p:spPr bwMode="auto">
            <a:xfrm>
              <a:off x="2154" y="2300"/>
              <a:ext cx="24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19" name="AutoShape 7"/>
            <p:cNvSpPr>
              <a:spLocks noChangeArrowheads="1"/>
            </p:cNvSpPr>
            <p:nvPr/>
          </p:nvSpPr>
          <p:spPr bwMode="auto">
            <a:xfrm>
              <a:off x="2128" y="2040"/>
              <a:ext cx="126" cy="187"/>
            </a:xfrm>
            <a:prstGeom prst="lightningBolt">
              <a:avLst/>
            </a:prstGeom>
            <a:solidFill>
              <a:srgbClr val="FFCC00"/>
            </a:solidFill>
            <a:ln w="31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0" name="Rectangle 8" descr="Light upward diagonal"/>
            <p:cNvSpPr>
              <a:spLocks noChangeArrowheads="1"/>
            </p:cNvSpPr>
            <p:nvPr/>
          </p:nvSpPr>
          <p:spPr bwMode="auto">
            <a:xfrm>
              <a:off x="2194" y="934"/>
              <a:ext cx="2635" cy="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Line 9"/>
            <p:cNvSpPr>
              <a:spLocks noChangeShapeType="1"/>
            </p:cNvSpPr>
            <p:nvPr/>
          </p:nvSpPr>
          <p:spPr bwMode="auto">
            <a:xfrm flipV="1">
              <a:off x="2194" y="1014"/>
              <a:ext cx="263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22" name="TextBox 50"/>
            <p:cNvSpPr txBox="1">
              <a:spLocks noChangeArrowheads="1"/>
            </p:cNvSpPr>
            <p:nvPr/>
          </p:nvSpPr>
          <p:spPr bwMode="auto">
            <a:xfrm>
              <a:off x="3552" y="2016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Q</a:t>
              </a:r>
            </a:p>
          </p:txBody>
        </p:sp>
        <p:sp>
          <p:nvSpPr>
            <p:cNvPr id="8223" name="TextBox 51"/>
            <p:cNvSpPr txBox="1">
              <a:spLocks noChangeArrowheads="1"/>
            </p:cNvSpPr>
            <p:nvPr/>
          </p:nvSpPr>
          <p:spPr bwMode="auto">
            <a:xfrm>
              <a:off x="4752" y="2016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R</a:t>
              </a:r>
            </a:p>
          </p:txBody>
        </p:sp>
        <p:sp>
          <p:nvSpPr>
            <p:cNvPr id="8224" name="TextBox 52"/>
            <p:cNvSpPr txBox="1">
              <a:spLocks noChangeArrowheads="1"/>
            </p:cNvSpPr>
            <p:nvPr/>
          </p:nvSpPr>
          <p:spPr bwMode="auto">
            <a:xfrm>
              <a:off x="3456" y="768"/>
              <a:ext cx="288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S</a:t>
              </a:r>
            </a:p>
          </p:txBody>
        </p:sp>
        <p:sp>
          <p:nvSpPr>
            <p:cNvPr id="8225" name="TextBox 53"/>
            <p:cNvSpPr txBox="1">
              <a:spLocks noChangeArrowheads="1"/>
            </p:cNvSpPr>
            <p:nvPr/>
          </p:nvSpPr>
          <p:spPr bwMode="auto">
            <a:xfrm>
              <a:off x="2784" y="1776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8226" name="TextBox 54"/>
            <p:cNvSpPr txBox="1">
              <a:spLocks noChangeArrowheads="1"/>
            </p:cNvSpPr>
            <p:nvPr/>
          </p:nvSpPr>
          <p:spPr bwMode="auto">
            <a:xfrm>
              <a:off x="2592" y="2016"/>
              <a:ext cx="192" cy="2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8227" name="Text Box 51"/>
            <p:cNvSpPr txBox="1">
              <a:spLocks noChangeArrowheads="1"/>
            </p:cNvSpPr>
            <p:nvPr/>
          </p:nvSpPr>
          <p:spPr bwMode="auto">
            <a:xfrm>
              <a:off x="1584" y="1488"/>
              <a:ext cx="4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GB" sz="1400" noProof="1">
                  <a:latin typeface="Arial Narrow" pitchFamily="34" charset="0"/>
                </a:rPr>
                <a:t>330 m</a:t>
              </a:r>
              <a:endParaRPr lang="en-US" sz="1400" dirty="0"/>
            </a:p>
          </p:txBody>
        </p:sp>
      </p:grpSp>
      <p:sp>
        <p:nvSpPr>
          <p:cNvPr id="8198" name="Rectangle 8" descr="Light upward diagonal"/>
          <p:cNvSpPr>
            <a:spLocks noChangeArrowheads="1"/>
          </p:cNvSpPr>
          <p:nvPr/>
        </p:nvSpPr>
        <p:spPr bwMode="auto">
          <a:xfrm>
            <a:off x="3352800" y="3667760"/>
            <a:ext cx="4876800" cy="12700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4267200" y="3886200"/>
            <a:ext cx="434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200" dirty="0" smtClean="0">
                <a:latin typeface="Arial Narrow" pitchFamily="34" charset="0"/>
                <a:cs typeface="Times New Roman" pitchFamily="18" charset="0"/>
              </a:rPr>
              <a:t>Jack’s perception about what happened </a:t>
            </a:r>
            <a:endParaRPr lang="en-GB" sz="1200" dirty="0"/>
          </a:p>
        </p:txBody>
      </p:sp>
      <p:sp>
        <p:nvSpPr>
          <p:cNvPr id="8200" name="Rectangle 17" descr="Light upward diagonal"/>
          <p:cNvSpPr>
            <a:spLocks noChangeArrowheads="1"/>
          </p:cNvSpPr>
          <p:nvPr/>
        </p:nvSpPr>
        <p:spPr bwMode="auto">
          <a:xfrm>
            <a:off x="1703388" y="3657600"/>
            <a:ext cx="540000" cy="12700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8" descr="Light upward diagonal"/>
          <p:cNvSpPr>
            <a:spLocks noChangeArrowheads="1"/>
          </p:cNvSpPr>
          <p:nvPr/>
        </p:nvSpPr>
        <p:spPr bwMode="auto">
          <a:xfrm>
            <a:off x="3657600" y="3705225"/>
            <a:ext cx="4876800" cy="15240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15400" cy="1066800"/>
          </a:xfrm>
        </p:spPr>
        <p:txBody>
          <a:bodyPr/>
          <a:lstStyle/>
          <a:p>
            <a:r>
              <a:rPr lang="en-SG" dirty="0" smtClean="0">
                <a:solidFill>
                  <a:schemeClr val="tx1"/>
                </a:solidFill>
              </a:rPr>
              <a:t>Explaining the discrepancy of average lifetime of </a:t>
            </a:r>
            <a:r>
              <a:rPr lang="en-SG" dirty="0" err="1" smtClean="0">
                <a:solidFill>
                  <a:schemeClr val="tx1"/>
                </a:solidFill>
              </a:rPr>
              <a:t>muons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222" name="AutoShape 16"/>
          <p:cNvSpPr>
            <a:spLocks noChangeAspect="1" noChangeArrowheads="1" noTextEdit="1"/>
          </p:cNvSpPr>
          <p:nvPr/>
        </p:nvSpPr>
        <p:spPr bwMode="auto">
          <a:xfrm>
            <a:off x="1370013" y="1509486"/>
            <a:ext cx="1319213" cy="2765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32" name="Line 27"/>
          <p:cNvSpPr>
            <a:spLocks noChangeShapeType="1"/>
          </p:cNvSpPr>
          <p:nvPr/>
        </p:nvSpPr>
        <p:spPr bwMode="auto">
          <a:xfrm flipH="1">
            <a:off x="3886200" y="1752600"/>
            <a:ext cx="2057400" cy="1981201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33" name="Oval 30"/>
          <p:cNvSpPr>
            <a:spLocks noChangeArrowheads="1"/>
          </p:cNvSpPr>
          <p:nvPr/>
        </p:nvSpPr>
        <p:spPr bwMode="auto">
          <a:xfrm>
            <a:off x="4979988" y="2606675"/>
            <a:ext cx="84138" cy="84138"/>
          </a:xfrm>
          <a:prstGeom prst="ellips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31"/>
          <p:cNvSpPr>
            <a:spLocks noChangeShapeType="1"/>
          </p:cNvSpPr>
          <p:nvPr/>
        </p:nvSpPr>
        <p:spPr bwMode="auto">
          <a:xfrm flipV="1">
            <a:off x="5054600" y="2451100"/>
            <a:ext cx="168275" cy="166688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35" name="Oval 33"/>
          <p:cNvSpPr>
            <a:spLocks noChangeArrowheads="1"/>
          </p:cNvSpPr>
          <p:nvPr/>
        </p:nvSpPr>
        <p:spPr bwMode="auto">
          <a:xfrm>
            <a:off x="5000625" y="3589338"/>
            <a:ext cx="42863" cy="1143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6" name="Line 34"/>
          <p:cNvSpPr>
            <a:spLocks noChangeShapeType="1"/>
          </p:cNvSpPr>
          <p:nvPr/>
        </p:nvSpPr>
        <p:spPr bwMode="auto">
          <a:xfrm>
            <a:off x="5043488" y="3641726"/>
            <a:ext cx="179388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37" name="Line 35"/>
          <p:cNvSpPr>
            <a:spLocks noChangeShapeType="1"/>
          </p:cNvSpPr>
          <p:nvPr/>
        </p:nvSpPr>
        <p:spPr bwMode="auto">
          <a:xfrm>
            <a:off x="5022850" y="2627313"/>
            <a:ext cx="0" cy="982663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38" name="Text Box 36"/>
          <p:cNvSpPr txBox="1">
            <a:spLocks noChangeArrowheads="1"/>
          </p:cNvSpPr>
          <p:nvPr/>
        </p:nvSpPr>
        <p:spPr bwMode="auto">
          <a:xfrm>
            <a:off x="5214938" y="2330450"/>
            <a:ext cx="849313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200" dirty="0">
                <a:latin typeface="Arial Narrow" pitchFamily="34" charset="0"/>
                <a:cs typeface="Times New Roman" pitchFamily="18" charset="0"/>
              </a:rPr>
              <a:t>Location of light particle in motion</a:t>
            </a:r>
            <a:endParaRPr lang="en-GB" sz="1200" dirty="0"/>
          </a:p>
        </p:txBody>
      </p:sp>
      <p:sp>
        <p:nvSpPr>
          <p:cNvPr id="9239" name="Line 37"/>
          <p:cNvSpPr>
            <a:spLocks noChangeShapeType="1"/>
          </p:cNvSpPr>
          <p:nvPr/>
        </p:nvSpPr>
        <p:spPr bwMode="auto">
          <a:xfrm flipH="1">
            <a:off x="5095875" y="2554288"/>
            <a:ext cx="233363" cy="936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0" name="Text Box 38"/>
          <p:cNvSpPr txBox="1">
            <a:spLocks noChangeArrowheads="1"/>
          </p:cNvSpPr>
          <p:nvPr/>
        </p:nvSpPr>
        <p:spPr bwMode="auto">
          <a:xfrm>
            <a:off x="5334000" y="3124201"/>
            <a:ext cx="1560513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200">
                <a:latin typeface="Arial Narrow" pitchFamily="34" charset="0"/>
                <a:cs typeface="Times New Roman" pitchFamily="18" charset="0"/>
              </a:rPr>
              <a:t>Location of the Muon</a:t>
            </a:r>
            <a:endParaRPr lang="en-GB" sz="1200"/>
          </a:p>
        </p:txBody>
      </p:sp>
      <p:sp>
        <p:nvSpPr>
          <p:cNvPr id="9241" name="Line 39"/>
          <p:cNvSpPr>
            <a:spLocks noChangeShapeType="1"/>
          </p:cNvSpPr>
          <p:nvPr/>
        </p:nvSpPr>
        <p:spPr bwMode="auto">
          <a:xfrm flipH="1">
            <a:off x="5105400" y="3230563"/>
            <a:ext cx="304800" cy="274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2" name="Line 40"/>
          <p:cNvSpPr>
            <a:spLocks noChangeShapeType="1"/>
          </p:cNvSpPr>
          <p:nvPr/>
        </p:nvSpPr>
        <p:spPr bwMode="auto">
          <a:xfrm flipH="1" flipV="1">
            <a:off x="5943600" y="1752600"/>
            <a:ext cx="1912938" cy="1917701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 rot="5400000">
            <a:off x="6724650" y="2506663"/>
            <a:ext cx="236538" cy="244475"/>
            <a:chOff x="2948" y="1446"/>
            <a:chExt cx="153" cy="154"/>
          </a:xfrm>
        </p:grpSpPr>
        <p:sp>
          <p:nvSpPr>
            <p:cNvPr id="9259" name="Oval 46"/>
            <p:cNvSpPr>
              <a:spLocks noChangeArrowheads="1"/>
            </p:cNvSpPr>
            <p:nvPr/>
          </p:nvSpPr>
          <p:spPr bwMode="auto">
            <a:xfrm>
              <a:off x="2948" y="1546"/>
              <a:ext cx="53" cy="54"/>
            </a:xfrm>
            <a:prstGeom prst="ellipse">
              <a:avLst/>
            </a:prstGeom>
            <a:noFill/>
            <a:ln w="952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47"/>
            <p:cNvSpPr>
              <a:spLocks noChangeShapeType="1"/>
            </p:cNvSpPr>
            <p:nvPr/>
          </p:nvSpPr>
          <p:spPr bwMode="auto">
            <a:xfrm flipV="1">
              <a:off x="2995" y="1446"/>
              <a:ext cx="106" cy="107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244" name="TextBox 30"/>
          <p:cNvSpPr txBox="1">
            <a:spLocks noChangeArrowheads="1"/>
          </p:cNvSpPr>
          <p:nvPr/>
        </p:nvSpPr>
        <p:spPr bwMode="auto">
          <a:xfrm>
            <a:off x="3729038" y="3260726"/>
            <a:ext cx="304800" cy="3667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9245" name="Line 49"/>
          <p:cNvSpPr>
            <a:spLocks noChangeShapeType="1"/>
          </p:cNvSpPr>
          <p:nvPr/>
        </p:nvSpPr>
        <p:spPr bwMode="auto">
          <a:xfrm>
            <a:off x="3500438" y="1698625"/>
            <a:ext cx="0" cy="2009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6" name="Line 4"/>
          <p:cNvSpPr>
            <a:spLocks noChangeShapeType="1"/>
          </p:cNvSpPr>
          <p:nvPr/>
        </p:nvSpPr>
        <p:spPr bwMode="auto">
          <a:xfrm>
            <a:off x="3678238" y="3694113"/>
            <a:ext cx="48371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47" name="Line 5"/>
          <p:cNvSpPr>
            <a:spLocks noChangeShapeType="1"/>
          </p:cNvSpPr>
          <p:nvPr/>
        </p:nvSpPr>
        <p:spPr bwMode="auto">
          <a:xfrm>
            <a:off x="3910013" y="3538538"/>
            <a:ext cx="1588" cy="268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48" name="Text Box 6"/>
          <p:cNvSpPr txBox="1">
            <a:spLocks noChangeArrowheads="1"/>
          </p:cNvSpPr>
          <p:nvPr/>
        </p:nvSpPr>
        <p:spPr bwMode="auto">
          <a:xfrm>
            <a:off x="3719513" y="3776663"/>
            <a:ext cx="381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49" name="AutoShape 7"/>
          <p:cNvSpPr>
            <a:spLocks noChangeArrowheads="1"/>
          </p:cNvSpPr>
          <p:nvPr/>
        </p:nvSpPr>
        <p:spPr bwMode="auto">
          <a:xfrm>
            <a:off x="3678238" y="3373438"/>
            <a:ext cx="200025" cy="290513"/>
          </a:xfrm>
          <a:prstGeom prst="lightningBolt">
            <a:avLst/>
          </a:prstGeom>
          <a:solidFill>
            <a:srgbClr val="FFCC00"/>
          </a:solidFill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0" name="Rectangle 8" descr="Light upward diagonal"/>
          <p:cNvSpPr>
            <a:spLocks noChangeArrowheads="1"/>
          </p:cNvSpPr>
          <p:nvPr/>
        </p:nvSpPr>
        <p:spPr bwMode="auto">
          <a:xfrm>
            <a:off x="3783013" y="1614488"/>
            <a:ext cx="4183063" cy="123825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1" name="Line 9"/>
          <p:cNvSpPr>
            <a:spLocks noChangeShapeType="1"/>
          </p:cNvSpPr>
          <p:nvPr/>
        </p:nvSpPr>
        <p:spPr bwMode="auto">
          <a:xfrm flipV="1">
            <a:off x="3783013" y="1738313"/>
            <a:ext cx="418306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53" name="Text Box 13"/>
          <p:cNvSpPr txBox="1">
            <a:spLocks noChangeArrowheads="1"/>
          </p:cNvSpPr>
          <p:nvPr/>
        </p:nvSpPr>
        <p:spPr bwMode="auto">
          <a:xfrm>
            <a:off x="4724400" y="4038600"/>
            <a:ext cx="358140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200" dirty="0" smtClean="0">
                <a:latin typeface="Arial Narrow" pitchFamily="34" charset="0"/>
                <a:cs typeface="Times New Roman" pitchFamily="18" charset="0"/>
              </a:rPr>
              <a:t>Jack’s perception about what happened </a:t>
            </a:r>
            <a:endParaRPr lang="en-GB" sz="1200" dirty="0"/>
          </a:p>
        </p:txBody>
      </p:sp>
      <p:sp>
        <p:nvSpPr>
          <p:cNvPr id="9254" name="TextBox 34"/>
          <p:cNvSpPr txBox="1">
            <a:spLocks noChangeArrowheads="1"/>
          </p:cNvSpPr>
          <p:nvPr/>
        </p:nvSpPr>
        <p:spPr bwMode="auto">
          <a:xfrm>
            <a:off x="5867400" y="3335338"/>
            <a:ext cx="304800" cy="3667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9255" name="TextBox 35"/>
          <p:cNvSpPr txBox="1">
            <a:spLocks noChangeArrowheads="1"/>
          </p:cNvSpPr>
          <p:nvPr/>
        </p:nvSpPr>
        <p:spPr bwMode="auto">
          <a:xfrm>
            <a:off x="7843838" y="3335338"/>
            <a:ext cx="304800" cy="3667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9256" name="TextBox 36"/>
          <p:cNvSpPr txBox="1">
            <a:spLocks noChangeArrowheads="1"/>
          </p:cNvSpPr>
          <p:nvPr/>
        </p:nvSpPr>
        <p:spPr bwMode="auto">
          <a:xfrm>
            <a:off x="5791200" y="1371600"/>
            <a:ext cx="304800" cy="3667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9258" name="Text Box 51"/>
          <p:cNvSpPr txBox="1">
            <a:spLocks noChangeArrowheads="1"/>
          </p:cNvSpPr>
          <p:nvPr/>
        </p:nvSpPr>
        <p:spPr bwMode="auto">
          <a:xfrm>
            <a:off x="2895600" y="2528888"/>
            <a:ext cx="914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400" dirty="0">
                <a:latin typeface="Arial Narrow" pitchFamily="34" charset="0"/>
              </a:rPr>
              <a:t>330 </a:t>
            </a:r>
            <a:r>
              <a:rPr lang="en-US" sz="1400" dirty="0" smtClean="0">
                <a:latin typeface="Arial Narrow" pitchFamily="34" charset="0"/>
              </a:rPr>
              <a:t>m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197" name="Rectangle 53"/>
          <p:cNvSpPr>
            <a:spLocks noChangeArrowheads="1"/>
          </p:cNvSpPr>
          <p:nvPr/>
        </p:nvSpPr>
        <p:spPr bwMode="auto">
          <a:xfrm>
            <a:off x="152400" y="4572000"/>
            <a:ext cx="8763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6800" indent="-226800">
              <a:buFont typeface="Arial" charset="0"/>
              <a:buChar char="•"/>
            </a:pPr>
            <a:r>
              <a:rPr lang="en-SG" sz="2000" dirty="0" smtClean="0"/>
              <a:t>Imagine that a </a:t>
            </a:r>
            <a:r>
              <a:rPr lang="en-SG" sz="2000" dirty="0" err="1" smtClean="0"/>
              <a:t>muon</a:t>
            </a:r>
            <a:r>
              <a:rPr lang="en-SG" sz="2000" dirty="0" smtClean="0"/>
              <a:t> was travelling </a:t>
            </a:r>
            <a:r>
              <a:rPr lang="en-SG" sz="2000" dirty="0" smtClean="0"/>
              <a:t>alongside </a:t>
            </a:r>
            <a:r>
              <a:rPr lang="en-SG" sz="2000" dirty="0" smtClean="0"/>
              <a:t>with Mary who was inside a spaceship performing the experiment with a light particle. </a:t>
            </a:r>
          </a:p>
          <a:p>
            <a:pPr marL="226800" indent="-226800">
              <a:buFont typeface="Arial" charset="0"/>
              <a:buChar char="•"/>
            </a:pPr>
            <a:r>
              <a:rPr lang="en-SG" sz="2000" dirty="0" smtClean="0"/>
              <a:t>The spaceship and the </a:t>
            </a:r>
            <a:r>
              <a:rPr lang="en-SG" sz="2000" dirty="0" err="1" smtClean="0"/>
              <a:t>muon</a:t>
            </a:r>
            <a:r>
              <a:rPr lang="en-SG" sz="2000" dirty="0" smtClean="0"/>
              <a:t> travelled together at 99.9% the speed of light with respect to Jack. At the instant when Mary fired the light particle from the bottom mirror, the </a:t>
            </a:r>
            <a:r>
              <a:rPr lang="en-SG" sz="2000" dirty="0" err="1" smtClean="0"/>
              <a:t>muon</a:t>
            </a:r>
            <a:r>
              <a:rPr lang="en-SG" sz="2000" dirty="0" smtClean="0"/>
              <a:t> was formed and when the light particle reached the bottom mirror, the </a:t>
            </a:r>
            <a:r>
              <a:rPr lang="en-SG" sz="2000" dirty="0" err="1" smtClean="0"/>
              <a:t>muon</a:t>
            </a:r>
            <a:r>
              <a:rPr lang="en-SG" sz="2000" dirty="0" smtClean="0"/>
              <a:t> disintegrated. </a:t>
            </a:r>
          </a:p>
        </p:txBody>
      </p:sp>
      <p:grpSp>
        <p:nvGrpSpPr>
          <p:cNvPr id="48" name="Group 56"/>
          <p:cNvGrpSpPr>
            <a:grpSpLocks/>
          </p:cNvGrpSpPr>
          <p:nvPr/>
        </p:nvGrpSpPr>
        <p:grpSpPr bwMode="auto">
          <a:xfrm>
            <a:off x="914400" y="1433286"/>
            <a:ext cx="1905000" cy="3108325"/>
            <a:chOff x="576" y="805"/>
            <a:chExt cx="1200" cy="1958"/>
          </a:xfrm>
        </p:grpSpPr>
        <p:sp>
          <p:nvSpPr>
            <p:cNvPr id="49" name="AutoShape 16"/>
            <p:cNvSpPr>
              <a:spLocks noChangeAspect="1" noChangeArrowheads="1" noTextEdit="1"/>
            </p:cNvSpPr>
            <p:nvPr/>
          </p:nvSpPr>
          <p:spPr bwMode="auto">
            <a:xfrm>
              <a:off x="863" y="805"/>
              <a:ext cx="831" cy="17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Rectangle 17" descr="Light upward diagonal"/>
            <p:cNvSpPr>
              <a:spLocks noChangeArrowheads="1"/>
            </p:cNvSpPr>
            <p:nvPr/>
          </p:nvSpPr>
          <p:spPr bwMode="auto">
            <a:xfrm>
              <a:off x="1069" y="911"/>
              <a:ext cx="359" cy="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18"/>
            <p:cNvSpPr>
              <a:spLocks noChangeShapeType="1"/>
            </p:cNvSpPr>
            <p:nvPr/>
          </p:nvSpPr>
          <p:spPr bwMode="auto">
            <a:xfrm>
              <a:off x="1076" y="2248"/>
              <a:ext cx="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 Box 19"/>
            <p:cNvSpPr txBox="1">
              <a:spLocks noChangeArrowheads="1"/>
            </p:cNvSpPr>
            <p:nvPr/>
          </p:nvSpPr>
          <p:spPr bwMode="auto">
            <a:xfrm>
              <a:off x="624" y="2400"/>
              <a:ext cx="1152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1200" dirty="0" smtClean="0">
                  <a:latin typeface="Arial Narrow" pitchFamily="34" charset="0"/>
                  <a:cs typeface="Times New Roman" pitchFamily="18" charset="0"/>
                </a:rPr>
                <a:t>Mary’s perception about </a:t>
              </a:r>
              <a:r>
                <a:rPr lang="en-GB" sz="1200" dirty="0">
                  <a:latin typeface="Arial Narrow" pitchFamily="34" charset="0"/>
                  <a:cs typeface="Times New Roman" pitchFamily="18" charset="0"/>
                </a:rPr>
                <a:t>what happened </a:t>
              </a:r>
              <a:endParaRPr lang="en-GB" sz="1200" dirty="0"/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1257" y="984"/>
              <a:ext cx="0" cy="1267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Line 23"/>
            <p:cNvSpPr>
              <a:spLocks noChangeShapeType="1"/>
            </p:cNvSpPr>
            <p:nvPr/>
          </p:nvSpPr>
          <p:spPr bwMode="auto">
            <a:xfrm>
              <a:off x="1205" y="989"/>
              <a:ext cx="1" cy="1267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AutoShape 24"/>
            <p:cNvSpPr>
              <a:spLocks noChangeArrowheads="1"/>
            </p:cNvSpPr>
            <p:nvPr/>
          </p:nvSpPr>
          <p:spPr bwMode="auto">
            <a:xfrm>
              <a:off x="1042" y="2042"/>
              <a:ext cx="127" cy="186"/>
            </a:xfrm>
            <a:prstGeom prst="lightningBolt">
              <a:avLst/>
            </a:prstGeom>
            <a:solidFill>
              <a:srgbClr val="FFCC00"/>
            </a:solidFill>
            <a:ln w="31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5"/>
            <p:cNvSpPr>
              <a:spLocks noChangeShapeType="1"/>
            </p:cNvSpPr>
            <p:nvPr/>
          </p:nvSpPr>
          <p:spPr bwMode="auto">
            <a:xfrm flipV="1">
              <a:off x="1069" y="991"/>
              <a:ext cx="35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Line 49"/>
            <p:cNvSpPr>
              <a:spLocks noChangeShapeType="1"/>
            </p:cNvSpPr>
            <p:nvPr/>
          </p:nvSpPr>
          <p:spPr bwMode="auto">
            <a:xfrm>
              <a:off x="960" y="996"/>
              <a:ext cx="0" cy="1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 Box 51"/>
            <p:cNvSpPr txBox="1">
              <a:spLocks noChangeArrowheads="1"/>
            </p:cNvSpPr>
            <p:nvPr/>
          </p:nvSpPr>
          <p:spPr bwMode="auto">
            <a:xfrm>
              <a:off x="576" y="1488"/>
              <a:ext cx="4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GB" sz="1400" noProof="1">
                  <a:latin typeface="Arial Narrow" pitchFamily="34" charset="0"/>
                </a:rPr>
                <a:t>330 m</a:t>
              </a:r>
              <a:endParaRPr lang="en-US" sz="1400" dirty="0"/>
            </a:p>
          </p:txBody>
        </p:sp>
      </p:grpSp>
      <p:sp>
        <p:nvSpPr>
          <p:cNvPr id="59" name="Rectangle 17" descr="Light upward diagonal"/>
          <p:cNvSpPr>
            <a:spLocks noChangeArrowheads="1"/>
          </p:cNvSpPr>
          <p:nvPr/>
        </p:nvSpPr>
        <p:spPr bwMode="auto">
          <a:xfrm>
            <a:off x="1703388" y="3736748"/>
            <a:ext cx="540000" cy="12700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7" name="TextBox 38"/>
          <p:cNvSpPr txBox="1">
            <a:spLocks noChangeArrowheads="1"/>
          </p:cNvSpPr>
          <p:nvPr/>
        </p:nvSpPr>
        <p:spPr bwMode="auto">
          <a:xfrm>
            <a:off x="4343400" y="3762375"/>
            <a:ext cx="1371600" cy="276225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99.9% speed of light</a:t>
            </a:r>
            <a:endParaRPr lang="en-US" sz="1200" i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8" descr="Light upward diagonal"/>
          <p:cNvSpPr>
            <a:spLocks noChangeArrowheads="1"/>
          </p:cNvSpPr>
          <p:nvPr/>
        </p:nvSpPr>
        <p:spPr bwMode="auto">
          <a:xfrm>
            <a:off x="3657600" y="3705225"/>
            <a:ext cx="4876800" cy="15240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15400" cy="1066800"/>
          </a:xfrm>
        </p:spPr>
        <p:txBody>
          <a:bodyPr/>
          <a:lstStyle/>
          <a:p>
            <a:r>
              <a:rPr lang="en-SG" dirty="0" smtClean="0">
                <a:solidFill>
                  <a:schemeClr val="tx1"/>
                </a:solidFill>
              </a:rPr>
              <a:t>Explaining the discrepancy of average lifetime of </a:t>
            </a:r>
            <a:r>
              <a:rPr lang="en-SG" dirty="0" err="1" smtClean="0">
                <a:solidFill>
                  <a:schemeClr val="tx1"/>
                </a:solidFill>
              </a:rPr>
              <a:t>muons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232" name="Line 27"/>
          <p:cNvSpPr>
            <a:spLocks noChangeShapeType="1"/>
          </p:cNvSpPr>
          <p:nvPr/>
        </p:nvSpPr>
        <p:spPr bwMode="auto">
          <a:xfrm flipH="1">
            <a:off x="3886200" y="1752600"/>
            <a:ext cx="2057400" cy="1981201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33" name="Oval 30"/>
          <p:cNvSpPr>
            <a:spLocks noChangeArrowheads="1"/>
          </p:cNvSpPr>
          <p:nvPr/>
        </p:nvSpPr>
        <p:spPr bwMode="auto">
          <a:xfrm>
            <a:off x="4979988" y="2606675"/>
            <a:ext cx="84138" cy="84138"/>
          </a:xfrm>
          <a:prstGeom prst="ellips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31"/>
          <p:cNvSpPr>
            <a:spLocks noChangeShapeType="1"/>
          </p:cNvSpPr>
          <p:nvPr/>
        </p:nvSpPr>
        <p:spPr bwMode="auto">
          <a:xfrm flipV="1">
            <a:off x="5054600" y="2451100"/>
            <a:ext cx="168275" cy="166688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35" name="Oval 33"/>
          <p:cNvSpPr>
            <a:spLocks noChangeArrowheads="1"/>
          </p:cNvSpPr>
          <p:nvPr/>
        </p:nvSpPr>
        <p:spPr bwMode="auto">
          <a:xfrm>
            <a:off x="5000625" y="3589338"/>
            <a:ext cx="42863" cy="1143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6" name="Line 34"/>
          <p:cNvSpPr>
            <a:spLocks noChangeShapeType="1"/>
          </p:cNvSpPr>
          <p:nvPr/>
        </p:nvSpPr>
        <p:spPr bwMode="auto">
          <a:xfrm>
            <a:off x="5043488" y="3641726"/>
            <a:ext cx="179388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37" name="Line 35"/>
          <p:cNvSpPr>
            <a:spLocks noChangeShapeType="1"/>
          </p:cNvSpPr>
          <p:nvPr/>
        </p:nvSpPr>
        <p:spPr bwMode="auto">
          <a:xfrm>
            <a:off x="5022850" y="2627313"/>
            <a:ext cx="0" cy="982663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38" name="Text Box 36"/>
          <p:cNvSpPr txBox="1">
            <a:spLocks noChangeArrowheads="1"/>
          </p:cNvSpPr>
          <p:nvPr/>
        </p:nvSpPr>
        <p:spPr bwMode="auto">
          <a:xfrm>
            <a:off x="5214938" y="2330450"/>
            <a:ext cx="849313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200" dirty="0">
                <a:latin typeface="Arial Narrow" pitchFamily="34" charset="0"/>
                <a:cs typeface="Times New Roman" pitchFamily="18" charset="0"/>
              </a:rPr>
              <a:t>Location of light particle in motion</a:t>
            </a:r>
            <a:endParaRPr lang="en-GB" sz="1200" dirty="0"/>
          </a:p>
        </p:txBody>
      </p:sp>
      <p:sp>
        <p:nvSpPr>
          <p:cNvPr id="9239" name="Line 37"/>
          <p:cNvSpPr>
            <a:spLocks noChangeShapeType="1"/>
          </p:cNvSpPr>
          <p:nvPr/>
        </p:nvSpPr>
        <p:spPr bwMode="auto">
          <a:xfrm flipH="1">
            <a:off x="5095875" y="2554288"/>
            <a:ext cx="233363" cy="936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0" name="Text Box 38"/>
          <p:cNvSpPr txBox="1">
            <a:spLocks noChangeArrowheads="1"/>
          </p:cNvSpPr>
          <p:nvPr/>
        </p:nvSpPr>
        <p:spPr bwMode="auto">
          <a:xfrm>
            <a:off x="5334000" y="3124201"/>
            <a:ext cx="1560513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200">
                <a:latin typeface="Arial Narrow" pitchFamily="34" charset="0"/>
                <a:cs typeface="Times New Roman" pitchFamily="18" charset="0"/>
              </a:rPr>
              <a:t>Location of the Muon</a:t>
            </a:r>
            <a:endParaRPr lang="en-GB" sz="1200"/>
          </a:p>
        </p:txBody>
      </p:sp>
      <p:sp>
        <p:nvSpPr>
          <p:cNvPr id="9241" name="Line 39"/>
          <p:cNvSpPr>
            <a:spLocks noChangeShapeType="1"/>
          </p:cNvSpPr>
          <p:nvPr/>
        </p:nvSpPr>
        <p:spPr bwMode="auto">
          <a:xfrm flipH="1">
            <a:off x="5105400" y="3230563"/>
            <a:ext cx="304800" cy="274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2" name="Line 40"/>
          <p:cNvSpPr>
            <a:spLocks noChangeShapeType="1"/>
          </p:cNvSpPr>
          <p:nvPr/>
        </p:nvSpPr>
        <p:spPr bwMode="auto">
          <a:xfrm flipH="1" flipV="1">
            <a:off x="5943600" y="1752600"/>
            <a:ext cx="1912938" cy="1917701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9243" name="Group 45"/>
          <p:cNvGrpSpPr>
            <a:grpSpLocks/>
          </p:cNvGrpSpPr>
          <p:nvPr/>
        </p:nvGrpSpPr>
        <p:grpSpPr bwMode="auto">
          <a:xfrm rot="5400000">
            <a:off x="6724650" y="2506663"/>
            <a:ext cx="236538" cy="244475"/>
            <a:chOff x="2948" y="1446"/>
            <a:chExt cx="153" cy="154"/>
          </a:xfrm>
        </p:grpSpPr>
        <p:sp>
          <p:nvSpPr>
            <p:cNvPr id="9259" name="Oval 46"/>
            <p:cNvSpPr>
              <a:spLocks noChangeArrowheads="1"/>
            </p:cNvSpPr>
            <p:nvPr/>
          </p:nvSpPr>
          <p:spPr bwMode="auto">
            <a:xfrm>
              <a:off x="2948" y="1546"/>
              <a:ext cx="53" cy="54"/>
            </a:xfrm>
            <a:prstGeom prst="ellipse">
              <a:avLst/>
            </a:prstGeom>
            <a:noFill/>
            <a:ln w="952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47"/>
            <p:cNvSpPr>
              <a:spLocks noChangeShapeType="1"/>
            </p:cNvSpPr>
            <p:nvPr/>
          </p:nvSpPr>
          <p:spPr bwMode="auto">
            <a:xfrm flipV="1">
              <a:off x="2995" y="1446"/>
              <a:ext cx="106" cy="107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244" name="TextBox 30"/>
          <p:cNvSpPr txBox="1">
            <a:spLocks noChangeArrowheads="1"/>
          </p:cNvSpPr>
          <p:nvPr/>
        </p:nvSpPr>
        <p:spPr bwMode="auto">
          <a:xfrm>
            <a:off x="3729038" y="3260726"/>
            <a:ext cx="304800" cy="3667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9245" name="Line 49"/>
          <p:cNvSpPr>
            <a:spLocks noChangeShapeType="1"/>
          </p:cNvSpPr>
          <p:nvPr/>
        </p:nvSpPr>
        <p:spPr bwMode="auto">
          <a:xfrm>
            <a:off x="3500438" y="1698625"/>
            <a:ext cx="0" cy="2009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9246" name="Line 4"/>
          <p:cNvSpPr>
            <a:spLocks noChangeShapeType="1"/>
          </p:cNvSpPr>
          <p:nvPr/>
        </p:nvSpPr>
        <p:spPr bwMode="auto">
          <a:xfrm>
            <a:off x="3678238" y="3694113"/>
            <a:ext cx="48371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47" name="Line 5"/>
          <p:cNvSpPr>
            <a:spLocks noChangeShapeType="1"/>
          </p:cNvSpPr>
          <p:nvPr/>
        </p:nvSpPr>
        <p:spPr bwMode="auto">
          <a:xfrm>
            <a:off x="3910013" y="3538538"/>
            <a:ext cx="1588" cy="268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48" name="Text Box 6"/>
          <p:cNvSpPr txBox="1">
            <a:spLocks noChangeArrowheads="1"/>
          </p:cNvSpPr>
          <p:nvPr/>
        </p:nvSpPr>
        <p:spPr bwMode="auto">
          <a:xfrm>
            <a:off x="3719513" y="3776663"/>
            <a:ext cx="381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49" name="AutoShape 7"/>
          <p:cNvSpPr>
            <a:spLocks noChangeArrowheads="1"/>
          </p:cNvSpPr>
          <p:nvPr/>
        </p:nvSpPr>
        <p:spPr bwMode="auto">
          <a:xfrm>
            <a:off x="3678238" y="3373438"/>
            <a:ext cx="200025" cy="290513"/>
          </a:xfrm>
          <a:prstGeom prst="lightningBolt">
            <a:avLst/>
          </a:prstGeom>
          <a:solidFill>
            <a:srgbClr val="FFCC00"/>
          </a:solidFill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0" name="Rectangle 8" descr="Light upward diagonal"/>
          <p:cNvSpPr>
            <a:spLocks noChangeArrowheads="1"/>
          </p:cNvSpPr>
          <p:nvPr/>
        </p:nvSpPr>
        <p:spPr bwMode="auto">
          <a:xfrm>
            <a:off x="3783013" y="1614488"/>
            <a:ext cx="4183063" cy="123825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1" name="Line 9"/>
          <p:cNvSpPr>
            <a:spLocks noChangeShapeType="1"/>
          </p:cNvSpPr>
          <p:nvPr/>
        </p:nvSpPr>
        <p:spPr bwMode="auto">
          <a:xfrm flipV="1">
            <a:off x="3783013" y="1738313"/>
            <a:ext cx="418306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53" name="Text Box 13"/>
          <p:cNvSpPr txBox="1">
            <a:spLocks noChangeArrowheads="1"/>
          </p:cNvSpPr>
          <p:nvPr/>
        </p:nvSpPr>
        <p:spPr bwMode="auto">
          <a:xfrm>
            <a:off x="4724400" y="4038600"/>
            <a:ext cx="358140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200" dirty="0" smtClean="0">
                <a:latin typeface="Arial Narrow" pitchFamily="34" charset="0"/>
                <a:cs typeface="Times New Roman" pitchFamily="18" charset="0"/>
              </a:rPr>
              <a:t>Jack’s perception about what happened </a:t>
            </a:r>
            <a:endParaRPr lang="en-GB" sz="1200" dirty="0"/>
          </a:p>
        </p:txBody>
      </p:sp>
      <p:sp>
        <p:nvSpPr>
          <p:cNvPr id="9254" name="TextBox 34"/>
          <p:cNvSpPr txBox="1">
            <a:spLocks noChangeArrowheads="1"/>
          </p:cNvSpPr>
          <p:nvPr/>
        </p:nvSpPr>
        <p:spPr bwMode="auto">
          <a:xfrm>
            <a:off x="5867400" y="3335338"/>
            <a:ext cx="304800" cy="3667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9255" name="TextBox 35"/>
          <p:cNvSpPr txBox="1">
            <a:spLocks noChangeArrowheads="1"/>
          </p:cNvSpPr>
          <p:nvPr/>
        </p:nvSpPr>
        <p:spPr bwMode="auto">
          <a:xfrm>
            <a:off x="7843838" y="3335338"/>
            <a:ext cx="304800" cy="3667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9256" name="TextBox 36"/>
          <p:cNvSpPr txBox="1">
            <a:spLocks noChangeArrowheads="1"/>
          </p:cNvSpPr>
          <p:nvPr/>
        </p:nvSpPr>
        <p:spPr bwMode="auto">
          <a:xfrm>
            <a:off x="5791200" y="1371600"/>
            <a:ext cx="304800" cy="3667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9258" name="Text Box 51"/>
          <p:cNvSpPr txBox="1">
            <a:spLocks noChangeArrowheads="1"/>
          </p:cNvSpPr>
          <p:nvPr/>
        </p:nvSpPr>
        <p:spPr bwMode="auto">
          <a:xfrm>
            <a:off x="2895600" y="2528888"/>
            <a:ext cx="914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400" dirty="0">
                <a:latin typeface="Arial Narrow" pitchFamily="34" charset="0"/>
              </a:rPr>
              <a:t>330 </a:t>
            </a:r>
            <a:r>
              <a:rPr lang="en-US" sz="1400" dirty="0" smtClean="0">
                <a:latin typeface="Arial Narrow" pitchFamily="34" charset="0"/>
              </a:rPr>
              <a:t>m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9257" name="TextBox 38"/>
          <p:cNvSpPr txBox="1">
            <a:spLocks noChangeArrowheads="1"/>
          </p:cNvSpPr>
          <p:nvPr/>
        </p:nvSpPr>
        <p:spPr bwMode="auto">
          <a:xfrm>
            <a:off x="4343400" y="3746501"/>
            <a:ext cx="1371600" cy="276225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99.9% speed of light</a:t>
            </a:r>
            <a:endParaRPr lang="en-US" sz="1200" i="1" dirty="0">
              <a:latin typeface="Arial Narrow" pitchFamily="34" charset="0"/>
            </a:endParaRPr>
          </a:p>
        </p:txBody>
      </p:sp>
      <p:sp>
        <p:nvSpPr>
          <p:cNvPr id="8197" name="Rectangle 53"/>
          <p:cNvSpPr>
            <a:spLocks noChangeArrowheads="1"/>
          </p:cNvSpPr>
          <p:nvPr/>
        </p:nvSpPr>
        <p:spPr bwMode="auto">
          <a:xfrm>
            <a:off x="152400" y="4572000"/>
            <a:ext cx="8763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6800" indent="-226800">
              <a:buFont typeface="Arial" charset="0"/>
              <a:buChar char="•"/>
            </a:pPr>
            <a:r>
              <a:rPr lang="en-SG" sz="2000" dirty="0" smtClean="0"/>
              <a:t>Therefore, the time taken for the light particle to travel from the bottom mirror to the top mirror and back was the lifetime of the </a:t>
            </a:r>
            <a:r>
              <a:rPr lang="en-SG" sz="2000" dirty="0" err="1" smtClean="0"/>
              <a:t>muon</a:t>
            </a:r>
            <a:r>
              <a:rPr lang="en-SG" sz="2000" dirty="0" smtClean="0"/>
              <a:t>. </a:t>
            </a:r>
          </a:p>
          <a:p>
            <a:pPr marL="226800" indent="-226800">
              <a:buFont typeface="Arial" charset="0"/>
              <a:buChar char="•"/>
            </a:pPr>
            <a:r>
              <a:rPr lang="en-SG" sz="2000" dirty="0" smtClean="0"/>
              <a:t>According </a:t>
            </a:r>
            <a:r>
              <a:rPr lang="en-SG" sz="2000" dirty="0"/>
              <a:t>to </a:t>
            </a:r>
            <a:r>
              <a:rPr lang="en-SG" sz="2000" dirty="0" smtClean="0"/>
              <a:t>Mary, the </a:t>
            </a:r>
            <a:r>
              <a:rPr lang="en-SG" sz="2000" dirty="0" err="1" smtClean="0"/>
              <a:t>muon</a:t>
            </a:r>
            <a:r>
              <a:rPr lang="en-SG" sz="2000" dirty="0" smtClean="0"/>
              <a:t> was stationary and had a lifetime of </a:t>
            </a:r>
            <a:r>
              <a:rPr lang="en-SG" sz="2000" b="1" dirty="0" smtClean="0"/>
              <a:t>2.2 µs</a:t>
            </a:r>
            <a:r>
              <a:rPr lang="en-SG" sz="2000" dirty="0" smtClean="0"/>
              <a:t>.</a:t>
            </a:r>
          </a:p>
          <a:p>
            <a:pPr marL="226800" indent="-226800">
              <a:buFont typeface="Arial" charset="0"/>
              <a:buChar char="•"/>
            </a:pPr>
            <a:r>
              <a:rPr lang="en-SG" sz="2000" dirty="0" smtClean="0"/>
              <a:t>According to Jack, the </a:t>
            </a:r>
            <a:r>
              <a:rPr lang="en-SG" sz="2000" dirty="0" err="1" smtClean="0"/>
              <a:t>muon</a:t>
            </a:r>
            <a:r>
              <a:rPr lang="en-SG" sz="2000" dirty="0" smtClean="0"/>
              <a:t> was moving at 99.9% speed of light and had a lifetime of </a:t>
            </a:r>
            <a:r>
              <a:rPr lang="en-US" sz="2000" b="1" dirty="0" smtClean="0"/>
              <a:t>49.2 µs</a:t>
            </a:r>
            <a:r>
              <a:rPr lang="en-US" sz="2000" dirty="0" smtClean="0"/>
              <a:t>.</a:t>
            </a:r>
          </a:p>
        </p:txBody>
      </p:sp>
      <p:sp>
        <p:nvSpPr>
          <p:cNvPr id="48" name="AutoShape 16"/>
          <p:cNvSpPr>
            <a:spLocks noChangeAspect="1" noChangeArrowheads="1" noTextEdit="1"/>
          </p:cNvSpPr>
          <p:nvPr/>
        </p:nvSpPr>
        <p:spPr bwMode="auto">
          <a:xfrm>
            <a:off x="1370013" y="1509486"/>
            <a:ext cx="1319213" cy="2765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9" name="Group 56"/>
          <p:cNvGrpSpPr>
            <a:grpSpLocks/>
          </p:cNvGrpSpPr>
          <p:nvPr/>
        </p:nvGrpSpPr>
        <p:grpSpPr bwMode="auto">
          <a:xfrm>
            <a:off x="914400" y="1433286"/>
            <a:ext cx="1905000" cy="3108325"/>
            <a:chOff x="576" y="805"/>
            <a:chExt cx="1200" cy="1958"/>
          </a:xfrm>
        </p:grpSpPr>
        <p:sp>
          <p:nvSpPr>
            <p:cNvPr id="50" name="AutoShape 16"/>
            <p:cNvSpPr>
              <a:spLocks noChangeAspect="1" noChangeArrowheads="1" noTextEdit="1"/>
            </p:cNvSpPr>
            <p:nvPr/>
          </p:nvSpPr>
          <p:spPr bwMode="auto">
            <a:xfrm>
              <a:off x="863" y="805"/>
              <a:ext cx="831" cy="17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Rectangle 17" descr="Light upward diagonal"/>
            <p:cNvSpPr>
              <a:spLocks noChangeArrowheads="1"/>
            </p:cNvSpPr>
            <p:nvPr/>
          </p:nvSpPr>
          <p:spPr bwMode="auto">
            <a:xfrm>
              <a:off x="1069" y="911"/>
              <a:ext cx="359" cy="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18"/>
            <p:cNvSpPr>
              <a:spLocks noChangeShapeType="1"/>
            </p:cNvSpPr>
            <p:nvPr/>
          </p:nvSpPr>
          <p:spPr bwMode="auto">
            <a:xfrm>
              <a:off x="1076" y="2248"/>
              <a:ext cx="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 Box 19"/>
            <p:cNvSpPr txBox="1">
              <a:spLocks noChangeArrowheads="1"/>
            </p:cNvSpPr>
            <p:nvPr/>
          </p:nvSpPr>
          <p:spPr bwMode="auto">
            <a:xfrm>
              <a:off x="624" y="2400"/>
              <a:ext cx="1152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1200" dirty="0" smtClean="0">
                  <a:latin typeface="Arial Narrow" pitchFamily="34" charset="0"/>
                  <a:cs typeface="Times New Roman" pitchFamily="18" charset="0"/>
                </a:rPr>
                <a:t>Mary’s perception about </a:t>
              </a:r>
              <a:r>
                <a:rPr lang="en-GB" sz="1200" dirty="0">
                  <a:latin typeface="Arial Narrow" pitchFamily="34" charset="0"/>
                  <a:cs typeface="Times New Roman" pitchFamily="18" charset="0"/>
                </a:rPr>
                <a:t>what happened </a:t>
              </a:r>
              <a:endParaRPr lang="en-GB" sz="1200" dirty="0"/>
            </a:p>
          </p:txBody>
        </p:sp>
        <p:sp>
          <p:nvSpPr>
            <p:cNvPr id="54" name="Line 21"/>
            <p:cNvSpPr>
              <a:spLocks noChangeShapeType="1"/>
            </p:cNvSpPr>
            <p:nvPr/>
          </p:nvSpPr>
          <p:spPr bwMode="auto">
            <a:xfrm>
              <a:off x="1257" y="984"/>
              <a:ext cx="0" cy="1267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Line 23"/>
            <p:cNvSpPr>
              <a:spLocks noChangeShapeType="1"/>
            </p:cNvSpPr>
            <p:nvPr/>
          </p:nvSpPr>
          <p:spPr bwMode="auto">
            <a:xfrm>
              <a:off x="1205" y="989"/>
              <a:ext cx="1" cy="1267"/>
            </a:xfrm>
            <a:prstGeom prst="line">
              <a:avLst/>
            </a:prstGeom>
            <a:noFill/>
            <a:ln w="9525">
              <a:solidFill>
                <a:srgbClr val="FF99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AutoShape 24"/>
            <p:cNvSpPr>
              <a:spLocks noChangeArrowheads="1"/>
            </p:cNvSpPr>
            <p:nvPr/>
          </p:nvSpPr>
          <p:spPr bwMode="auto">
            <a:xfrm>
              <a:off x="1042" y="2042"/>
              <a:ext cx="127" cy="186"/>
            </a:xfrm>
            <a:prstGeom prst="lightningBolt">
              <a:avLst/>
            </a:prstGeom>
            <a:solidFill>
              <a:srgbClr val="FFCC00"/>
            </a:solidFill>
            <a:ln w="31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5"/>
            <p:cNvSpPr>
              <a:spLocks noChangeShapeType="1"/>
            </p:cNvSpPr>
            <p:nvPr/>
          </p:nvSpPr>
          <p:spPr bwMode="auto">
            <a:xfrm flipV="1">
              <a:off x="1069" y="991"/>
              <a:ext cx="35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Line 49"/>
            <p:cNvSpPr>
              <a:spLocks noChangeShapeType="1"/>
            </p:cNvSpPr>
            <p:nvPr/>
          </p:nvSpPr>
          <p:spPr bwMode="auto">
            <a:xfrm>
              <a:off x="960" y="996"/>
              <a:ext cx="0" cy="1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 Box 51"/>
            <p:cNvSpPr txBox="1">
              <a:spLocks noChangeArrowheads="1"/>
            </p:cNvSpPr>
            <p:nvPr/>
          </p:nvSpPr>
          <p:spPr bwMode="auto">
            <a:xfrm>
              <a:off x="576" y="1488"/>
              <a:ext cx="4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GB" sz="1400" noProof="1">
                  <a:latin typeface="Arial Narrow" pitchFamily="34" charset="0"/>
                </a:rPr>
                <a:t>330 m</a:t>
              </a:r>
              <a:endParaRPr lang="en-US" sz="1400" dirty="0"/>
            </a:p>
          </p:txBody>
        </p:sp>
      </p:grpSp>
      <p:sp>
        <p:nvSpPr>
          <p:cNvPr id="60" name="Rectangle 17" descr="Light upward diagonal"/>
          <p:cNvSpPr>
            <a:spLocks noChangeArrowheads="1"/>
          </p:cNvSpPr>
          <p:nvPr/>
        </p:nvSpPr>
        <p:spPr bwMode="auto">
          <a:xfrm>
            <a:off x="1703388" y="3736748"/>
            <a:ext cx="540000" cy="127000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RP">
  <a:themeElements>
    <a:clrScheme name="1_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2138</TotalTime>
  <Words>955</Words>
  <Application>Microsoft Office PowerPoint</Application>
  <PresentationFormat>On-screen Show (4:3)</PresentationFormat>
  <Paragraphs>122</Paragraphs>
  <Slides>12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1_RP</vt:lpstr>
      <vt:lpstr>Equation</vt:lpstr>
      <vt:lpstr>A101 Science Problem 15: Living Longer  </vt:lpstr>
      <vt:lpstr>Different perceptions</vt:lpstr>
      <vt:lpstr>Relative motion and speed</vt:lpstr>
      <vt:lpstr>Path taken by the light particle according to Mary</vt:lpstr>
      <vt:lpstr>Slide 5</vt:lpstr>
      <vt:lpstr>Slide 6</vt:lpstr>
      <vt:lpstr>Relative perception of time taken for light particle to complete the journey</vt:lpstr>
      <vt:lpstr>Explaining the discrepancy of average lifetime of muons</vt:lpstr>
      <vt:lpstr>Explaining the discrepancy of average lifetime of muons</vt:lpstr>
      <vt:lpstr>Longer distance of travel as observed by Jack</vt:lpstr>
      <vt:lpstr>Learning points</vt:lpstr>
      <vt:lpstr>Discussion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6P P15 Living Longer</dc:title>
  <dc:creator>Republic Polytechnic</dc:creator>
  <cp:lastModifiedBy>paul_lim</cp:lastModifiedBy>
  <cp:revision>98</cp:revision>
  <dcterms:created xsi:type="dcterms:W3CDTF">2006-02-12T23:52:31Z</dcterms:created>
  <dcterms:modified xsi:type="dcterms:W3CDTF">2010-07-27T02:30:27Z</dcterms:modified>
</cp:coreProperties>
</file>