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xls" ContentType="application/vnd.ms-exce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6"/>
  </p:notesMasterIdLst>
  <p:handoutMasterIdLst>
    <p:handoutMasterId r:id="rId17"/>
  </p:handoutMasterIdLst>
  <p:sldIdLst>
    <p:sldId id="257" r:id="rId2"/>
    <p:sldId id="308" r:id="rId3"/>
    <p:sldId id="315" r:id="rId4"/>
    <p:sldId id="320" r:id="rId5"/>
    <p:sldId id="310" r:id="rId6"/>
    <p:sldId id="322" r:id="rId7"/>
    <p:sldId id="309" r:id="rId8"/>
    <p:sldId id="317" r:id="rId9"/>
    <p:sldId id="311" r:id="rId10"/>
    <p:sldId id="314" r:id="rId11"/>
    <p:sldId id="318" r:id="rId12"/>
    <p:sldId id="319" r:id="rId13"/>
    <p:sldId id="297" r:id="rId14"/>
    <p:sldId id="296" r:id="rId15"/>
  </p:sldIdLst>
  <p:sldSz cx="9144000" cy="6858000" type="screen4x3"/>
  <p:notesSz cx="6858000" cy="9144000"/>
  <p:defaultTextStyle>
    <a:defPPr>
      <a:defRPr lang="en-GB"/>
    </a:defPPr>
    <a:lvl1pPr algn="ctr" rtl="0" fontAlgn="base">
      <a:lnSpc>
        <a:spcPct val="90000"/>
      </a:lnSpc>
      <a:spcBef>
        <a:spcPct val="20000"/>
      </a:spcBef>
      <a:spcAft>
        <a:spcPct val="0"/>
      </a:spcAft>
      <a:buChar char="•"/>
      <a:defRPr kern="1200">
        <a:solidFill>
          <a:schemeClr val="tx1"/>
        </a:solidFill>
        <a:latin typeface="Arial" charset="0"/>
        <a:ea typeface="+mn-ea"/>
        <a:cs typeface="Arial" charset="0"/>
      </a:defRPr>
    </a:lvl1pPr>
    <a:lvl2pPr marL="457200" algn="ctr" rtl="0" fontAlgn="base">
      <a:lnSpc>
        <a:spcPct val="90000"/>
      </a:lnSpc>
      <a:spcBef>
        <a:spcPct val="20000"/>
      </a:spcBef>
      <a:spcAft>
        <a:spcPct val="0"/>
      </a:spcAft>
      <a:buChar char="•"/>
      <a:defRPr kern="1200">
        <a:solidFill>
          <a:schemeClr val="tx1"/>
        </a:solidFill>
        <a:latin typeface="Arial" charset="0"/>
        <a:ea typeface="+mn-ea"/>
        <a:cs typeface="Arial" charset="0"/>
      </a:defRPr>
    </a:lvl2pPr>
    <a:lvl3pPr marL="914400" algn="ctr" rtl="0" fontAlgn="base">
      <a:lnSpc>
        <a:spcPct val="90000"/>
      </a:lnSpc>
      <a:spcBef>
        <a:spcPct val="20000"/>
      </a:spcBef>
      <a:spcAft>
        <a:spcPct val="0"/>
      </a:spcAft>
      <a:buChar char="•"/>
      <a:defRPr kern="1200">
        <a:solidFill>
          <a:schemeClr val="tx1"/>
        </a:solidFill>
        <a:latin typeface="Arial" charset="0"/>
        <a:ea typeface="+mn-ea"/>
        <a:cs typeface="Arial" charset="0"/>
      </a:defRPr>
    </a:lvl3pPr>
    <a:lvl4pPr marL="1371600" algn="ctr" rtl="0" fontAlgn="base">
      <a:lnSpc>
        <a:spcPct val="90000"/>
      </a:lnSpc>
      <a:spcBef>
        <a:spcPct val="20000"/>
      </a:spcBef>
      <a:spcAft>
        <a:spcPct val="0"/>
      </a:spcAft>
      <a:buChar char="•"/>
      <a:defRPr kern="1200">
        <a:solidFill>
          <a:schemeClr val="tx1"/>
        </a:solidFill>
        <a:latin typeface="Arial" charset="0"/>
        <a:ea typeface="+mn-ea"/>
        <a:cs typeface="Arial" charset="0"/>
      </a:defRPr>
    </a:lvl4pPr>
    <a:lvl5pPr marL="1828800" algn="ctr" rtl="0" fontAlgn="base">
      <a:lnSpc>
        <a:spcPct val="90000"/>
      </a:lnSpc>
      <a:spcBef>
        <a:spcPct val="20000"/>
      </a:spcBef>
      <a:spcAft>
        <a:spcPct val="0"/>
      </a:spcAft>
      <a:buChar char="•"/>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an_han_yao" initials="HYao" lastIdx="6" clrIdx="0"/>
  <p:cmAuthor id="1" name="aileen_wan" initials="a" lastIdx="6"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00"/>
    <a:srgbClr val="C0C0C0"/>
    <a:srgbClr val="DDDDDD"/>
    <a:srgbClr val="777777"/>
    <a:srgbClr val="CC00FF"/>
    <a:srgbClr val="FFCC66"/>
    <a:srgbClr val="FFCC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61" autoAdjust="0"/>
    <p:restoredTop sz="95440" autoAdjust="0"/>
  </p:normalViewPr>
  <p:slideViewPr>
    <p:cSldViewPr>
      <p:cViewPr>
        <p:scale>
          <a:sx n="90" d="100"/>
          <a:sy n="90" d="100"/>
        </p:scale>
        <p:origin x="540"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1836" y="-90"/>
      </p:cViewPr>
      <p:guideLst>
        <p:guide orient="horz" pos="2880"/>
        <p:guide pos="2160"/>
      </p:guideLst>
    </p:cSldViewPr>
  </p:notesViewPr>
  <p:gridSpacing cx="39327138" cy="3932713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BC02D30F-2199-4033-922D-AD1B286E6611}" type="datetimeFigureOut">
              <a:rPr lang="en-US"/>
              <a:pPr>
                <a:defRPr/>
              </a:pPr>
              <a:t>7/27/2010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B4CB039E-C3C5-47F2-A1F8-D5FF363680CE}"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buFontTx/>
              <a:buNone/>
              <a:defRPr sz="1200"/>
            </a:lvl1pPr>
          </a:lstStyle>
          <a:p>
            <a:pPr>
              <a:defRPr/>
            </a:pPr>
            <a:endParaRPr lang="en-US"/>
          </a:p>
        </p:txBody>
      </p:sp>
      <p:sp>
        <p:nvSpPr>
          <p:cNvPr id="675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75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75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lnSpc>
                <a:spcPct val="100000"/>
              </a:lnSpc>
              <a:spcBef>
                <a:spcPct val="0"/>
              </a:spcBef>
              <a:buFontTx/>
              <a:buNone/>
              <a:defRPr sz="1200"/>
            </a:lvl1pPr>
          </a:lstStyle>
          <a:p>
            <a:pPr>
              <a:defRPr/>
            </a:pPr>
            <a:endParaRPr lang="en-US"/>
          </a:p>
        </p:txBody>
      </p:sp>
      <p:sp>
        <p:nvSpPr>
          <p:cNvPr id="675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vl1pPr>
          </a:lstStyle>
          <a:p>
            <a:pPr>
              <a:defRPr/>
            </a:pPr>
            <a:fld id="{A40D54AA-4994-4AE1-A5A1-5505EC9726D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5DE4AE94-85A3-4F3D-9D82-4068BB5AD340}" type="slidenum">
              <a:rPr lang="en-US" smtClean="0"/>
              <a:pPr/>
              <a:t>1</a:t>
            </a:fld>
            <a:endParaRPr 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lnSpc>
                <a:spcPct val="100000"/>
              </a:lnSpc>
              <a:spcBef>
                <a:spcPct val="0"/>
              </a:spcBef>
              <a:buFontTx/>
              <a:buNone/>
            </a:pPr>
            <a:fld id="{E16850B9-1FFB-4325-AF5A-EFB43E4A9798}" type="slidenum">
              <a:rPr lang="en-US" sz="1200"/>
              <a:pPr algn="r">
                <a:lnSpc>
                  <a:spcPct val="100000"/>
                </a:lnSpc>
                <a:spcBef>
                  <a:spcPct val="0"/>
                </a:spcBef>
                <a:buFontTx/>
                <a:buNone/>
              </a:pPr>
              <a:t>10</a:t>
            </a:fld>
            <a:endParaRPr lang="en-US" sz="120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baseline="0"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lnSpc>
                <a:spcPct val="100000"/>
              </a:lnSpc>
              <a:spcBef>
                <a:spcPct val="0"/>
              </a:spcBef>
              <a:buFontTx/>
              <a:buNone/>
            </a:pPr>
            <a:fld id="{2F111739-CCB9-4EBE-AEEB-C8C96D523929}" type="slidenum">
              <a:rPr lang="en-US" sz="1200"/>
              <a:pPr algn="r">
                <a:lnSpc>
                  <a:spcPct val="100000"/>
                </a:lnSpc>
                <a:spcBef>
                  <a:spcPct val="0"/>
                </a:spcBef>
                <a:buFontTx/>
                <a:buNone/>
              </a:pPr>
              <a:t>11</a:t>
            </a:fld>
            <a:endParaRPr 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lnSpc>
                <a:spcPct val="100000"/>
              </a:lnSpc>
              <a:spcBef>
                <a:spcPct val="0"/>
              </a:spcBef>
              <a:buFontTx/>
              <a:buNone/>
            </a:pPr>
            <a:fld id="{70779137-1C65-4BAD-BA93-0F57A5C7F12C}" type="slidenum">
              <a:rPr lang="en-US" sz="1200"/>
              <a:pPr algn="r">
                <a:lnSpc>
                  <a:spcPct val="100000"/>
                </a:lnSpc>
                <a:spcBef>
                  <a:spcPct val="0"/>
                </a:spcBef>
                <a:buFontTx/>
                <a:buNone/>
              </a:pPr>
              <a:t>12</a:t>
            </a:fld>
            <a:endParaRPr lang="en-US" sz="120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lnSpc>
                <a:spcPct val="100000"/>
              </a:lnSpc>
              <a:spcBef>
                <a:spcPct val="0"/>
              </a:spcBef>
              <a:buFontTx/>
              <a:buNone/>
            </a:pPr>
            <a:fld id="{9F00AF84-7782-4898-BA00-BE761BB7B073}" type="slidenum">
              <a:rPr lang="en-US" sz="1200"/>
              <a:pPr algn="r">
                <a:lnSpc>
                  <a:spcPct val="100000"/>
                </a:lnSpc>
                <a:spcBef>
                  <a:spcPct val="0"/>
                </a:spcBef>
                <a:buFontTx/>
                <a:buNone/>
              </a:pPr>
              <a:t>13</a:t>
            </a:fld>
            <a:endParaRPr lang="en-US" sz="120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SG"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lnSpc>
                <a:spcPct val="100000"/>
              </a:lnSpc>
              <a:spcBef>
                <a:spcPct val="0"/>
              </a:spcBef>
              <a:buFontTx/>
              <a:buNone/>
            </a:pPr>
            <a:fld id="{D4203A53-FD26-4548-A222-9C0D8D53F216}" type="slidenum">
              <a:rPr lang="en-US" sz="1200"/>
              <a:pPr algn="r">
                <a:lnSpc>
                  <a:spcPct val="100000"/>
                </a:lnSpc>
                <a:spcBef>
                  <a:spcPct val="0"/>
                </a:spcBef>
                <a:buFontTx/>
                <a:buNone/>
              </a:pPr>
              <a:t>14</a:t>
            </a:fld>
            <a:endParaRPr lang="en-US" sz="120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SG"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lnSpc>
                <a:spcPct val="100000"/>
              </a:lnSpc>
              <a:spcBef>
                <a:spcPct val="0"/>
              </a:spcBef>
              <a:buFontTx/>
              <a:buNone/>
            </a:pPr>
            <a:fld id="{CD86944A-06FD-4948-900F-C206371632F5}" type="slidenum">
              <a:rPr lang="en-US" sz="1200"/>
              <a:pPr algn="r">
                <a:lnSpc>
                  <a:spcPct val="100000"/>
                </a:lnSpc>
                <a:spcBef>
                  <a:spcPct val="0"/>
                </a:spcBef>
                <a:buFontTx/>
                <a:buNone/>
              </a:pPr>
              <a:t>2</a:t>
            </a:fld>
            <a:endParaRPr lang="en-US" sz="120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lnSpc>
                <a:spcPct val="100000"/>
              </a:lnSpc>
              <a:spcBef>
                <a:spcPct val="0"/>
              </a:spcBef>
              <a:buFontTx/>
              <a:buNone/>
            </a:pPr>
            <a:fld id="{E1C52CB0-4102-4AB1-90F0-E34E84A2C998}" type="slidenum">
              <a:rPr lang="en-US" sz="1200"/>
              <a:pPr algn="r">
                <a:lnSpc>
                  <a:spcPct val="100000"/>
                </a:lnSpc>
                <a:spcBef>
                  <a:spcPct val="0"/>
                </a:spcBef>
                <a:buFontTx/>
                <a:buNone/>
              </a:pPr>
              <a:t>3</a:t>
            </a:fld>
            <a:endParaRPr lang="en-US" sz="120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baseline="0"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lnSpc>
                <a:spcPct val="100000"/>
              </a:lnSpc>
              <a:spcBef>
                <a:spcPct val="0"/>
              </a:spcBef>
              <a:buFontTx/>
              <a:buNone/>
            </a:pPr>
            <a:fld id="{E1C52CB0-4102-4AB1-90F0-E34E84A2C998}" type="slidenum">
              <a:rPr lang="en-US" sz="1200"/>
              <a:pPr algn="r">
                <a:lnSpc>
                  <a:spcPct val="100000"/>
                </a:lnSpc>
                <a:spcBef>
                  <a:spcPct val="0"/>
                </a:spcBef>
                <a:buFontTx/>
                <a:buNone/>
              </a:pPr>
              <a:t>4</a:t>
            </a:fld>
            <a:endParaRPr lang="en-US" sz="120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baseline="0"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lnSpc>
                <a:spcPct val="100000"/>
              </a:lnSpc>
              <a:spcBef>
                <a:spcPct val="0"/>
              </a:spcBef>
              <a:buFontTx/>
              <a:buNone/>
            </a:pPr>
            <a:fld id="{0BB17D9A-EBFA-4DE8-9B5F-0124AFDEB637}" type="slidenum">
              <a:rPr lang="en-US" sz="1200"/>
              <a:pPr algn="r">
                <a:lnSpc>
                  <a:spcPct val="100000"/>
                </a:lnSpc>
                <a:spcBef>
                  <a:spcPct val="0"/>
                </a:spcBef>
                <a:buFontTx/>
                <a:buNone/>
              </a:pPr>
              <a:t>5</a:t>
            </a:fld>
            <a:endParaRPr lang="en-US" sz="120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lnSpc>
                <a:spcPct val="100000"/>
              </a:lnSpc>
              <a:spcBef>
                <a:spcPct val="0"/>
              </a:spcBef>
              <a:buFontTx/>
              <a:buNone/>
            </a:pPr>
            <a:fld id="{E1C52CB0-4102-4AB1-90F0-E34E84A2C998}" type="slidenum">
              <a:rPr lang="en-US" sz="1200"/>
              <a:pPr algn="r">
                <a:lnSpc>
                  <a:spcPct val="100000"/>
                </a:lnSpc>
                <a:spcBef>
                  <a:spcPct val="0"/>
                </a:spcBef>
                <a:buFontTx/>
                <a:buNone/>
              </a:pPr>
              <a:t>6</a:t>
            </a:fld>
            <a:endParaRPr lang="en-US" sz="120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baseline="0"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lnSpc>
                <a:spcPct val="100000"/>
              </a:lnSpc>
              <a:spcBef>
                <a:spcPct val="0"/>
              </a:spcBef>
              <a:buFontTx/>
              <a:buNone/>
            </a:pPr>
            <a:fld id="{7FAB893E-C2BA-4067-9A13-B166705AD04B}" type="slidenum">
              <a:rPr lang="en-US" sz="1200"/>
              <a:pPr algn="r">
                <a:lnSpc>
                  <a:spcPct val="100000"/>
                </a:lnSpc>
                <a:spcBef>
                  <a:spcPct val="0"/>
                </a:spcBef>
                <a:buFontTx/>
                <a:buNone/>
              </a:pPr>
              <a:t>7</a:t>
            </a:fld>
            <a:endParaRPr lang="en-US" sz="120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r>
              <a:rPr lang="en-US" dirty="0" smtClean="0"/>
              <a:t>Check for the proportion should be 0.05</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lnSpc>
                <a:spcPct val="100000"/>
              </a:lnSpc>
              <a:spcBef>
                <a:spcPct val="0"/>
              </a:spcBef>
              <a:buFontTx/>
              <a:buNone/>
            </a:pPr>
            <a:fld id="{2FC30C51-1506-4606-810D-08EDFBD86474}" type="slidenum">
              <a:rPr lang="en-US" sz="1200"/>
              <a:pPr algn="r">
                <a:lnSpc>
                  <a:spcPct val="100000"/>
                </a:lnSpc>
                <a:spcBef>
                  <a:spcPct val="0"/>
                </a:spcBef>
                <a:buFontTx/>
                <a:buNone/>
              </a:pPr>
              <a:t>8</a:t>
            </a:fld>
            <a:endParaRPr lang="en-US" sz="120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lnSpc>
                <a:spcPct val="100000"/>
              </a:lnSpc>
              <a:spcBef>
                <a:spcPct val="0"/>
              </a:spcBef>
              <a:buFontTx/>
              <a:buNone/>
            </a:pPr>
            <a:fld id="{6F273304-BF24-413B-8150-BC3E4497DF6E}" type="slidenum">
              <a:rPr lang="en-US" sz="1200"/>
              <a:pPr algn="r">
                <a:lnSpc>
                  <a:spcPct val="100000"/>
                </a:lnSpc>
                <a:spcBef>
                  <a:spcPct val="0"/>
                </a:spcBef>
                <a:buFontTx/>
                <a:buNone/>
              </a:pPr>
              <a:t>9</a:t>
            </a:fld>
            <a:endParaRPr lang="en-US" sz="120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line"/>
          <p:cNvPicPr>
            <a:picLocks noChangeAspect="1" noChangeArrowheads="1"/>
          </p:cNvPicPr>
          <p:nvPr/>
        </p:nvPicPr>
        <p:blipFill>
          <a:blip r:embed="rId2"/>
          <a:srcRect/>
          <a:stretch>
            <a:fillRect/>
          </a:stretch>
        </p:blipFill>
        <p:spPr bwMode="auto">
          <a:xfrm>
            <a:off x="228600" y="2209800"/>
            <a:ext cx="8709025" cy="11113"/>
          </a:xfrm>
          <a:prstGeom prst="rect">
            <a:avLst/>
          </a:prstGeom>
          <a:noFill/>
          <a:ln w="9525">
            <a:noFill/>
            <a:miter lim="800000"/>
            <a:headEnd/>
            <a:tailEnd/>
          </a:ln>
        </p:spPr>
      </p:pic>
      <p:pic>
        <p:nvPicPr>
          <p:cNvPr id="5" name="Picture 8" descr="line"/>
          <p:cNvPicPr>
            <a:picLocks noChangeAspect="1" noChangeArrowheads="1"/>
          </p:cNvPicPr>
          <p:nvPr/>
        </p:nvPicPr>
        <p:blipFill>
          <a:blip r:embed="rId2"/>
          <a:srcRect/>
          <a:stretch>
            <a:fillRect/>
          </a:stretch>
        </p:blipFill>
        <p:spPr bwMode="auto">
          <a:xfrm>
            <a:off x="152400" y="4419600"/>
            <a:ext cx="8709025" cy="11113"/>
          </a:xfrm>
          <a:prstGeom prst="rect">
            <a:avLst/>
          </a:prstGeom>
          <a:noFill/>
          <a:ln w="9525">
            <a:noFill/>
            <a:miter lim="800000"/>
            <a:headEnd/>
            <a:tailEnd/>
          </a:ln>
        </p:spPr>
      </p:pic>
      <p:pic>
        <p:nvPicPr>
          <p:cNvPr id="6" name="Picture 9" descr="RP Logo 351x107x256"/>
          <p:cNvPicPr>
            <a:picLocks noChangeAspect="1" noChangeArrowheads="1"/>
          </p:cNvPicPr>
          <p:nvPr/>
        </p:nvPicPr>
        <p:blipFill>
          <a:blip r:embed="rId3" cstate="print"/>
          <a:srcRect/>
          <a:stretch>
            <a:fillRect/>
          </a:stretch>
        </p:blipFill>
        <p:spPr bwMode="auto">
          <a:xfrm>
            <a:off x="2343150" y="393700"/>
            <a:ext cx="4459288" cy="1358900"/>
          </a:xfrm>
          <a:prstGeom prst="rect">
            <a:avLst/>
          </a:prstGeom>
          <a:noFill/>
          <a:ln w="9525">
            <a:noFill/>
            <a:miter lim="800000"/>
            <a:headEnd/>
            <a:tailEnd/>
          </a:ln>
        </p:spPr>
      </p:pic>
      <p:sp>
        <p:nvSpPr>
          <p:cNvPr id="48130" name="Rectangle 2"/>
          <p:cNvSpPr>
            <a:spLocks noGrp="1" noChangeArrowheads="1"/>
          </p:cNvSpPr>
          <p:nvPr>
            <p:ph type="ctrTitle"/>
          </p:nvPr>
        </p:nvSpPr>
        <p:spPr>
          <a:xfrm>
            <a:off x="685800" y="3429000"/>
            <a:ext cx="7772400" cy="1085850"/>
          </a:xfrm>
        </p:spPr>
        <p:txBody>
          <a:bodyPr anchor="ctr"/>
          <a:lstStyle>
            <a:lvl1pPr>
              <a:defRPr sz="4400">
                <a:solidFill>
                  <a:srgbClr val="008000"/>
                </a:solidFill>
              </a:defRPr>
            </a:lvl1pPr>
          </a:lstStyle>
          <a:p>
            <a:r>
              <a:rPr lang="en-US"/>
              <a:t>A101 Basic Sciences I</a:t>
            </a:r>
            <a:br>
              <a:rPr lang="en-US"/>
            </a:br>
            <a:r>
              <a:rPr lang="en-US"/>
              <a:t>Problem 4: Pressure And Speed</a:t>
            </a:r>
            <a:br>
              <a:rPr lang="en-US"/>
            </a:br>
            <a:r>
              <a:rPr lang="en-US"/>
              <a:t/>
            </a:r>
            <a:br>
              <a:rPr lang="en-US"/>
            </a:br>
            <a:r>
              <a:rPr lang="en-US"/>
              <a:t>6th Presentation</a:t>
            </a:r>
            <a:endParaRPr lang="en-GB"/>
          </a:p>
        </p:txBody>
      </p:sp>
      <p:sp>
        <p:nvSpPr>
          <p:cNvPr id="48131" name="Rectangle 3"/>
          <p:cNvSpPr>
            <a:spLocks noGrp="1" noChangeArrowheads="1"/>
          </p:cNvSpPr>
          <p:nvPr>
            <p:ph type="subTitle" idx="1"/>
          </p:nvPr>
        </p:nvSpPr>
        <p:spPr>
          <a:xfrm>
            <a:off x="1371600" y="3886200"/>
            <a:ext cx="6400800" cy="1752600"/>
          </a:xfrm>
        </p:spPr>
        <p:txBody>
          <a:bodyPr/>
          <a:lstStyle>
            <a:lvl1pPr marL="0" indent="0" algn="ctr">
              <a:buFontTx/>
              <a:buNone/>
              <a:defRPr sz="2400" i="1"/>
            </a:lvl1pPr>
          </a:lstStyle>
          <a:p>
            <a:r>
              <a:rPr lang="en-GB"/>
              <a:t>Click to edit Master subtitle style</a:t>
            </a:r>
          </a:p>
        </p:txBody>
      </p:sp>
      <p:sp>
        <p:nvSpPr>
          <p:cNvPr id="7" name="Rectangle 4"/>
          <p:cNvSpPr>
            <a:spLocks noGrp="1" noChangeArrowheads="1"/>
          </p:cNvSpPr>
          <p:nvPr>
            <p:ph type="dt" sz="half" idx="10"/>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l">
              <a:lnSpc>
                <a:spcPct val="100000"/>
              </a:lnSpc>
              <a:spcBef>
                <a:spcPct val="0"/>
              </a:spcBef>
              <a:buFontTx/>
              <a:buNone/>
              <a:defRPr sz="1400"/>
            </a:lvl1pPr>
          </a:lstStyle>
          <a:p>
            <a:pPr>
              <a:defRPr/>
            </a:pPr>
            <a:endParaRPr lang="en-SG"/>
          </a:p>
        </p:txBody>
      </p:sp>
      <p:sp>
        <p:nvSpPr>
          <p:cNvPr id="8" name="Rectangle 5"/>
          <p:cNvSpPr>
            <a:spLocks noGrp="1" noChangeArrowheads="1"/>
          </p:cNvSpPr>
          <p:nvPr>
            <p:ph type="ftr" sz="quarter" idx="11"/>
          </p:nvPr>
        </p:nvSpPr>
        <p:spPr>
          <a:xfrm>
            <a:off x="3124200" y="6245225"/>
            <a:ext cx="2895600" cy="476250"/>
          </a:xfrm>
        </p:spPr>
        <p:txBody>
          <a:bodyPr anchor="t"/>
          <a:lstStyle>
            <a:lvl1pPr algn="ctr">
              <a:defRPr/>
            </a:lvl1pPr>
          </a:lstStyle>
          <a:p>
            <a:pPr>
              <a:defRPr/>
            </a:pPr>
            <a:endParaRPr lang="en-SG"/>
          </a:p>
        </p:txBody>
      </p:sp>
      <p:sp>
        <p:nvSpPr>
          <p:cNvPr id="9" name="Rectangle 6"/>
          <p:cNvSpPr>
            <a:spLocks noGrp="1" noChangeArrowheads="1"/>
          </p:cNvSpPr>
          <p:nvPr>
            <p:ph type="sldNum" sz="quarter" idx="12"/>
          </p:nvPr>
        </p:nvSpPr>
        <p:spPr>
          <a:xfrm>
            <a:off x="6553200" y="6245225"/>
            <a:ext cx="2133600" cy="476250"/>
          </a:xfrm>
        </p:spPr>
        <p:txBody>
          <a:bodyPr anchor="t" anchorCtr="0"/>
          <a:lstStyle>
            <a:lvl1pPr>
              <a:defRPr/>
            </a:lvl1pPr>
          </a:lstStyle>
          <a:p>
            <a:pPr>
              <a:defRPr/>
            </a:pPr>
            <a:fld id="{02841701-D760-4A0E-A882-C0E9EAC92013}"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4"/>
          <p:cNvSpPr>
            <a:spLocks noGrp="1" noChangeArrowheads="1"/>
          </p:cNvSpPr>
          <p:nvPr>
            <p:ph type="ftr" sz="quarter" idx="10"/>
          </p:nvPr>
        </p:nvSpPr>
        <p:spPr>
          <a:ln/>
        </p:spPr>
        <p:txBody>
          <a:bodyPr/>
          <a:lstStyle>
            <a:lvl1pPr>
              <a:defRPr/>
            </a:lvl1pPr>
          </a:lstStyle>
          <a:p>
            <a:pPr>
              <a:defRPr/>
            </a:pPr>
            <a:endParaRPr lang="en-SG"/>
          </a:p>
        </p:txBody>
      </p:sp>
      <p:sp>
        <p:nvSpPr>
          <p:cNvPr id="5" name="Rectangle 5"/>
          <p:cNvSpPr>
            <a:spLocks noGrp="1" noChangeArrowheads="1"/>
          </p:cNvSpPr>
          <p:nvPr>
            <p:ph type="sldNum" sz="quarter" idx="11"/>
          </p:nvPr>
        </p:nvSpPr>
        <p:spPr>
          <a:ln/>
        </p:spPr>
        <p:txBody>
          <a:bodyPr/>
          <a:lstStyle>
            <a:lvl1pPr>
              <a:defRPr/>
            </a:lvl1pPr>
          </a:lstStyle>
          <a:p>
            <a:pPr>
              <a:defRPr/>
            </a:pPr>
            <a:fld id="{D39F0CBA-55B0-4F4B-B220-A3E5754D0FCF}"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152400"/>
            <a:ext cx="2141538" cy="5715000"/>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309563" y="152400"/>
            <a:ext cx="6272212"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4"/>
          <p:cNvSpPr>
            <a:spLocks noGrp="1" noChangeArrowheads="1"/>
          </p:cNvSpPr>
          <p:nvPr>
            <p:ph type="ftr" sz="quarter" idx="10"/>
          </p:nvPr>
        </p:nvSpPr>
        <p:spPr>
          <a:ln/>
        </p:spPr>
        <p:txBody>
          <a:bodyPr/>
          <a:lstStyle>
            <a:lvl1pPr>
              <a:defRPr/>
            </a:lvl1pPr>
          </a:lstStyle>
          <a:p>
            <a:pPr>
              <a:defRPr/>
            </a:pPr>
            <a:endParaRPr lang="en-SG"/>
          </a:p>
        </p:txBody>
      </p:sp>
      <p:sp>
        <p:nvSpPr>
          <p:cNvPr id="5" name="Rectangle 5"/>
          <p:cNvSpPr>
            <a:spLocks noGrp="1" noChangeArrowheads="1"/>
          </p:cNvSpPr>
          <p:nvPr>
            <p:ph type="sldNum" sz="quarter" idx="11"/>
          </p:nvPr>
        </p:nvSpPr>
        <p:spPr>
          <a:ln/>
        </p:spPr>
        <p:txBody>
          <a:bodyPr/>
          <a:lstStyle>
            <a:lvl1pPr>
              <a:defRPr/>
            </a:lvl1pPr>
          </a:lstStyle>
          <a:p>
            <a:pPr>
              <a:defRPr/>
            </a:pPr>
            <a:fld id="{C03BB9B5-0A18-4932-91F5-F2DF0A54BC64}"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4"/>
          <p:cNvSpPr>
            <a:spLocks noGrp="1" noChangeArrowheads="1"/>
          </p:cNvSpPr>
          <p:nvPr>
            <p:ph type="ftr" sz="quarter" idx="10"/>
          </p:nvPr>
        </p:nvSpPr>
        <p:spPr>
          <a:ln/>
        </p:spPr>
        <p:txBody>
          <a:bodyPr/>
          <a:lstStyle>
            <a:lvl1pPr>
              <a:defRPr/>
            </a:lvl1pPr>
          </a:lstStyle>
          <a:p>
            <a:pPr>
              <a:defRPr/>
            </a:pPr>
            <a:endParaRPr lang="en-SG"/>
          </a:p>
        </p:txBody>
      </p:sp>
      <p:sp>
        <p:nvSpPr>
          <p:cNvPr id="5" name="Rectangle 5"/>
          <p:cNvSpPr>
            <a:spLocks noGrp="1" noChangeArrowheads="1"/>
          </p:cNvSpPr>
          <p:nvPr>
            <p:ph type="sldNum" sz="quarter" idx="11"/>
          </p:nvPr>
        </p:nvSpPr>
        <p:spPr>
          <a:ln/>
        </p:spPr>
        <p:txBody>
          <a:bodyPr/>
          <a:lstStyle>
            <a:lvl1pPr>
              <a:defRPr/>
            </a:lvl1pPr>
          </a:lstStyle>
          <a:p>
            <a:pPr>
              <a:defRPr/>
            </a:pPr>
            <a:fld id="{EC0A8748-DDA1-488C-9C7A-1AB638A9FAAD}"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S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ftr" sz="quarter" idx="10"/>
          </p:nvPr>
        </p:nvSpPr>
        <p:spPr>
          <a:ln/>
        </p:spPr>
        <p:txBody>
          <a:bodyPr/>
          <a:lstStyle>
            <a:lvl1pPr>
              <a:defRPr/>
            </a:lvl1pPr>
          </a:lstStyle>
          <a:p>
            <a:pPr>
              <a:defRPr/>
            </a:pPr>
            <a:endParaRPr lang="en-SG"/>
          </a:p>
        </p:txBody>
      </p:sp>
      <p:sp>
        <p:nvSpPr>
          <p:cNvPr id="5" name="Rectangle 5"/>
          <p:cNvSpPr>
            <a:spLocks noGrp="1" noChangeArrowheads="1"/>
          </p:cNvSpPr>
          <p:nvPr>
            <p:ph type="sldNum" sz="quarter" idx="11"/>
          </p:nvPr>
        </p:nvSpPr>
        <p:spPr>
          <a:ln/>
        </p:spPr>
        <p:txBody>
          <a:bodyPr/>
          <a:lstStyle>
            <a:lvl1pPr>
              <a:defRPr/>
            </a:lvl1pPr>
          </a:lstStyle>
          <a:p>
            <a:pPr>
              <a:defRPr/>
            </a:pPr>
            <a:fld id="{AC0C084E-01DC-42A4-92BD-0EFB96DF571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457200" y="1600200"/>
            <a:ext cx="4038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4648200" y="1600200"/>
            <a:ext cx="4038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Rectangle 4"/>
          <p:cNvSpPr>
            <a:spLocks noGrp="1" noChangeArrowheads="1"/>
          </p:cNvSpPr>
          <p:nvPr>
            <p:ph type="ftr" sz="quarter" idx="10"/>
          </p:nvPr>
        </p:nvSpPr>
        <p:spPr>
          <a:ln/>
        </p:spPr>
        <p:txBody>
          <a:bodyPr/>
          <a:lstStyle>
            <a:lvl1pPr>
              <a:defRPr/>
            </a:lvl1pPr>
          </a:lstStyle>
          <a:p>
            <a:pPr>
              <a:defRPr/>
            </a:pPr>
            <a:endParaRPr lang="en-SG"/>
          </a:p>
        </p:txBody>
      </p:sp>
      <p:sp>
        <p:nvSpPr>
          <p:cNvPr id="6" name="Rectangle 5"/>
          <p:cNvSpPr>
            <a:spLocks noGrp="1" noChangeArrowheads="1"/>
          </p:cNvSpPr>
          <p:nvPr>
            <p:ph type="sldNum" sz="quarter" idx="11"/>
          </p:nvPr>
        </p:nvSpPr>
        <p:spPr>
          <a:ln/>
        </p:spPr>
        <p:txBody>
          <a:bodyPr/>
          <a:lstStyle>
            <a:lvl1pPr>
              <a:defRPr/>
            </a:lvl1pPr>
          </a:lstStyle>
          <a:p>
            <a:pPr>
              <a:defRPr/>
            </a:pPr>
            <a:fld id="{A7CC8D9C-FF05-436C-BE22-28EB6B7A7BB3}"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S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Rectangle 4"/>
          <p:cNvSpPr>
            <a:spLocks noGrp="1" noChangeArrowheads="1"/>
          </p:cNvSpPr>
          <p:nvPr>
            <p:ph type="ftr" sz="quarter" idx="10"/>
          </p:nvPr>
        </p:nvSpPr>
        <p:spPr>
          <a:ln/>
        </p:spPr>
        <p:txBody>
          <a:bodyPr/>
          <a:lstStyle>
            <a:lvl1pPr>
              <a:defRPr/>
            </a:lvl1pPr>
          </a:lstStyle>
          <a:p>
            <a:pPr>
              <a:defRPr/>
            </a:pPr>
            <a:endParaRPr lang="en-SG"/>
          </a:p>
        </p:txBody>
      </p:sp>
      <p:sp>
        <p:nvSpPr>
          <p:cNvPr id="8" name="Rectangle 5"/>
          <p:cNvSpPr>
            <a:spLocks noGrp="1" noChangeArrowheads="1"/>
          </p:cNvSpPr>
          <p:nvPr>
            <p:ph type="sldNum" sz="quarter" idx="11"/>
          </p:nvPr>
        </p:nvSpPr>
        <p:spPr>
          <a:ln/>
        </p:spPr>
        <p:txBody>
          <a:bodyPr/>
          <a:lstStyle>
            <a:lvl1pPr>
              <a:defRPr/>
            </a:lvl1pPr>
          </a:lstStyle>
          <a:p>
            <a:pPr>
              <a:defRPr/>
            </a:pPr>
            <a:fld id="{B02AE3E4-7F51-4BBA-B8B2-F34AB501545C}"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Rectangle 4"/>
          <p:cNvSpPr>
            <a:spLocks noGrp="1" noChangeArrowheads="1"/>
          </p:cNvSpPr>
          <p:nvPr>
            <p:ph type="ftr" sz="quarter" idx="10"/>
          </p:nvPr>
        </p:nvSpPr>
        <p:spPr>
          <a:ln/>
        </p:spPr>
        <p:txBody>
          <a:bodyPr/>
          <a:lstStyle>
            <a:lvl1pPr>
              <a:defRPr/>
            </a:lvl1pPr>
          </a:lstStyle>
          <a:p>
            <a:pPr>
              <a:defRPr/>
            </a:pPr>
            <a:endParaRPr lang="en-SG"/>
          </a:p>
        </p:txBody>
      </p:sp>
      <p:sp>
        <p:nvSpPr>
          <p:cNvPr id="4" name="Rectangle 5"/>
          <p:cNvSpPr>
            <a:spLocks noGrp="1" noChangeArrowheads="1"/>
          </p:cNvSpPr>
          <p:nvPr>
            <p:ph type="sldNum" sz="quarter" idx="11"/>
          </p:nvPr>
        </p:nvSpPr>
        <p:spPr>
          <a:ln/>
        </p:spPr>
        <p:txBody>
          <a:bodyPr/>
          <a:lstStyle>
            <a:lvl1pPr>
              <a:defRPr/>
            </a:lvl1pPr>
          </a:lstStyle>
          <a:p>
            <a:pPr>
              <a:defRPr/>
            </a:pPr>
            <a:fld id="{EADD0C75-2F38-44AA-B3B5-C54310180263}"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en-SG"/>
          </a:p>
        </p:txBody>
      </p:sp>
      <p:sp>
        <p:nvSpPr>
          <p:cNvPr id="3" name="Rectangle 5"/>
          <p:cNvSpPr>
            <a:spLocks noGrp="1" noChangeArrowheads="1"/>
          </p:cNvSpPr>
          <p:nvPr>
            <p:ph type="sldNum" sz="quarter" idx="11"/>
          </p:nvPr>
        </p:nvSpPr>
        <p:spPr>
          <a:ln/>
        </p:spPr>
        <p:txBody>
          <a:bodyPr/>
          <a:lstStyle>
            <a:lvl1pPr>
              <a:defRPr/>
            </a:lvl1pPr>
          </a:lstStyle>
          <a:p>
            <a:pPr>
              <a:defRPr/>
            </a:pPr>
            <a:fld id="{F560A87C-11D7-40AB-B9D9-5370383BC00C}"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S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SG"/>
          </a:p>
        </p:txBody>
      </p:sp>
      <p:sp>
        <p:nvSpPr>
          <p:cNvPr id="6" name="Rectangle 5"/>
          <p:cNvSpPr>
            <a:spLocks noGrp="1" noChangeArrowheads="1"/>
          </p:cNvSpPr>
          <p:nvPr>
            <p:ph type="sldNum" sz="quarter" idx="11"/>
          </p:nvPr>
        </p:nvSpPr>
        <p:spPr>
          <a:ln/>
        </p:spPr>
        <p:txBody>
          <a:bodyPr/>
          <a:lstStyle>
            <a:lvl1pPr>
              <a:defRPr/>
            </a:lvl1pPr>
          </a:lstStyle>
          <a:p>
            <a:pPr>
              <a:defRPr/>
            </a:pPr>
            <a:fld id="{69E7D5F3-5C10-49E7-A10C-488157D605D6}"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S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SG"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SG"/>
          </a:p>
        </p:txBody>
      </p:sp>
      <p:sp>
        <p:nvSpPr>
          <p:cNvPr id="6" name="Rectangle 5"/>
          <p:cNvSpPr>
            <a:spLocks noGrp="1" noChangeArrowheads="1"/>
          </p:cNvSpPr>
          <p:nvPr>
            <p:ph type="sldNum" sz="quarter" idx="11"/>
          </p:nvPr>
        </p:nvSpPr>
        <p:spPr>
          <a:ln/>
        </p:spPr>
        <p:txBody>
          <a:bodyPr/>
          <a:lstStyle>
            <a:lvl1pPr>
              <a:defRPr/>
            </a:lvl1pPr>
          </a:lstStyle>
          <a:p>
            <a:pPr>
              <a:defRPr/>
            </a:pPr>
            <a:fld id="{56F53B9E-1BEE-4311-BF6A-2FFF34F22455}"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309563" y="152400"/>
            <a:ext cx="856615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smtClean="0"/>
              <a:t>Click to edit Master title style </a:t>
            </a:r>
          </a:p>
        </p:txBody>
      </p:sp>
      <p:sp>
        <p:nvSpPr>
          <p:cNvPr id="4099" name="Rectangle 3"/>
          <p:cNvSpPr>
            <a:spLocks noGrp="1" noChangeArrowheads="1"/>
          </p:cNvSpPr>
          <p:nvPr>
            <p:ph type="body" idx="1"/>
          </p:nvPr>
        </p:nvSpPr>
        <p:spPr bwMode="auto">
          <a:xfrm>
            <a:off x="457200" y="1600200"/>
            <a:ext cx="82296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7108" name="Rectangle 4"/>
          <p:cNvSpPr>
            <a:spLocks noGrp="1" noChangeArrowheads="1"/>
          </p:cNvSpPr>
          <p:nvPr>
            <p:ph type="ftr" sz="quarter" idx="3"/>
          </p:nvPr>
        </p:nvSpPr>
        <p:spPr bwMode="auto">
          <a:xfrm>
            <a:off x="0" y="6248400"/>
            <a:ext cx="2895600"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a:lnSpc>
                <a:spcPct val="100000"/>
              </a:lnSpc>
              <a:spcBef>
                <a:spcPct val="0"/>
              </a:spcBef>
              <a:buFontTx/>
              <a:buNone/>
              <a:defRPr sz="1400"/>
            </a:lvl1pPr>
          </a:lstStyle>
          <a:p>
            <a:pPr>
              <a:defRPr/>
            </a:pPr>
            <a:endParaRPr lang="en-SG"/>
          </a:p>
        </p:txBody>
      </p:sp>
      <p:sp>
        <p:nvSpPr>
          <p:cNvPr id="47109" name="Rectangle 5"/>
          <p:cNvSpPr>
            <a:spLocks noGrp="1" noChangeArrowheads="1"/>
          </p:cNvSpPr>
          <p:nvPr>
            <p:ph type="sldNum" sz="quarter" idx="4"/>
          </p:nvPr>
        </p:nvSpPr>
        <p:spPr bwMode="auto">
          <a:xfrm>
            <a:off x="3498850" y="6245225"/>
            <a:ext cx="2133600" cy="47625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lvl1pPr algn="r">
              <a:lnSpc>
                <a:spcPct val="100000"/>
              </a:lnSpc>
              <a:spcBef>
                <a:spcPct val="0"/>
              </a:spcBef>
              <a:buFontTx/>
              <a:buNone/>
              <a:defRPr sz="1400"/>
            </a:lvl1pPr>
          </a:lstStyle>
          <a:p>
            <a:pPr>
              <a:defRPr/>
            </a:pPr>
            <a:fld id="{B7CFE767-06CE-4B07-917D-62F9F7CE443A}" type="slidenum">
              <a:rPr lang="en-GB"/>
              <a:pPr>
                <a:defRPr/>
              </a:pPr>
              <a:t>‹#›</a:t>
            </a:fld>
            <a:endParaRPr lang="en-GB"/>
          </a:p>
        </p:txBody>
      </p:sp>
      <p:sp>
        <p:nvSpPr>
          <p:cNvPr id="47110" name="Rectangle 6"/>
          <p:cNvSpPr>
            <a:spLocks noChangeArrowheads="1"/>
          </p:cNvSpPr>
          <p:nvPr/>
        </p:nvSpPr>
        <p:spPr bwMode="auto">
          <a:xfrm>
            <a:off x="182563" y="1295400"/>
            <a:ext cx="8775700" cy="55563"/>
          </a:xfrm>
          <a:prstGeom prst="rect">
            <a:avLst/>
          </a:prstGeom>
          <a:solidFill>
            <a:srgbClr val="008000"/>
          </a:solidFill>
          <a:ln w="9525">
            <a:noFill/>
            <a:miter lim="800000"/>
            <a:headEnd/>
            <a:tailEnd/>
          </a:ln>
          <a:effectLst/>
        </p:spPr>
        <p:txBody>
          <a:bodyPr wrap="none" anchor="ctr"/>
          <a:lstStyle/>
          <a:p>
            <a:pPr algn="l">
              <a:lnSpc>
                <a:spcPct val="100000"/>
              </a:lnSpc>
              <a:spcBef>
                <a:spcPct val="0"/>
              </a:spcBef>
              <a:buFontTx/>
              <a:buNone/>
              <a:defRPr/>
            </a:pPr>
            <a:endParaRPr lang="en-SG"/>
          </a:p>
        </p:txBody>
      </p:sp>
      <p:pic>
        <p:nvPicPr>
          <p:cNvPr id="4103" name="Picture 7"/>
          <p:cNvPicPr>
            <a:picLocks noChangeAspect="1" noChangeArrowheads="1"/>
          </p:cNvPicPr>
          <p:nvPr userDrawn="1"/>
        </p:nvPicPr>
        <p:blipFill>
          <a:blip r:embed="rId13" cstate="print"/>
          <a:srcRect/>
          <a:stretch>
            <a:fillRect/>
          </a:stretch>
        </p:blipFill>
        <p:spPr bwMode="auto">
          <a:xfrm>
            <a:off x="4038600" y="6540500"/>
            <a:ext cx="941388" cy="2921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28"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cs typeface="Arial" charset="0"/>
        </a:defRPr>
      </a:lvl2pPr>
      <a:lvl3pPr algn="ctr" rtl="0" eaLnBrk="0" fontAlgn="base" hangingPunct="0">
        <a:spcBef>
          <a:spcPct val="0"/>
        </a:spcBef>
        <a:spcAft>
          <a:spcPct val="0"/>
        </a:spcAft>
        <a:defRPr sz="3600" b="1">
          <a:solidFill>
            <a:schemeClr val="tx2"/>
          </a:solidFill>
          <a:latin typeface="Arial" charset="0"/>
          <a:cs typeface="Arial" charset="0"/>
        </a:defRPr>
      </a:lvl3pPr>
      <a:lvl4pPr algn="ctr" rtl="0" eaLnBrk="0" fontAlgn="base" hangingPunct="0">
        <a:spcBef>
          <a:spcPct val="0"/>
        </a:spcBef>
        <a:spcAft>
          <a:spcPct val="0"/>
        </a:spcAft>
        <a:defRPr sz="3600" b="1">
          <a:solidFill>
            <a:schemeClr val="tx2"/>
          </a:solidFill>
          <a:latin typeface="Arial" charset="0"/>
          <a:cs typeface="Arial" charset="0"/>
        </a:defRPr>
      </a:lvl4pPr>
      <a:lvl5pPr algn="ctr" rtl="0" eaLnBrk="0" fontAlgn="base" hangingPunct="0">
        <a:spcBef>
          <a:spcPct val="0"/>
        </a:spcBef>
        <a:spcAft>
          <a:spcPct val="0"/>
        </a:spcAft>
        <a:defRPr sz="3600" b="1">
          <a:solidFill>
            <a:schemeClr val="tx2"/>
          </a:solidFill>
          <a:latin typeface="Arial" charset="0"/>
          <a:cs typeface="Arial" charset="0"/>
        </a:defRPr>
      </a:lvl5pPr>
      <a:lvl6pPr marL="457200" algn="ctr" rtl="0" fontAlgn="base">
        <a:spcBef>
          <a:spcPct val="0"/>
        </a:spcBef>
        <a:spcAft>
          <a:spcPct val="0"/>
        </a:spcAft>
        <a:defRPr sz="3600" b="1">
          <a:solidFill>
            <a:schemeClr val="tx2"/>
          </a:solidFill>
          <a:latin typeface="Arial" charset="0"/>
          <a:cs typeface="Arial" charset="0"/>
        </a:defRPr>
      </a:lvl6pPr>
      <a:lvl7pPr marL="914400" algn="ctr" rtl="0" fontAlgn="base">
        <a:spcBef>
          <a:spcPct val="0"/>
        </a:spcBef>
        <a:spcAft>
          <a:spcPct val="0"/>
        </a:spcAft>
        <a:defRPr sz="3600" b="1">
          <a:solidFill>
            <a:schemeClr val="tx2"/>
          </a:solidFill>
          <a:latin typeface="Arial" charset="0"/>
          <a:cs typeface="Arial" charset="0"/>
        </a:defRPr>
      </a:lvl7pPr>
      <a:lvl8pPr marL="1371600" algn="ctr" rtl="0" fontAlgn="base">
        <a:spcBef>
          <a:spcPct val="0"/>
        </a:spcBef>
        <a:spcAft>
          <a:spcPct val="0"/>
        </a:spcAft>
        <a:defRPr sz="3600" b="1">
          <a:solidFill>
            <a:schemeClr val="tx2"/>
          </a:solidFill>
          <a:latin typeface="Arial" charset="0"/>
          <a:cs typeface="Arial" charset="0"/>
        </a:defRPr>
      </a:lvl8pPr>
      <a:lvl9pPr marL="1828800" algn="ctr"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rp.s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oleObject" Target="../embeddings/Microsoft_Office_Excel_97-2003_Worksheet3.xls"/></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slide" Target="slide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Microsoft_Office_Excel_97-2003_Worksheet2.xls"/></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93738" y="3082925"/>
            <a:ext cx="7772400" cy="1470025"/>
          </a:xfrm>
        </p:spPr>
        <p:txBody>
          <a:bodyPr/>
          <a:lstStyle/>
          <a:p>
            <a:pPr eaLnBrk="1" hangingPunct="1">
              <a:lnSpc>
                <a:spcPct val="110000"/>
              </a:lnSpc>
            </a:pPr>
            <a:r>
              <a:rPr lang="en-GB" sz="3600" smtClean="0"/>
              <a:t>A101 Science </a:t>
            </a:r>
            <a:r>
              <a:rPr lang="en-US" sz="3600" smtClean="0"/>
              <a:t/>
            </a:r>
            <a:br>
              <a:rPr lang="en-US" sz="3600" smtClean="0"/>
            </a:br>
            <a:r>
              <a:rPr lang="en-US" sz="1200" smtClean="0"/>
              <a:t/>
            </a:r>
            <a:br>
              <a:rPr lang="en-US" sz="1200" smtClean="0"/>
            </a:br>
            <a:r>
              <a:rPr lang="en-US" sz="3200" b="0" smtClean="0"/>
              <a:t>P</a:t>
            </a:r>
            <a:r>
              <a:rPr lang="en-GB" sz="3200" b="0" smtClean="0"/>
              <a:t>roblem 14: Escaping Molecules</a:t>
            </a:r>
            <a:br>
              <a:rPr lang="en-GB" sz="3200" b="0" smtClean="0"/>
            </a:br>
            <a:r>
              <a:rPr lang="en-GB" sz="3200" b="0" smtClean="0"/>
              <a:t/>
            </a:r>
            <a:br>
              <a:rPr lang="en-GB" sz="3200" b="0" smtClean="0"/>
            </a:br>
            <a:r>
              <a:rPr lang="en-GB" sz="3200" b="0" smtClean="0"/>
              <a:t> </a:t>
            </a:r>
            <a:r>
              <a:rPr lang="en-US" sz="2800" b="0" smtClean="0"/>
              <a:t>6</a:t>
            </a:r>
            <a:r>
              <a:rPr lang="en-US" sz="2800" b="0" baseline="30000" smtClean="0"/>
              <a:t>th</a:t>
            </a:r>
            <a:r>
              <a:rPr lang="en-US" sz="2800" b="0" smtClean="0"/>
              <a:t> Presentation</a:t>
            </a:r>
            <a:endParaRPr lang="en-GB" sz="2800" b="0" smtClean="0"/>
          </a:p>
        </p:txBody>
      </p:sp>
      <p:pic>
        <p:nvPicPr>
          <p:cNvPr id="6147" name="Picture 4" descr="logo">
            <a:hlinkClick r:id="rId3"/>
          </p:cNvPr>
          <p:cNvPicPr>
            <a:picLocks noChangeAspect="1" noChangeArrowheads="1"/>
          </p:cNvPicPr>
          <p:nvPr/>
        </p:nvPicPr>
        <p:blipFill>
          <a:blip r:embed="rId4" cstate="print"/>
          <a:srcRect/>
          <a:stretch>
            <a:fillRect/>
          </a:stretch>
        </p:blipFill>
        <p:spPr bwMode="auto">
          <a:xfrm>
            <a:off x="3851275" y="6381750"/>
            <a:ext cx="1439863" cy="476250"/>
          </a:xfrm>
          <a:prstGeom prst="rect">
            <a:avLst/>
          </a:prstGeom>
          <a:noFill/>
          <a:ln w="9525">
            <a:noFill/>
            <a:miter lim="800000"/>
            <a:headEnd/>
            <a:tailEnd/>
          </a:ln>
        </p:spPr>
      </p:pic>
      <p:sp>
        <p:nvSpPr>
          <p:cNvPr id="3077" name="Text Box 5"/>
          <p:cNvSpPr txBox="1">
            <a:spLocks noChangeArrowheads="1"/>
          </p:cNvSpPr>
          <p:nvPr/>
        </p:nvSpPr>
        <p:spPr bwMode="auto">
          <a:xfrm>
            <a:off x="3924300" y="6237288"/>
            <a:ext cx="1371600" cy="244475"/>
          </a:xfrm>
          <a:prstGeom prst="rect">
            <a:avLst/>
          </a:prstGeom>
          <a:noFill/>
          <a:ln w="12700" cap="sq">
            <a:noFill/>
            <a:miter lim="800000"/>
            <a:headEnd type="none" w="sm" len="sm"/>
            <a:tailEnd type="none" w="sm" len="sm"/>
          </a:ln>
          <a:effectLst/>
        </p:spPr>
        <p:txBody>
          <a:bodyPr>
            <a:spAutoFit/>
          </a:bodyPr>
          <a:lstStyle/>
          <a:p>
            <a:pPr algn="l" eaLnBrk="0" hangingPunct="0">
              <a:lnSpc>
                <a:spcPct val="100000"/>
              </a:lnSpc>
              <a:spcBef>
                <a:spcPct val="50000"/>
              </a:spcBef>
              <a:buFontTx/>
              <a:buNone/>
              <a:defRPr/>
            </a:pPr>
            <a:r>
              <a:rPr lang="en-US" sz="1000" b="1" dirty="0">
                <a:effectLst>
                  <a:outerShdw blurRad="38100" dist="38100" dir="2700000" algn="tl">
                    <a:srgbClr val="C0C0C0"/>
                  </a:outerShdw>
                </a:effectLst>
              </a:rPr>
              <a:t>Copyright © </a:t>
            </a:r>
            <a:r>
              <a:rPr lang="en-US" sz="1000" b="1" dirty="0" smtClean="0">
                <a:effectLst>
                  <a:outerShdw blurRad="38100" dist="38100" dir="2700000" algn="tl">
                    <a:srgbClr val="C0C0C0"/>
                  </a:outerShdw>
                </a:effectLst>
              </a:rPr>
              <a:t>2010</a:t>
            </a:r>
            <a:endParaRPr lang="en-US" sz="1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idx="4294967295"/>
          </p:nvPr>
        </p:nvSpPr>
        <p:spPr/>
        <p:txBody>
          <a:bodyPr/>
          <a:lstStyle/>
          <a:p>
            <a:pPr algn="l" eaLnBrk="1" hangingPunct="1"/>
            <a:r>
              <a:rPr lang="en-US" dirty="0" smtClean="0">
                <a:solidFill>
                  <a:schemeClr val="tx1"/>
                </a:solidFill>
              </a:rPr>
              <a:t>Exponential Relationship</a:t>
            </a:r>
          </a:p>
        </p:txBody>
      </p:sp>
      <p:sp>
        <p:nvSpPr>
          <p:cNvPr id="44089" name="Text Box 57"/>
          <p:cNvSpPr txBox="1">
            <a:spLocks noChangeArrowheads="1"/>
          </p:cNvSpPr>
          <p:nvPr/>
        </p:nvSpPr>
        <p:spPr bwMode="auto">
          <a:xfrm>
            <a:off x="252000" y="1393825"/>
            <a:ext cx="8640000" cy="1200329"/>
          </a:xfrm>
          <a:prstGeom prst="rect">
            <a:avLst/>
          </a:prstGeom>
          <a:noFill/>
          <a:ln w="9525">
            <a:noFill/>
            <a:miter lim="800000"/>
            <a:headEnd/>
            <a:tailEnd/>
          </a:ln>
        </p:spPr>
        <p:txBody>
          <a:bodyPr>
            <a:spAutoFit/>
          </a:bodyPr>
          <a:lstStyle/>
          <a:p>
            <a:pPr marL="274638" indent="-274638" algn="l">
              <a:lnSpc>
                <a:spcPct val="100000"/>
              </a:lnSpc>
              <a:spcBef>
                <a:spcPct val="50000"/>
              </a:spcBef>
            </a:pPr>
            <a:r>
              <a:rPr lang="en-US" altLang="zh-CN" sz="2400" dirty="0">
                <a:ea typeface="SimSun" pitchFamily="2" charset="-122"/>
              </a:rPr>
              <a:t>The following quantity-time curve </a:t>
            </a:r>
            <a:r>
              <a:rPr lang="en-US" altLang="zh-CN" sz="2400" dirty="0" smtClean="0">
                <a:ea typeface="SimSun" pitchFamily="2" charset="-122"/>
              </a:rPr>
              <a:t>shows the exponential decay of a radioactive substance . </a:t>
            </a:r>
            <a:r>
              <a:rPr lang="en-US" altLang="zh-CN" sz="2400" dirty="0">
                <a:ea typeface="SimSun" pitchFamily="2" charset="-122"/>
              </a:rPr>
              <a:t>Notice the characteristic shape of the graph. </a:t>
            </a:r>
            <a:endParaRPr lang="en-SG" sz="2400" dirty="0"/>
          </a:p>
        </p:txBody>
      </p:sp>
      <p:graphicFrame>
        <p:nvGraphicFramePr>
          <p:cNvPr id="49156" name="Object 4"/>
          <p:cNvGraphicFramePr>
            <a:graphicFrameLocks noChangeAspect="1"/>
          </p:cNvGraphicFramePr>
          <p:nvPr/>
        </p:nvGraphicFramePr>
        <p:xfrm>
          <a:off x="2544763" y="2543664"/>
          <a:ext cx="4332287" cy="3026437"/>
        </p:xfrm>
        <a:graphic>
          <a:graphicData uri="http://schemas.openxmlformats.org/presentationml/2006/ole">
            <p:oleObj spid="_x0000_s3074" name="Worksheet" r:id="rId4" imgW="4657776" imgH="3648143" progId="Excel.Sheet.8">
              <p:embed/>
            </p:oleObj>
          </a:graphicData>
        </a:graphic>
      </p:graphicFrame>
      <p:sp>
        <p:nvSpPr>
          <p:cNvPr id="49157" name="Text Box 5"/>
          <p:cNvSpPr txBox="1">
            <a:spLocks noChangeArrowheads="1"/>
          </p:cNvSpPr>
          <p:nvPr/>
        </p:nvSpPr>
        <p:spPr bwMode="auto">
          <a:xfrm>
            <a:off x="1422400" y="3756414"/>
            <a:ext cx="1035050" cy="339725"/>
          </a:xfrm>
          <a:prstGeom prst="rect">
            <a:avLst/>
          </a:prstGeom>
          <a:noFill/>
          <a:ln w="9525" algn="ctr">
            <a:noFill/>
            <a:miter lim="800000"/>
            <a:headEnd/>
            <a:tailEnd/>
          </a:ln>
        </p:spPr>
        <p:txBody>
          <a:bodyPr wrap="none">
            <a:spAutoFit/>
          </a:bodyPr>
          <a:lstStyle/>
          <a:p>
            <a:pPr marL="228600" indent="-228600">
              <a:buFontTx/>
              <a:buNone/>
            </a:pPr>
            <a:r>
              <a:rPr lang="en-SG"/>
              <a:t>Quantity</a:t>
            </a:r>
          </a:p>
        </p:txBody>
      </p:sp>
      <p:sp>
        <p:nvSpPr>
          <p:cNvPr id="49158" name="Text Box 6"/>
          <p:cNvSpPr txBox="1">
            <a:spLocks noChangeArrowheads="1"/>
          </p:cNvSpPr>
          <p:nvPr/>
        </p:nvSpPr>
        <p:spPr bwMode="auto">
          <a:xfrm>
            <a:off x="4264025" y="5564297"/>
            <a:ext cx="692150" cy="339725"/>
          </a:xfrm>
          <a:prstGeom prst="rect">
            <a:avLst/>
          </a:prstGeom>
          <a:noFill/>
          <a:ln w="9525" algn="ctr">
            <a:noFill/>
            <a:miter lim="800000"/>
            <a:headEnd/>
            <a:tailEnd/>
          </a:ln>
        </p:spPr>
        <p:txBody>
          <a:bodyPr wrap="none">
            <a:spAutoFit/>
          </a:bodyPr>
          <a:lstStyle/>
          <a:p>
            <a:pPr marL="228600" indent="-228600">
              <a:buFontTx/>
              <a:buNone/>
            </a:pPr>
            <a:r>
              <a:rPr lang="en-SG" dirty="0"/>
              <a:t>Time</a:t>
            </a:r>
          </a:p>
        </p:txBody>
      </p:sp>
      <p:sp>
        <p:nvSpPr>
          <p:cNvPr id="5130" name="Rectangle 10"/>
          <p:cNvSpPr>
            <a:spLocks noChangeArrowheads="1"/>
          </p:cNvSpPr>
          <p:nvPr/>
        </p:nvSpPr>
        <p:spPr bwMode="auto">
          <a:xfrm>
            <a:off x="252000" y="5848350"/>
            <a:ext cx="8640000" cy="757238"/>
          </a:xfrm>
          <a:prstGeom prst="rect">
            <a:avLst/>
          </a:prstGeom>
          <a:noFill/>
          <a:ln w="9525" algn="ctr">
            <a:noFill/>
            <a:miter lim="800000"/>
            <a:headEnd/>
            <a:tailEnd/>
          </a:ln>
        </p:spPr>
        <p:txBody>
          <a:bodyPr>
            <a:spAutoFit/>
          </a:bodyPr>
          <a:lstStyle/>
          <a:p>
            <a:pPr marL="228600" indent="-228600" algn="l"/>
            <a:r>
              <a:rPr lang="en-SG" sz="2400" dirty="0"/>
              <a:t>The </a:t>
            </a:r>
            <a:r>
              <a:rPr lang="en-US" sz="2400" b="1" dirty="0"/>
              <a:t>time taken </a:t>
            </a:r>
            <a:r>
              <a:rPr lang="en-US" sz="2400" dirty="0"/>
              <a:t>for a quantity to decrease by a </a:t>
            </a:r>
            <a:r>
              <a:rPr lang="en-US" sz="2400" b="1" dirty="0"/>
              <a:t>fixed percentage</a:t>
            </a:r>
            <a:r>
              <a:rPr lang="en-US" sz="2400" dirty="0"/>
              <a:t> is the </a:t>
            </a:r>
            <a:r>
              <a:rPr lang="en-US" sz="2400" b="1" dirty="0"/>
              <a:t>same</a:t>
            </a:r>
            <a:r>
              <a:rPr lang="en-US" sz="2400" dirty="0"/>
              <a:t>.</a:t>
            </a:r>
            <a:endParaRPr lang="en-SG" sz="2400" dirty="0"/>
          </a:p>
        </p:txBody>
      </p:sp>
      <p:grpSp>
        <p:nvGrpSpPr>
          <p:cNvPr id="2" name="Group 23"/>
          <p:cNvGrpSpPr>
            <a:grpSpLocks/>
          </p:cNvGrpSpPr>
          <p:nvPr/>
        </p:nvGrpSpPr>
        <p:grpSpPr bwMode="auto">
          <a:xfrm>
            <a:off x="3721068" y="3160259"/>
            <a:ext cx="1584325" cy="1173164"/>
            <a:chOff x="1917" y="1705"/>
            <a:chExt cx="998" cy="739"/>
          </a:xfrm>
        </p:grpSpPr>
        <p:sp>
          <p:nvSpPr>
            <p:cNvPr id="3094" name="Line 9"/>
            <p:cNvSpPr>
              <a:spLocks noChangeShapeType="1"/>
            </p:cNvSpPr>
            <p:nvPr/>
          </p:nvSpPr>
          <p:spPr bwMode="auto">
            <a:xfrm flipH="1">
              <a:off x="1944" y="1705"/>
              <a:ext cx="8" cy="577"/>
            </a:xfrm>
            <a:prstGeom prst="line">
              <a:avLst/>
            </a:prstGeom>
            <a:noFill/>
            <a:ln w="9525">
              <a:solidFill>
                <a:srgbClr val="FF0000"/>
              </a:solidFill>
              <a:round/>
              <a:headEnd/>
              <a:tailEnd type="arrow" w="med" len="med"/>
            </a:ln>
          </p:spPr>
          <p:txBody>
            <a:bodyPr/>
            <a:lstStyle/>
            <a:p>
              <a:endParaRPr lang="en-SG"/>
            </a:p>
          </p:txBody>
        </p:sp>
        <p:sp>
          <p:nvSpPr>
            <p:cNvPr id="3095" name="Text Box 12"/>
            <p:cNvSpPr txBox="1">
              <a:spLocks noChangeArrowheads="1"/>
            </p:cNvSpPr>
            <p:nvPr/>
          </p:nvSpPr>
          <p:spPr bwMode="auto">
            <a:xfrm>
              <a:off x="2184" y="1844"/>
              <a:ext cx="731" cy="320"/>
            </a:xfrm>
            <a:prstGeom prst="rect">
              <a:avLst/>
            </a:prstGeom>
            <a:noFill/>
            <a:ln w="9525" algn="ctr">
              <a:noFill/>
              <a:miter lim="800000"/>
              <a:headEnd/>
              <a:tailEnd/>
            </a:ln>
          </p:spPr>
          <p:txBody>
            <a:bodyPr wrap="square">
              <a:spAutoFit/>
            </a:bodyPr>
            <a:lstStyle/>
            <a:p>
              <a:pPr algn="l">
                <a:buFontTx/>
                <a:buNone/>
              </a:pPr>
              <a:r>
                <a:rPr lang="en-SG" sz="1000" b="1" i="1" dirty="0"/>
                <a:t>quantity drops by </a:t>
              </a:r>
              <a:r>
                <a:rPr lang="en-SG" sz="1000" b="1" i="1" dirty="0" smtClean="0"/>
                <a:t>half of original amount</a:t>
              </a:r>
              <a:endParaRPr lang="en-SG" sz="1000" b="1" i="1" dirty="0"/>
            </a:p>
          </p:txBody>
        </p:sp>
        <p:grpSp>
          <p:nvGrpSpPr>
            <p:cNvPr id="3096" name="Group 19"/>
            <p:cNvGrpSpPr>
              <a:grpSpLocks/>
            </p:cNvGrpSpPr>
            <p:nvPr/>
          </p:nvGrpSpPr>
          <p:grpSpPr bwMode="auto">
            <a:xfrm>
              <a:off x="1917" y="2281"/>
              <a:ext cx="435" cy="163"/>
              <a:chOff x="1917" y="2281"/>
              <a:chExt cx="435" cy="163"/>
            </a:xfrm>
          </p:grpSpPr>
          <p:sp>
            <p:nvSpPr>
              <p:cNvPr id="3097" name="Line 11"/>
              <p:cNvSpPr>
                <a:spLocks noChangeShapeType="1"/>
              </p:cNvSpPr>
              <p:nvPr/>
            </p:nvSpPr>
            <p:spPr bwMode="auto">
              <a:xfrm>
                <a:off x="1948" y="2281"/>
                <a:ext cx="272" cy="0"/>
              </a:xfrm>
              <a:prstGeom prst="line">
                <a:avLst/>
              </a:prstGeom>
              <a:noFill/>
              <a:ln w="9525">
                <a:solidFill>
                  <a:srgbClr val="FF0000"/>
                </a:solidFill>
                <a:round/>
                <a:headEnd type="arrow" w="med" len="med"/>
                <a:tailEnd type="arrow" w="med" len="med"/>
              </a:ln>
            </p:spPr>
            <p:txBody>
              <a:bodyPr/>
              <a:lstStyle/>
              <a:p>
                <a:endParaRPr lang="en-SG"/>
              </a:p>
            </p:txBody>
          </p:sp>
          <p:sp>
            <p:nvSpPr>
              <p:cNvPr id="3098" name="Text Box 13"/>
              <p:cNvSpPr txBox="1">
                <a:spLocks noChangeArrowheads="1"/>
              </p:cNvSpPr>
              <p:nvPr/>
            </p:nvSpPr>
            <p:spPr bwMode="auto">
              <a:xfrm>
                <a:off x="1917" y="2300"/>
                <a:ext cx="435" cy="144"/>
              </a:xfrm>
              <a:prstGeom prst="rect">
                <a:avLst/>
              </a:prstGeom>
              <a:noFill/>
              <a:ln w="9525" algn="ctr">
                <a:noFill/>
                <a:miter lim="800000"/>
                <a:headEnd/>
                <a:tailEnd/>
              </a:ln>
            </p:spPr>
            <p:txBody>
              <a:bodyPr>
                <a:spAutoFit/>
              </a:bodyPr>
              <a:lstStyle/>
              <a:p>
                <a:pPr>
                  <a:buFontTx/>
                  <a:buNone/>
                </a:pPr>
                <a:r>
                  <a:rPr lang="en-SG" sz="1000" b="1" dirty="0"/>
                  <a:t>13.5 min</a:t>
                </a:r>
              </a:p>
            </p:txBody>
          </p:sp>
        </p:grpSp>
      </p:grpSp>
      <p:grpSp>
        <p:nvGrpSpPr>
          <p:cNvPr id="4" name="Group 24"/>
          <p:cNvGrpSpPr>
            <a:grpSpLocks/>
          </p:cNvGrpSpPr>
          <p:nvPr/>
        </p:nvGrpSpPr>
        <p:grpSpPr bwMode="auto">
          <a:xfrm>
            <a:off x="4036502" y="3990519"/>
            <a:ext cx="1604963" cy="723900"/>
            <a:chOff x="2229" y="2230"/>
            <a:chExt cx="1011" cy="456"/>
          </a:xfrm>
        </p:grpSpPr>
        <p:grpSp>
          <p:nvGrpSpPr>
            <p:cNvPr id="3088" name="Group 21"/>
            <p:cNvGrpSpPr>
              <a:grpSpLocks/>
            </p:cNvGrpSpPr>
            <p:nvPr/>
          </p:nvGrpSpPr>
          <p:grpSpPr bwMode="auto">
            <a:xfrm>
              <a:off x="2229" y="2281"/>
              <a:ext cx="435" cy="405"/>
              <a:chOff x="2229" y="2281"/>
              <a:chExt cx="435" cy="405"/>
            </a:xfrm>
          </p:grpSpPr>
          <p:sp>
            <p:nvSpPr>
              <p:cNvPr id="3090" name="Line 14"/>
              <p:cNvSpPr>
                <a:spLocks noChangeShapeType="1"/>
              </p:cNvSpPr>
              <p:nvPr/>
            </p:nvSpPr>
            <p:spPr bwMode="auto">
              <a:xfrm>
                <a:off x="2348" y="2281"/>
                <a:ext cx="0" cy="272"/>
              </a:xfrm>
              <a:prstGeom prst="line">
                <a:avLst/>
              </a:prstGeom>
              <a:noFill/>
              <a:ln w="9525">
                <a:solidFill>
                  <a:srgbClr val="FF0000"/>
                </a:solidFill>
                <a:round/>
                <a:headEnd/>
                <a:tailEnd type="arrow" w="med" len="med"/>
              </a:ln>
            </p:spPr>
            <p:txBody>
              <a:bodyPr/>
              <a:lstStyle/>
              <a:p>
                <a:endParaRPr lang="en-SG"/>
              </a:p>
            </p:txBody>
          </p:sp>
          <p:grpSp>
            <p:nvGrpSpPr>
              <p:cNvPr id="3091" name="Group 20"/>
              <p:cNvGrpSpPr>
                <a:grpSpLocks/>
              </p:cNvGrpSpPr>
              <p:nvPr/>
            </p:nvGrpSpPr>
            <p:grpSpPr bwMode="auto">
              <a:xfrm>
                <a:off x="2229" y="2542"/>
                <a:ext cx="435" cy="144"/>
                <a:chOff x="2229" y="2542"/>
                <a:chExt cx="435" cy="144"/>
              </a:xfrm>
            </p:grpSpPr>
            <p:sp>
              <p:nvSpPr>
                <p:cNvPr id="3092" name="Text Box 15"/>
                <p:cNvSpPr txBox="1">
                  <a:spLocks noChangeArrowheads="1"/>
                </p:cNvSpPr>
                <p:nvPr/>
              </p:nvSpPr>
              <p:spPr bwMode="auto">
                <a:xfrm>
                  <a:off x="2229" y="2542"/>
                  <a:ext cx="435" cy="144"/>
                </a:xfrm>
                <a:prstGeom prst="rect">
                  <a:avLst/>
                </a:prstGeom>
                <a:noFill/>
                <a:ln w="9525" algn="ctr">
                  <a:noFill/>
                  <a:miter lim="800000"/>
                  <a:headEnd/>
                  <a:tailEnd/>
                </a:ln>
              </p:spPr>
              <p:txBody>
                <a:bodyPr>
                  <a:spAutoFit/>
                </a:bodyPr>
                <a:lstStyle/>
                <a:p>
                  <a:pPr>
                    <a:buFontTx/>
                    <a:buNone/>
                  </a:pPr>
                  <a:r>
                    <a:rPr lang="en-SG" sz="1000" b="1" dirty="0"/>
                    <a:t>13.5 min</a:t>
                  </a:r>
                </a:p>
              </p:txBody>
            </p:sp>
            <p:sp>
              <p:nvSpPr>
                <p:cNvPr id="3093" name="Line 16"/>
                <p:cNvSpPr>
                  <a:spLocks noChangeShapeType="1"/>
                </p:cNvSpPr>
                <p:nvPr/>
              </p:nvSpPr>
              <p:spPr bwMode="auto">
                <a:xfrm>
                  <a:off x="2352" y="2542"/>
                  <a:ext cx="272" cy="0"/>
                </a:xfrm>
                <a:prstGeom prst="line">
                  <a:avLst/>
                </a:prstGeom>
                <a:noFill/>
                <a:ln w="9525">
                  <a:solidFill>
                    <a:srgbClr val="FF0000"/>
                  </a:solidFill>
                  <a:round/>
                  <a:headEnd type="arrow" w="med" len="med"/>
                  <a:tailEnd type="arrow" w="med" len="med"/>
                </a:ln>
              </p:spPr>
              <p:txBody>
                <a:bodyPr/>
                <a:lstStyle/>
                <a:p>
                  <a:endParaRPr lang="en-SG"/>
                </a:p>
              </p:txBody>
            </p:sp>
          </p:grpSp>
        </p:grpSp>
        <p:sp>
          <p:nvSpPr>
            <p:cNvPr id="3089" name="Text Box 17"/>
            <p:cNvSpPr txBox="1">
              <a:spLocks noChangeArrowheads="1"/>
            </p:cNvSpPr>
            <p:nvPr/>
          </p:nvSpPr>
          <p:spPr bwMode="auto">
            <a:xfrm>
              <a:off x="2376" y="2230"/>
              <a:ext cx="864" cy="320"/>
            </a:xfrm>
            <a:prstGeom prst="rect">
              <a:avLst/>
            </a:prstGeom>
            <a:noFill/>
            <a:ln w="9525" algn="ctr">
              <a:noFill/>
              <a:miter lim="800000"/>
              <a:headEnd/>
              <a:tailEnd/>
            </a:ln>
          </p:spPr>
          <p:txBody>
            <a:bodyPr wrap="square">
              <a:spAutoFit/>
            </a:bodyPr>
            <a:lstStyle/>
            <a:p>
              <a:pPr algn="r">
                <a:buFontTx/>
                <a:buNone/>
              </a:pPr>
              <a:r>
                <a:rPr lang="en-SG" sz="1000" b="1" i="1" dirty="0"/>
                <a:t>quantity </a:t>
              </a:r>
              <a:r>
                <a:rPr lang="en-SG" sz="1000" b="1" i="1" dirty="0" smtClean="0"/>
                <a:t>drops by </a:t>
              </a:r>
              <a:r>
                <a:rPr lang="en-SG" sz="1000" b="1" i="1" dirty="0"/>
                <a:t>half </a:t>
              </a:r>
              <a:r>
                <a:rPr lang="en-SG" sz="1000" b="1" i="1" dirty="0" smtClean="0"/>
                <a:t>of original amount again</a:t>
              </a:r>
              <a:endParaRPr lang="en-SG" sz="1000" b="1" i="1" dirty="0"/>
            </a:p>
          </p:txBody>
        </p:sp>
      </p:grpSp>
      <p:grpSp>
        <p:nvGrpSpPr>
          <p:cNvPr id="7" name="Group 32"/>
          <p:cNvGrpSpPr>
            <a:grpSpLocks/>
          </p:cNvGrpSpPr>
          <p:nvPr/>
        </p:nvGrpSpPr>
        <p:grpSpPr bwMode="auto">
          <a:xfrm>
            <a:off x="4623397" y="4496454"/>
            <a:ext cx="1676400" cy="584200"/>
            <a:chOff x="2659" y="2566"/>
            <a:chExt cx="1056" cy="368"/>
          </a:xfrm>
        </p:grpSpPr>
        <p:sp>
          <p:nvSpPr>
            <p:cNvPr id="3083" name="Line 27"/>
            <p:cNvSpPr>
              <a:spLocks noChangeShapeType="1"/>
            </p:cNvSpPr>
            <p:nvPr/>
          </p:nvSpPr>
          <p:spPr bwMode="auto">
            <a:xfrm flipH="1">
              <a:off x="2692" y="2566"/>
              <a:ext cx="0" cy="136"/>
            </a:xfrm>
            <a:prstGeom prst="line">
              <a:avLst/>
            </a:prstGeom>
            <a:noFill/>
            <a:ln w="9525">
              <a:solidFill>
                <a:srgbClr val="FF0000"/>
              </a:solidFill>
              <a:round/>
              <a:headEnd/>
              <a:tailEnd type="arrow" w="med" len="med"/>
            </a:ln>
          </p:spPr>
          <p:txBody>
            <a:bodyPr/>
            <a:lstStyle/>
            <a:p>
              <a:endParaRPr lang="en-SG"/>
            </a:p>
          </p:txBody>
        </p:sp>
        <p:grpSp>
          <p:nvGrpSpPr>
            <p:cNvPr id="3084" name="Group 28"/>
            <p:cNvGrpSpPr>
              <a:grpSpLocks/>
            </p:cNvGrpSpPr>
            <p:nvPr/>
          </p:nvGrpSpPr>
          <p:grpSpPr bwMode="auto">
            <a:xfrm>
              <a:off x="2659" y="2686"/>
              <a:ext cx="435" cy="144"/>
              <a:chOff x="2324" y="2504"/>
              <a:chExt cx="435" cy="144"/>
            </a:xfrm>
          </p:grpSpPr>
          <p:sp>
            <p:nvSpPr>
              <p:cNvPr id="3086" name="Text Box 29"/>
              <p:cNvSpPr txBox="1">
                <a:spLocks noChangeArrowheads="1"/>
              </p:cNvSpPr>
              <p:nvPr/>
            </p:nvSpPr>
            <p:spPr bwMode="auto">
              <a:xfrm>
                <a:off x="2324" y="2504"/>
                <a:ext cx="435" cy="144"/>
              </a:xfrm>
              <a:prstGeom prst="rect">
                <a:avLst/>
              </a:prstGeom>
              <a:noFill/>
              <a:ln w="9525" algn="ctr">
                <a:noFill/>
                <a:miter lim="800000"/>
                <a:headEnd/>
                <a:tailEnd/>
              </a:ln>
            </p:spPr>
            <p:txBody>
              <a:bodyPr>
                <a:spAutoFit/>
              </a:bodyPr>
              <a:lstStyle/>
              <a:p>
                <a:pPr>
                  <a:buFontTx/>
                  <a:buNone/>
                </a:pPr>
                <a:r>
                  <a:rPr lang="en-SG" sz="1000" b="1" dirty="0"/>
                  <a:t>13.5 min</a:t>
                </a:r>
              </a:p>
            </p:txBody>
          </p:sp>
          <p:sp>
            <p:nvSpPr>
              <p:cNvPr id="3087" name="Line 30"/>
              <p:cNvSpPr>
                <a:spLocks noChangeShapeType="1"/>
              </p:cNvSpPr>
              <p:nvPr/>
            </p:nvSpPr>
            <p:spPr bwMode="auto">
              <a:xfrm>
                <a:off x="2348" y="2504"/>
                <a:ext cx="272" cy="0"/>
              </a:xfrm>
              <a:prstGeom prst="line">
                <a:avLst/>
              </a:prstGeom>
              <a:noFill/>
              <a:ln w="9525">
                <a:solidFill>
                  <a:srgbClr val="FF0000"/>
                </a:solidFill>
                <a:round/>
                <a:headEnd type="arrow" w="med" len="med"/>
                <a:tailEnd type="arrow" w="med" len="med"/>
              </a:ln>
            </p:spPr>
            <p:txBody>
              <a:bodyPr/>
              <a:lstStyle/>
              <a:p>
                <a:endParaRPr lang="en-SG"/>
              </a:p>
            </p:txBody>
          </p:sp>
        </p:grpSp>
        <p:sp>
          <p:nvSpPr>
            <p:cNvPr id="3085" name="Text Box 31"/>
            <p:cNvSpPr txBox="1">
              <a:spLocks noChangeArrowheads="1"/>
            </p:cNvSpPr>
            <p:nvPr/>
          </p:nvSpPr>
          <p:spPr bwMode="auto">
            <a:xfrm>
              <a:off x="2875" y="2614"/>
              <a:ext cx="840" cy="320"/>
            </a:xfrm>
            <a:prstGeom prst="rect">
              <a:avLst/>
            </a:prstGeom>
            <a:noFill/>
            <a:ln w="9525" algn="ctr">
              <a:noFill/>
              <a:miter lim="800000"/>
              <a:headEnd/>
              <a:tailEnd/>
            </a:ln>
          </p:spPr>
          <p:txBody>
            <a:bodyPr wrap="square">
              <a:spAutoFit/>
            </a:bodyPr>
            <a:lstStyle/>
            <a:p>
              <a:pPr algn="r">
                <a:buFontTx/>
                <a:buNone/>
              </a:pPr>
              <a:r>
                <a:rPr lang="en-SG" sz="1000" b="1" i="1" dirty="0"/>
                <a:t>quantity </a:t>
              </a:r>
              <a:r>
                <a:rPr lang="en-SG" sz="1000" b="1" i="1" dirty="0" smtClean="0"/>
                <a:t>drops </a:t>
              </a:r>
              <a:r>
                <a:rPr lang="en-SG" sz="1000" b="1" i="1" dirty="0"/>
                <a:t>by half </a:t>
              </a:r>
              <a:r>
                <a:rPr lang="en-SG" sz="1000" b="1" i="1" dirty="0" smtClean="0"/>
                <a:t> of original amount again</a:t>
              </a:r>
              <a:endParaRPr lang="en-SG" sz="1000" b="1" i="1"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8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15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15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15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1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9156" grpId="0"/>
      <p:bldP spid="49157" grpId="0"/>
      <p:bldP spid="49158" grpId="0"/>
      <p:bldP spid="513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p:txBody>
          <a:bodyPr/>
          <a:lstStyle/>
          <a:p>
            <a:pPr algn="l" eaLnBrk="1" hangingPunct="1"/>
            <a:r>
              <a:rPr lang="en-US" dirty="0" smtClean="0">
                <a:solidFill>
                  <a:schemeClr val="tx1"/>
                </a:solidFill>
              </a:rPr>
              <a:t>Going further – Bank Account</a:t>
            </a:r>
          </a:p>
        </p:txBody>
      </p:sp>
      <p:sp>
        <p:nvSpPr>
          <p:cNvPr id="12292" name="Text Box 57"/>
          <p:cNvSpPr txBox="1">
            <a:spLocks noChangeArrowheads="1"/>
          </p:cNvSpPr>
          <p:nvPr/>
        </p:nvSpPr>
        <p:spPr bwMode="auto">
          <a:xfrm>
            <a:off x="252000" y="4991100"/>
            <a:ext cx="8640000" cy="1477963"/>
          </a:xfrm>
          <a:prstGeom prst="rect">
            <a:avLst/>
          </a:prstGeom>
          <a:noFill/>
          <a:ln w="9525">
            <a:noFill/>
            <a:miter lim="800000"/>
            <a:headEnd/>
            <a:tailEnd/>
          </a:ln>
        </p:spPr>
        <p:txBody>
          <a:bodyPr>
            <a:spAutoFit/>
          </a:bodyPr>
          <a:lstStyle/>
          <a:p>
            <a:pPr marL="274638" indent="-274638" algn="l">
              <a:lnSpc>
                <a:spcPct val="100000"/>
              </a:lnSpc>
              <a:spcBef>
                <a:spcPct val="50000"/>
              </a:spcBef>
            </a:pPr>
            <a:r>
              <a:rPr lang="en-SG" sz="2000" dirty="0"/>
              <a:t>At every point in time, the </a:t>
            </a:r>
            <a:r>
              <a:rPr lang="en-SG" sz="2000" b="1" dirty="0"/>
              <a:t>rate at which the account balance increases is proportional to </a:t>
            </a:r>
            <a:r>
              <a:rPr lang="en-SG" sz="2000" b="1" dirty="0" smtClean="0"/>
              <a:t>the account balance</a:t>
            </a:r>
            <a:r>
              <a:rPr lang="en-SG" sz="2000" dirty="0" smtClean="0"/>
              <a:t>.</a:t>
            </a:r>
            <a:endParaRPr lang="en-SG" sz="2000" dirty="0"/>
          </a:p>
          <a:p>
            <a:pPr marL="274638" indent="-274638" algn="l">
              <a:lnSpc>
                <a:spcPct val="100000"/>
              </a:lnSpc>
              <a:spcBef>
                <a:spcPct val="50000"/>
              </a:spcBef>
            </a:pPr>
            <a:r>
              <a:rPr lang="en-US" sz="2000" dirty="0" smtClean="0"/>
              <a:t>The </a:t>
            </a:r>
            <a:r>
              <a:rPr lang="en-US" sz="2000" dirty="0"/>
              <a:t>time taken by David’s bank balance to increase by a certain percentage (say 10%) is constant.</a:t>
            </a:r>
            <a:endParaRPr lang="en-SG" sz="2000" dirty="0"/>
          </a:p>
        </p:txBody>
      </p:sp>
      <p:pic>
        <p:nvPicPr>
          <p:cNvPr id="32769" name="Picture 1"/>
          <p:cNvPicPr>
            <a:picLocks noChangeAspect="1" noChangeArrowheads="1"/>
          </p:cNvPicPr>
          <p:nvPr/>
        </p:nvPicPr>
        <p:blipFill>
          <a:blip r:embed="rId3" cstate="print"/>
          <a:srcRect/>
          <a:stretch>
            <a:fillRect/>
          </a:stretch>
        </p:blipFill>
        <p:spPr bwMode="auto">
          <a:xfrm>
            <a:off x="1791433" y="1414463"/>
            <a:ext cx="4952267" cy="35766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pPr algn="l" eaLnBrk="1" hangingPunct="1"/>
            <a:r>
              <a:rPr lang="en-US" dirty="0" smtClean="0">
                <a:solidFill>
                  <a:schemeClr val="tx1"/>
                </a:solidFill>
              </a:rPr>
              <a:t>Going further </a:t>
            </a:r>
            <a:r>
              <a:rPr lang="en-US" smtClean="0">
                <a:solidFill>
                  <a:schemeClr val="tx1"/>
                </a:solidFill>
              </a:rPr>
              <a:t>– Cooling of Coffee</a:t>
            </a:r>
            <a:endParaRPr lang="en-US" dirty="0" smtClean="0">
              <a:solidFill>
                <a:schemeClr val="tx1"/>
              </a:solidFill>
            </a:endParaRPr>
          </a:p>
        </p:txBody>
      </p:sp>
      <p:sp>
        <p:nvSpPr>
          <p:cNvPr id="13316" name="Text Box 57"/>
          <p:cNvSpPr txBox="1">
            <a:spLocks noChangeArrowheads="1"/>
          </p:cNvSpPr>
          <p:nvPr/>
        </p:nvSpPr>
        <p:spPr bwMode="auto">
          <a:xfrm>
            <a:off x="252000" y="5583874"/>
            <a:ext cx="8640000" cy="646331"/>
          </a:xfrm>
          <a:prstGeom prst="rect">
            <a:avLst/>
          </a:prstGeom>
          <a:noFill/>
          <a:ln w="9525">
            <a:noFill/>
            <a:miter lim="800000"/>
            <a:headEnd/>
            <a:tailEnd/>
          </a:ln>
        </p:spPr>
        <p:txBody>
          <a:bodyPr>
            <a:spAutoFit/>
          </a:bodyPr>
          <a:lstStyle/>
          <a:p>
            <a:pPr marL="274638" indent="-274638" algn="l">
              <a:lnSpc>
                <a:spcPct val="100000"/>
              </a:lnSpc>
              <a:spcBef>
                <a:spcPct val="50000"/>
              </a:spcBef>
            </a:pPr>
            <a:r>
              <a:rPr lang="en-SG" dirty="0" smtClean="0"/>
              <a:t>The </a:t>
            </a:r>
            <a:r>
              <a:rPr lang="en-SG" b="1" dirty="0" smtClean="0"/>
              <a:t>temperature difference </a:t>
            </a:r>
            <a:r>
              <a:rPr lang="en-SG" dirty="0" smtClean="0"/>
              <a:t>between the coffee and its surroundings with time exhibits the behaviour of an exponential decay.</a:t>
            </a:r>
          </a:p>
        </p:txBody>
      </p:sp>
      <p:pic>
        <p:nvPicPr>
          <p:cNvPr id="30721" name="Picture 1"/>
          <p:cNvPicPr>
            <a:picLocks noChangeAspect="1" noChangeArrowheads="1"/>
          </p:cNvPicPr>
          <p:nvPr/>
        </p:nvPicPr>
        <p:blipFill>
          <a:blip r:embed="rId3" cstate="print"/>
          <a:srcRect/>
          <a:stretch>
            <a:fillRect/>
          </a:stretch>
        </p:blipFill>
        <p:spPr bwMode="auto">
          <a:xfrm>
            <a:off x="1753647" y="1462088"/>
            <a:ext cx="5599653" cy="38719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a:lstStyle/>
          <a:p>
            <a:pPr algn="l" eaLnBrk="1" hangingPunct="1"/>
            <a:r>
              <a:rPr lang="en-US" dirty="0" smtClean="0"/>
              <a:t>Learning points</a:t>
            </a:r>
          </a:p>
        </p:txBody>
      </p:sp>
      <p:sp>
        <p:nvSpPr>
          <p:cNvPr id="44089" name="Text Box 57"/>
          <p:cNvSpPr txBox="1">
            <a:spLocks noChangeArrowheads="1"/>
          </p:cNvSpPr>
          <p:nvPr/>
        </p:nvSpPr>
        <p:spPr bwMode="auto">
          <a:xfrm>
            <a:off x="252000" y="1562100"/>
            <a:ext cx="8640000" cy="4293483"/>
          </a:xfrm>
          <a:prstGeom prst="rect">
            <a:avLst/>
          </a:prstGeom>
          <a:noFill/>
          <a:ln w="9525">
            <a:noFill/>
            <a:miter lim="800000"/>
            <a:headEnd/>
            <a:tailEnd/>
          </a:ln>
        </p:spPr>
        <p:txBody>
          <a:bodyPr wrap="square">
            <a:spAutoFit/>
          </a:bodyPr>
          <a:lstStyle/>
          <a:p>
            <a:pPr marL="274638" indent="-274638" algn="l">
              <a:lnSpc>
                <a:spcPct val="100000"/>
              </a:lnSpc>
              <a:spcBef>
                <a:spcPct val="50000"/>
              </a:spcBef>
              <a:buFont typeface="Arial" pitchFamily="34" charset="0"/>
              <a:buChar char="•"/>
            </a:pPr>
            <a:r>
              <a:rPr lang="en-US" sz="2600" dirty="0">
                <a:sym typeface="Wingdings" pitchFamily="2" charset="2"/>
              </a:rPr>
              <a:t>When the rate of </a:t>
            </a:r>
            <a:r>
              <a:rPr lang="en-US" sz="2600" dirty="0" smtClean="0">
                <a:sym typeface="Wingdings" pitchFamily="2" charset="2"/>
              </a:rPr>
              <a:t>decrease/increase </a:t>
            </a:r>
            <a:r>
              <a:rPr lang="en-US" sz="2600" dirty="0">
                <a:sym typeface="Wingdings" pitchFamily="2" charset="2"/>
              </a:rPr>
              <a:t>of a quantity is proportional to the </a:t>
            </a:r>
            <a:r>
              <a:rPr lang="en-US" sz="2600" dirty="0" smtClean="0">
                <a:sym typeface="Wingdings" pitchFamily="2" charset="2"/>
              </a:rPr>
              <a:t>amount present, it is an example of exponential relationship.</a:t>
            </a:r>
            <a:endParaRPr lang="en-US" sz="2600" dirty="0">
              <a:sym typeface="Wingdings" pitchFamily="2" charset="2"/>
            </a:endParaRPr>
          </a:p>
          <a:p>
            <a:pPr marL="274638" indent="-274638" algn="l">
              <a:lnSpc>
                <a:spcPct val="100000"/>
              </a:lnSpc>
              <a:spcBef>
                <a:spcPct val="50000"/>
              </a:spcBef>
              <a:buFont typeface="Arial" pitchFamily="34" charset="0"/>
              <a:buChar char="•"/>
            </a:pPr>
            <a:r>
              <a:rPr lang="en-SG" sz="2600" dirty="0" smtClean="0"/>
              <a:t>Other characteristics of an exponential relationship include:</a:t>
            </a:r>
            <a:endParaRPr lang="en-SG" sz="2600" dirty="0"/>
          </a:p>
          <a:p>
            <a:pPr marL="742950" lvl="1" indent="-285750" algn="l">
              <a:lnSpc>
                <a:spcPct val="100000"/>
              </a:lnSpc>
              <a:spcBef>
                <a:spcPct val="50000"/>
              </a:spcBef>
              <a:buFontTx/>
              <a:buChar char="-"/>
            </a:pPr>
            <a:r>
              <a:rPr lang="en-SG" sz="2600" dirty="0" smtClean="0"/>
              <a:t>The time taken for the quantity to decrease/increase by a fixed percentage is constant.</a:t>
            </a:r>
          </a:p>
          <a:p>
            <a:pPr marL="742950" lvl="1" indent="-285750" algn="l">
              <a:lnSpc>
                <a:spcPct val="100000"/>
              </a:lnSpc>
              <a:spcBef>
                <a:spcPct val="50000"/>
              </a:spcBef>
              <a:buFontTx/>
              <a:buChar char="-"/>
            </a:pPr>
            <a:r>
              <a:rPr lang="en-SG" sz="2600" dirty="0" smtClean="0"/>
              <a:t>The slope of the quantity versus time graph gets gentler over time for an exponential decay.</a:t>
            </a:r>
            <a:endParaRPr lang="en-SG"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8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08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08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08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8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p:txBody>
          <a:bodyPr/>
          <a:lstStyle/>
          <a:p>
            <a:pPr algn="l" eaLnBrk="1" hangingPunct="1"/>
            <a:r>
              <a:rPr lang="en-US" smtClean="0"/>
              <a:t>Discussion</a:t>
            </a:r>
          </a:p>
        </p:txBody>
      </p:sp>
      <p:sp>
        <p:nvSpPr>
          <p:cNvPr id="15363" name="Text Box 57"/>
          <p:cNvSpPr txBox="1">
            <a:spLocks noChangeArrowheads="1"/>
          </p:cNvSpPr>
          <p:nvPr/>
        </p:nvSpPr>
        <p:spPr bwMode="auto">
          <a:xfrm>
            <a:off x="252000" y="1638300"/>
            <a:ext cx="8640000" cy="4124206"/>
          </a:xfrm>
          <a:prstGeom prst="rect">
            <a:avLst/>
          </a:prstGeom>
          <a:noFill/>
          <a:ln w="9525">
            <a:noFill/>
            <a:miter lim="800000"/>
            <a:headEnd/>
            <a:tailEnd/>
          </a:ln>
        </p:spPr>
        <p:txBody>
          <a:bodyPr wrap="square">
            <a:spAutoFit/>
          </a:bodyPr>
          <a:lstStyle/>
          <a:p>
            <a:pPr indent="-274638" algn="l">
              <a:lnSpc>
                <a:spcPct val="100000"/>
              </a:lnSpc>
              <a:spcBef>
                <a:spcPts val="600"/>
              </a:spcBef>
              <a:buFontTx/>
              <a:buNone/>
            </a:pPr>
            <a:r>
              <a:rPr lang="en-GB" sz="2800" dirty="0" smtClean="0"/>
              <a:t>In a town, a person contracted an unknown, highly contagious disease. It was estimated that on the average, one infected person was able to pass this disease to five other people everyday. Currently there is no cure for the disease. </a:t>
            </a:r>
          </a:p>
          <a:p>
            <a:pPr indent="-274638" algn="l">
              <a:lnSpc>
                <a:spcPct val="100000"/>
              </a:lnSpc>
              <a:spcBef>
                <a:spcPts val="600"/>
              </a:spcBef>
              <a:buFontTx/>
              <a:buNone/>
            </a:pPr>
            <a:endParaRPr lang="en-GB" sz="2800" dirty="0" smtClean="0"/>
          </a:p>
          <a:p>
            <a:pPr indent="-274638" algn="l">
              <a:lnSpc>
                <a:spcPct val="100000"/>
              </a:lnSpc>
              <a:spcBef>
                <a:spcPts val="600"/>
              </a:spcBef>
              <a:buFontTx/>
              <a:buNone/>
            </a:pPr>
            <a:r>
              <a:rPr lang="en-GB" sz="2800" dirty="0" smtClean="0"/>
              <a:t>Does the number of people who contracted the disease in the town increase at an exponential rate? Why?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p:txBody>
          <a:bodyPr/>
          <a:lstStyle/>
          <a:p>
            <a:pPr algn="l" eaLnBrk="1" hangingPunct="1"/>
            <a:r>
              <a:rPr lang="en-US" dirty="0" smtClean="0">
                <a:solidFill>
                  <a:schemeClr val="tx1"/>
                </a:solidFill>
              </a:rPr>
              <a:t>Comparison of Jasmine’s B-Box and William’s B-Box</a:t>
            </a:r>
          </a:p>
        </p:txBody>
      </p:sp>
      <p:sp>
        <p:nvSpPr>
          <p:cNvPr id="44089" name="Text Box 57"/>
          <p:cNvSpPr txBox="1">
            <a:spLocks noChangeArrowheads="1"/>
          </p:cNvSpPr>
          <p:nvPr/>
        </p:nvSpPr>
        <p:spPr bwMode="auto">
          <a:xfrm>
            <a:off x="252000" y="1600200"/>
            <a:ext cx="8640000" cy="3970318"/>
          </a:xfrm>
          <a:prstGeom prst="rect">
            <a:avLst/>
          </a:prstGeom>
          <a:noFill/>
          <a:ln w="9525">
            <a:noFill/>
            <a:miter lim="800000"/>
            <a:headEnd/>
            <a:tailEnd/>
          </a:ln>
        </p:spPr>
        <p:txBody>
          <a:bodyPr>
            <a:spAutoFit/>
          </a:bodyPr>
          <a:lstStyle/>
          <a:p>
            <a:pPr marL="274638" indent="-274638" algn="l">
              <a:lnSpc>
                <a:spcPct val="100000"/>
              </a:lnSpc>
              <a:spcBef>
                <a:spcPct val="50000"/>
              </a:spcBef>
            </a:pPr>
            <a:r>
              <a:rPr lang="en-SG" sz="2800" dirty="0" smtClean="0"/>
              <a:t>Jasmine’s </a:t>
            </a:r>
            <a:r>
              <a:rPr lang="en-SG" sz="2800" dirty="0"/>
              <a:t>B-Box and William’s B-Box </a:t>
            </a:r>
            <a:r>
              <a:rPr lang="en-SG" sz="2800" dirty="0" smtClean="0"/>
              <a:t>were </a:t>
            </a:r>
            <a:r>
              <a:rPr lang="en-SG" sz="2800" dirty="0"/>
              <a:t>exactly the same, except that their starting quantities of </a:t>
            </a:r>
            <a:r>
              <a:rPr lang="en-SG" sz="2800" dirty="0" smtClean="0"/>
              <a:t>B </a:t>
            </a:r>
            <a:r>
              <a:rPr lang="en-SG" sz="2800" dirty="0"/>
              <a:t>molecules </a:t>
            </a:r>
            <a:r>
              <a:rPr lang="en-SG" sz="2800" dirty="0" smtClean="0"/>
              <a:t>were </a:t>
            </a:r>
            <a:r>
              <a:rPr lang="en-SG" sz="2800" dirty="0"/>
              <a:t>different.</a:t>
            </a:r>
          </a:p>
          <a:p>
            <a:pPr marL="274638" indent="-274638" algn="l">
              <a:lnSpc>
                <a:spcPct val="100000"/>
              </a:lnSpc>
              <a:spcBef>
                <a:spcPct val="50000"/>
              </a:spcBef>
            </a:pPr>
            <a:r>
              <a:rPr lang="en-US" sz="2800" dirty="0" smtClean="0"/>
              <a:t>The </a:t>
            </a:r>
            <a:r>
              <a:rPr lang="en-US" sz="2800" b="1" dirty="0" smtClean="0"/>
              <a:t>greater</a:t>
            </a:r>
            <a:r>
              <a:rPr lang="en-US" sz="2800" dirty="0" smtClean="0"/>
              <a:t> the number of molecules </a:t>
            </a:r>
            <a:r>
              <a:rPr lang="en-US" sz="2800" b="1" dirty="0" smtClean="0"/>
              <a:t>present</a:t>
            </a:r>
            <a:r>
              <a:rPr lang="en-US" sz="2800" dirty="0" smtClean="0"/>
              <a:t>, the </a:t>
            </a:r>
            <a:r>
              <a:rPr lang="en-US" sz="2800" b="1" dirty="0" smtClean="0"/>
              <a:t>greater </a:t>
            </a:r>
            <a:r>
              <a:rPr lang="en-US" sz="2800" dirty="0" smtClean="0"/>
              <a:t>the number of molecules </a:t>
            </a:r>
            <a:r>
              <a:rPr lang="en-US" sz="2800" b="1" dirty="0" smtClean="0"/>
              <a:t>escaping</a:t>
            </a:r>
            <a:r>
              <a:rPr lang="en-US" sz="2800" dirty="0" smtClean="0"/>
              <a:t> from the B-Box. </a:t>
            </a:r>
          </a:p>
          <a:p>
            <a:pPr marL="274638" indent="-274638" algn="l">
              <a:lnSpc>
                <a:spcPct val="100000"/>
              </a:lnSpc>
              <a:spcBef>
                <a:spcPct val="50000"/>
              </a:spcBef>
            </a:pPr>
            <a:r>
              <a:rPr lang="en-US" altLang="zh-CN" sz="2800" dirty="0" smtClean="0">
                <a:ea typeface="SimSun" pitchFamily="2" charset="-122"/>
              </a:rPr>
              <a:t>Therefore </a:t>
            </a:r>
            <a:r>
              <a:rPr lang="en-US" altLang="zh-CN" sz="2800" dirty="0">
                <a:ea typeface="SimSun" pitchFamily="2" charset="-122"/>
              </a:rPr>
              <a:t>in </a:t>
            </a:r>
            <a:r>
              <a:rPr lang="en-US" altLang="zh-CN" sz="2800" dirty="0" smtClean="0">
                <a:ea typeface="SimSun" pitchFamily="2" charset="-122"/>
              </a:rPr>
              <a:t>one </a:t>
            </a:r>
            <a:r>
              <a:rPr lang="en-US" altLang="zh-CN" sz="2800" dirty="0">
                <a:ea typeface="SimSun" pitchFamily="2" charset="-122"/>
              </a:rPr>
              <a:t>minute, more molecules escaped from William’s B-Box compared to </a:t>
            </a:r>
            <a:r>
              <a:rPr lang="en-US" altLang="zh-CN" sz="2800" dirty="0" smtClean="0">
                <a:ea typeface="SimSun" pitchFamily="2" charset="-122"/>
              </a:rPr>
              <a:t>Jasmine’s </a:t>
            </a:r>
            <a:r>
              <a:rPr lang="en-US" altLang="zh-CN" sz="2800" dirty="0">
                <a:ea typeface="SimSun" pitchFamily="2" charset="-122"/>
              </a:rPr>
              <a:t>B-Box. </a:t>
            </a:r>
            <a:endParaRPr lang="en-SG"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8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8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8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p:txBody>
          <a:bodyPr/>
          <a:lstStyle/>
          <a:p>
            <a:pPr algn="l" eaLnBrk="1" hangingPunct="1"/>
            <a:r>
              <a:rPr lang="en-US" dirty="0" smtClean="0">
                <a:solidFill>
                  <a:schemeClr val="tx1"/>
                </a:solidFill>
              </a:rPr>
              <a:t>Rate of change of a quantity</a:t>
            </a:r>
          </a:p>
        </p:txBody>
      </p:sp>
      <p:sp>
        <p:nvSpPr>
          <p:cNvPr id="44089" name="Text Box 57"/>
          <p:cNvSpPr txBox="1">
            <a:spLocks noChangeArrowheads="1"/>
          </p:cNvSpPr>
          <p:nvPr/>
        </p:nvSpPr>
        <p:spPr bwMode="auto">
          <a:xfrm>
            <a:off x="252000" y="1585913"/>
            <a:ext cx="8640000" cy="2031325"/>
          </a:xfrm>
          <a:prstGeom prst="rect">
            <a:avLst/>
          </a:prstGeom>
          <a:noFill/>
          <a:ln w="9525">
            <a:noFill/>
            <a:miter lim="800000"/>
            <a:headEnd/>
            <a:tailEnd/>
          </a:ln>
        </p:spPr>
        <p:txBody>
          <a:bodyPr>
            <a:spAutoFit/>
          </a:bodyPr>
          <a:lstStyle/>
          <a:p>
            <a:pPr marL="274638" indent="-274638" algn="l">
              <a:lnSpc>
                <a:spcPct val="100000"/>
              </a:lnSpc>
              <a:spcBef>
                <a:spcPct val="50000"/>
              </a:spcBef>
            </a:pPr>
            <a:r>
              <a:rPr lang="en-SG" sz="2800" dirty="0"/>
              <a:t>The rate of </a:t>
            </a:r>
            <a:r>
              <a:rPr lang="en-SG" sz="2800" dirty="0" smtClean="0"/>
              <a:t>change </a:t>
            </a:r>
            <a:r>
              <a:rPr lang="en-SG" sz="2800" dirty="0"/>
              <a:t>of a quantity describes </a:t>
            </a:r>
            <a:r>
              <a:rPr lang="en-SG" sz="2800" dirty="0" smtClean="0"/>
              <a:t>how much the quantity changes per unit time. </a:t>
            </a:r>
          </a:p>
          <a:p>
            <a:pPr marL="274638" indent="-274638" algn="l">
              <a:lnSpc>
                <a:spcPct val="100000"/>
              </a:lnSpc>
              <a:spcBef>
                <a:spcPct val="50000"/>
              </a:spcBef>
            </a:pPr>
            <a:r>
              <a:rPr lang="en-SG" sz="2800" dirty="0" smtClean="0"/>
              <a:t>For example, in our problem, the rate of change means a decrease of B molecules per unit time.</a:t>
            </a:r>
            <a:endParaRPr lang="en-SG" sz="2800" dirty="0"/>
          </a:p>
        </p:txBody>
      </p:sp>
      <p:graphicFrame>
        <p:nvGraphicFramePr>
          <p:cNvPr id="4" name="Table 3"/>
          <p:cNvGraphicFramePr>
            <a:graphicFrameLocks noGrp="1"/>
          </p:cNvGraphicFramePr>
          <p:nvPr/>
        </p:nvGraphicFramePr>
        <p:xfrm>
          <a:off x="1359726" y="4066932"/>
          <a:ext cx="6096000" cy="1752600"/>
        </p:xfrm>
        <a:graphic>
          <a:graphicData uri="http://schemas.openxmlformats.org/drawingml/2006/table">
            <a:tbl>
              <a:tblPr firstRow="1" bandRow="1">
                <a:tableStyleId>{073A0DAA-6AF3-43AB-8588-CEC1D06C72B9}</a:tableStyleId>
              </a:tblPr>
              <a:tblGrid>
                <a:gridCol w="3048000"/>
                <a:gridCol w="3048000"/>
              </a:tblGrid>
              <a:tr h="370840">
                <a:tc>
                  <a:txBody>
                    <a:bodyPr/>
                    <a:lstStyle/>
                    <a:p>
                      <a:pPr algn="ctr"/>
                      <a:r>
                        <a:rPr lang="en-GB" dirty="0" smtClean="0"/>
                        <a:t>Time</a:t>
                      </a:r>
                      <a:r>
                        <a:rPr lang="en-GB" baseline="0" dirty="0" smtClean="0"/>
                        <a:t> (min)</a:t>
                      </a:r>
                      <a:endParaRPr lang="en-SG" dirty="0"/>
                    </a:p>
                  </a:txBody>
                  <a:tcPr/>
                </a:tc>
                <a:tc>
                  <a:txBody>
                    <a:bodyPr/>
                    <a:lstStyle/>
                    <a:p>
                      <a:pPr algn="ctr"/>
                      <a:r>
                        <a:rPr lang="en-SG" dirty="0" smtClean="0"/>
                        <a:t>No. of B molecules escaped (millions)</a:t>
                      </a:r>
                      <a:endParaRPr lang="en-SG" dirty="0"/>
                    </a:p>
                  </a:txBody>
                  <a:tcPr/>
                </a:tc>
              </a:tr>
              <a:tr h="370840">
                <a:tc>
                  <a:txBody>
                    <a:bodyPr/>
                    <a:lstStyle/>
                    <a:p>
                      <a:pPr algn="ctr"/>
                      <a:r>
                        <a:rPr lang="en-GB" dirty="0" smtClean="0"/>
                        <a:t>0</a:t>
                      </a:r>
                      <a:endParaRPr lang="en-SG" dirty="0"/>
                    </a:p>
                  </a:txBody>
                  <a:tcPr/>
                </a:tc>
                <a:tc>
                  <a:txBody>
                    <a:bodyPr/>
                    <a:lstStyle/>
                    <a:p>
                      <a:pPr algn="ctr"/>
                      <a:r>
                        <a:rPr lang="en-GB" dirty="0" smtClean="0"/>
                        <a:t>0</a:t>
                      </a:r>
                      <a:endParaRPr lang="en-SG" dirty="0"/>
                    </a:p>
                  </a:txBody>
                  <a:tcPr/>
                </a:tc>
              </a:tr>
              <a:tr h="370840">
                <a:tc>
                  <a:txBody>
                    <a:bodyPr/>
                    <a:lstStyle/>
                    <a:p>
                      <a:pPr algn="ctr"/>
                      <a:r>
                        <a:rPr lang="en-GB" dirty="0" smtClean="0"/>
                        <a:t>1</a:t>
                      </a:r>
                      <a:endParaRPr lang="en-SG" dirty="0"/>
                    </a:p>
                  </a:txBody>
                  <a:tcPr/>
                </a:tc>
                <a:tc>
                  <a:txBody>
                    <a:bodyPr/>
                    <a:lstStyle/>
                    <a:p>
                      <a:pPr algn="ctr"/>
                      <a:r>
                        <a:rPr lang="en-US" dirty="0" smtClean="0"/>
                        <a:t>40</a:t>
                      </a:r>
                      <a:endParaRPr lang="en-SG" dirty="0"/>
                    </a:p>
                  </a:txBody>
                  <a:tcPr/>
                </a:tc>
              </a:tr>
              <a:tr h="370840">
                <a:tc>
                  <a:txBody>
                    <a:bodyPr/>
                    <a:lstStyle/>
                    <a:p>
                      <a:pPr algn="ctr"/>
                      <a:r>
                        <a:rPr lang="en-GB" dirty="0" smtClean="0"/>
                        <a:t>2</a:t>
                      </a:r>
                      <a:endParaRPr lang="en-SG" dirty="0"/>
                    </a:p>
                  </a:txBody>
                  <a:tcPr/>
                </a:tc>
                <a:tc>
                  <a:txBody>
                    <a:bodyPr/>
                    <a:lstStyle/>
                    <a:p>
                      <a:pPr algn="ctr"/>
                      <a:r>
                        <a:rPr lang="en-GB" dirty="0" smtClean="0"/>
                        <a:t>38</a:t>
                      </a:r>
                      <a:endParaRPr lang="en-SG"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8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89">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p:txBody>
          <a:bodyPr/>
          <a:lstStyle/>
          <a:p>
            <a:pPr algn="l" eaLnBrk="1" hangingPunct="1"/>
            <a:r>
              <a:rPr lang="en-US" dirty="0" smtClean="0">
                <a:solidFill>
                  <a:schemeClr val="tx1"/>
                </a:solidFill>
              </a:rPr>
              <a:t>Rate of change of a quantity</a:t>
            </a:r>
          </a:p>
        </p:txBody>
      </p:sp>
      <p:sp>
        <p:nvSpPr>
          <p:cNvPr id="44089" name="Text Box 57"/>
          <p:cNvSpPr txBox="1">
            <a:spLocks noChangeArrowheads="1"/>
          </p:cNvSpPr>
          <p:nvPr/>
        </p:nvSpPr>
        <p:spPr bwMode="auto">
          <a:xfrm>
            <a:off x="252000" y="1585913"/>
            <a:ext cx="8640000" cy="4093428"/>
          </a:xfrm>
          <a:prstGeom prst="rect">
            <a:avLst/>
          </a:prstGeom>
          <a:noFill/>
          <a:ln w="9525">
            <a:noFill/>
            <a:miter lim="800000"/>
            <a:headEnd/>
            <a:tailEnd/>
          </a:ln>
        </p:spPr>
        <p:txBody>
          <a:bodyPr>
            <a:spAutoFit/>
          </a:bodyPr>
          <a:lstStyle/>
          <a:p>
            <a:pPr marL="274638" indent="-274638" algn="l">
              <a:lnSpc>
                <a:spcPct val="100000"/>
              </a:lnSpc>
              <a:spcBef>
                <a:spcPct val="50000"/>
              </a:spcBef>
            </a:pPr>
            <a:r>
              <a:rPr lang="en-SG" sz="2800" dirty="0" smtClean="0"/>
              <a:t>In </a:t>
            </a:r>
            <a:r>
              <a:rPr lang="en-SG" sz="2800" dirty="0"/>
              <a:t>some cases, the rate of decrease (or increase) of the quantity </a:t>
            </a:r>
            <a:r>
              <a:rPr lang="en-SG" sz="2800" b="1" dirty="0" smtClean="0"/>
              <a:t>remained </a:t>
            </a:r>
            <a:r>
              <a:rPr lang="en-SG" sz="2800" b="1" dirty="0"/>
              <a:t>constant with time</a:t>
            </a:r>
            <a:r>
              <a:rPr lang="en-SG" sz="2800" dirty="0" smtClean="0"/>
              <a:t>,</a:t>
            </a:r>
            <a:br>
              <a:rPr lang="en-SG" sz="2800" dirty="0" smtClean="0"/>
            </a:br>
            <a:r>
              <a:rPr lang="en-US" sz="2800" dirty="0" smtClean="0">
                <a:hlinkClick r:id="rId3" action="ppaction://hlinksldjump"/>
              </a:rPr>
              <a:t>Example </a:t>
            </a:r>
            <a:r>
              <a:rPr lang="en-US" sz="2800" dirty="0">
                <a:hlinkClick r:id="rId3" action="ppaction://hlinksldjump"/>
              </a:rPr>
              <a:t>1</a:t>
            </a:r>
            <a:r>
              <a:rPr lang="en-US" sz="2800" dirty="0"/>
              <a:t> </a:t>
            </a:r>
          </a:p>
          <a:p>
            <a:pPr marL="274638" indent="-274638" algn="l">
              <a:lnSpc>
                <a:spcPct val="100000"/>
              </a:lnSpc>
              <a:spcBef>
                <a:spcPct val="50000"/>
              </a:spcBef>
            </a:pPr>
            <a:r>
              <a:rPr lang="en-SG" sz="2800" dirty="0"/>
              <a:t>However, the rate of decrease (or increase) of the quantity may also </a:t>
            </a:r>
            <a:r>
              <a:rPr lang="en-SG" sz="2800" b="1" dirty="0" smtClean="0"/>
              <a:t>change </a:t>
            </a:r>
            <a:r>
              <a:rPr lang="en-SG" sz="2800" b="1" dirty="0"/>
              <a:t>over </a:t>
            </a:r>
            <a:r>
              <a:rPr lang="en-SG" sz="2800" b="1" dirty="0" smtClean="0"/>
              <a:t>time</a:t>
            </a:r>
            <a:r>
              <a:rPr lang="en-SG" sz="2800" dirty="0" smtClean="0"/>
              <a:t>.</a:t>
            </a:r>
          </a:p>
          <a:p>
            <a:pPr marL="742950" lvl="1" indent="-285750" algn="l">
              <a:lnSpc>
                <a:spcPct val="100000"/>
              </a:lnSpc>
              <a:spcBef>
                <a:spcPct val="50000"/>
              </a:spcBef>
              <a:buNone/>
            </a:pPr>
            <a:r>
              <a:rPr lang="en-SG" sz="2400" dirty="0" smtClean="0"/>
              <a:t>- 	An example is when the rate of change in quantity is proportional to the quantity present, </a:t>
            </a:r>
            <a:r>
              <a:rPr lang="en-US" sz="2800" dirty="0" smtClean="0">
                <a:hlinkClick r:id="rId4" action="ppaction://hlinksldjump"/>
              </a:rPr>
              <a:t>Example </a:t>
            </a:r>
            <a:r>
              <a:rPr lang="en-US" sz="2800" dirty="0">
                <a:hlinkClick r:id="rId4" action="ppaction://hlinksldjump"/>
              </a:rPr>
              <a:t>2</a:t>
            </a:r>
            <a:r>
              <a:rPr lang="en-SG" sz="2800" dirty="0"/>
              <a:t> </a:t>
            </a:r>
          </a:p>
          <a:p>
            <a:pPr marL="274638" indent="-274638" algn="l">
              <a:lnSpc>
                <a:spcPct val="100000"/>
              </a:lnSpc>
              <a:spcBef>
                <a:spcPct val="50000"/>
              </a:spcBef>
            </a:pPr>
            <a:endParaRPr lang="en-SG"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8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8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089">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4089">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408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89"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idx="4294967295"/>
          </p:nvPr>
        </p:nvSpPr>
        <p:spPr/>
        <p:txBody>
          <a:bodyPr/>
          <a:lstStyle/>
          <a:p>
            <a:pPr algn="l" eaLnBrk="1" hangingPunct="1"/>
            <a:r>
              <a:rPr lang="en-US" dirty="0" smtClean="0">
                <a:solidFill>
                  <a:schemeClr val="tx1"/>
                </a:solidFill>
              </a:rPr>
              <a:t>Example 1 – </a:t>
            </a:r>
            <a:br>
              <a:rPr lang="en-US" dirty="0" smtClean="0">
                <a:solidFill>
                  <a:schemeClr val="tx1"/>
                </a:solidFill>
              </a:rPr>
            </a:br>
            <a:r>
              <a:rPr lang="en-US" dirty="0" smtClean="0">
                <a:solidFill>
                  <a:schemeClr val="tx1"/>
                </a:solidFill>
              </a:rPr>
              <a:t>Rate of decrease remains constant</a:t>
            </a:r>
          </a:p>
        </p:txBody>
      </p:sp>
      <p:sp>
        <p:nvSpPr>
          <p:cNvPr id="44089" name="Text Box 57"/>
          <p:cNvSpPr txBox="1">
            <a:spLocks noChangeArrowheads="1"/>
          </p:cNvSpPr>
          <p:nvPr/>
        </p:nvSpPr>
        <p:spPr bwMode="auto">
          <a:xfrm>
            <a:off x="252000" y="1585913"/>
            <a:ext cx="8640000" cy="2123658"/>
          </a:xfrm>
          <a:prstGeom prst="rect">
            <a:avLst/>
          </a:prstGeom>
          <a:noFill/>
          <a:ln w="9525">
            <a:noFill/>
            <a:miter lim="800000"/>
            <a:headEnd/>
            <a:tailEnd/>
          </a:ln>
        </p:spPr>
        <p:txBody>
          <a:bodyPr>
            <a:spAutoFit/>
          </a:bodyPr>
          <a:lstStyle/>
          <a:p>
            <a:pPr marL="274638" indent="-274638" algn="l">
              <a:lnSpc>
                <a:spcPct val="100000"/>
              </a:lnSpc>
              <a:spcBef>
                <a:spcPct val="50000"/>
              </a:spcBef>
            </a:pPr>
            <a:r>
              <a:rPr lang="en-SG" sz="2400" dirty="0"/>
              <a:t>For Mary’s B-Box, </a:t>
            </a:r>
            <a:r>
              <a:rPr lang="en-SG" sz="2400"/>
              <a:t>the </a:t>
            </a:r>
            <a:r>
              <a:rPr lang="en-SG" sz="2400" smtClean="0"/>
              <a:t>G-Goblin </a:t>
            </a:r>
            <a:r>
              <a:rPr lang="en-SG" sz="2400" dirty="0" smtClean="0"/>
              <a:t>kept </a:t>
            </a:r>
            <a:r>
              <a:rPr lang="en-SG" sz="2400" dirty="0"/>
              <a:t>eating the </a:t>
            </a:r>
            <a:r>
              <a:rPr lang="en-SG" sz="2400" b="1" dirty="0"/>
              <a:t>same number of molecules </a:t>
            </a:r>
            <a:r>
              <a:rPr lang="en-SG" sz="2400" dirty="0"/>
              <a:t>every minute until all molecules </a:t>
            </a:r>
            <a:r>
              <a:rPr lang="en-SG" sz="2400" dirty="0" smtClean="0"/>
              <a:t>were consumed. In </a:t>
            </a:r>
            <a:r>
              <a:rPr lang="en-SG" sz="2400" dirty="0"/>
              <a:t>this process, the </a:t>
            </a:r>
            <a:r>
              <a:rPr lang="en-SG" sz="2400" b="1" dirty="0"/>
              <a:t>rate of decrease </a:t>
            </a:r>
            <a:r>
              <a:rPr lang="en-SG" sz="2400" b="1" dirty="0" smtClean="0"/>
              <a:t>remained </a:t>
            </a:r>
            <a:r>
              <a:rPr lang="en-SG" sz="2400" b="1" dirty="0"/>
              <a:t>constant.</a:t>
            </a:r>
          </a:p>
          <a:p>
            <a:pPr marL="274638" indent="-274638" algn="l">
              <a:lnSpc>
                <a:spcPct val="100000"/>
              </a:lnSpc>
              <a:spcBef>
                <a:spcPct val="50000"/>
              </a:spcBef>
              <a:buFontTx/>
              <a:buNone/>
            </a:pPr>
            <a:endParaRPr lang="en-SG" sz="2400" dirty="0"/>
          </a:p>
        </p:txBody>
      </p:sp>
      <p:graphicFrame>
        <p:nvGraphicFramePr>
          <p:cNvPr id="40964" name="Object 4"/>
          <p:cNvGraphicFramePr>
            <a:graphicFrameLocks noChangeAspect="1"/>
          </p:cNvGraphicFramePr>
          <p:nvPr/>
        </p:nvGraphicFramePr>
        <p:xfrm>
          <a:off x="1562100" y="3162300"/>
          <a:ext cx="6115050" cy="3200400"/>
        </p:xfrm>
        <a:graphic>
          <a:graphicData uri="http://schemas.openxmlformats.org/presentationml/2006/ole">
            <p:oleObj spid="_x0000_s1026" name="Worksheet" r:id="rId4" imgW="4305233" imgH="2438400" progId="Excel.Sheet.8">
              <p:embed/>
            </p:oleObj>
          </a:graphicData>
        </a:graphic>
      </p:graphicFrame>
      <p:sp>
        <p:nvSpPr>
          <p:cNvPr id="40965" name="Oval 5"/>
          <p:cNvSpPr>
            <a:spLocks noChangeArrowheads="1"/>
          </p:cNvSpPr>
          <p:nvPr/>
        </p:nvSpPr>
        <p:spPr bwMode="auto">
          <a:xfrm>
            <a:off x="4702066" y="3771900"/>
            <a:ext cx="1574800" cy="2614613"/>
          </a:xfrm>
          <a:prstGeom prst="ellipse">
            <a:avLst/>
          </a:prstGeom>
          <a:noFill/>
          <a:ln w="9525" algn="ctr">
            <a:solidFill>
              <a:srgbClr val="FF6600"/>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8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p:txBody>
          <a:bodyPr/>
          <a:lstStyle/>
          <a:p>
            <a:pPr algn="l" eaLnBrk="1" hangingPunct="1"/>
            <a:r>
              <a:rPr lang="en-US" dirty="0" smtClean="0">
                <a:solidFill>
                  <a:schemeClr val="tx1"/>
                </a:solidFill>
              </a:rPr>
              <a:t>Rate of change of a quantity</a:t>
            </a:r>
          </a:p>
        </p:txBody>
      </p:sp>
      <p:sp>
        <p:nvSpPr>
          <p:cNvPr id="44089" name="Text Box 57"/>
          <p:cNvSpPr txBox="1">
            <a:spLocks noChangeArrowheads="1"/>
          </p:cNvSpPr>
          <p:nvPr/>
        </p:nvSpPr>
        <p:spPr bwMode="auto">
          <a:xfrm>
            <a:off x="252000" y="1585913"/>
            <a:ext cx="8640000" cy="4093428"/>
          </a:xfrm>
          <a:prstGeom prst="rect">
            <a:avLst/>
          </a:prstGeom>
          <a:noFill/>
          <a:ln w="9525">
            <a:noFill/>
            <a:miter lim="800000"/>
            <a:headEnd/>
            <a:tailEnd/>
          </a:ln>
        </p:spPr>
        <p:txBody>
          <a:bodyPr>
            <a:spAutoFit/>
          </a:bodyPr>
          <a:lstStyle/>
          <a:p>
            <a:pPr marL="274638" indent="-274638" algn="l">
              <a:lnSpc>
                <a:spcPct val="100000"/>
              </a:lnSpc>
              <a:spcBef>
                <a:spcPct val="50000"/>
              </a:spcBef>
            </a:pPr>
            <a:r>
              <a:rPr lang="en-SG" sz="2800" dirty="0" smtClean="0"/>
              <a:t>In </a:t>
            </a:r>
            <a:r>
              <a:rPr lang="en-SG" sz="2800" dirty="0"/>
              <a:t>some cases, the rate of decrease (or increase) of the quantity </a:t>
            </a:r>
            <a:r>
              <a:rPr lang="en-SG" sz="2800" dirty="0" smtClean="0"/>
              <a:t>remained </a:t>
            </a:r>
            <a:r>
              <a:rPr lang="en-SG" sz="2800" dirty="0"/>
              <a:t>constant with time</a:t>
            </a:r>
            <a:r>
              <a:rPr lang="en-SG" sz="2800" dirty="0" smtClean="0"/>
              <a:t>,</a:t>
            </a:r>
            <a:br>
              <a:rPr lang="en-SG" sz="2800" dirty="0" smtClean="0"/>
            </a:br>
            <a:r>
              <a:rPr lang="en-US" sz="2800" dirty="0" smtClean="0">
                <a:hlinkClick r:id="rId3" action="ppaction://hlinksldjump"/>
              </a:rPr>
              <a:t>Example </a:t>
            </a:r>
            <a:r>
              <a:rPr lang="en-US" sz="2800" dirty="0">
                <a:hlinkClick r:id="rId3" action="ppaction://hlinksldjump"/>
              </a:rPr>
              <a:t>1</a:t>
            </a:r>
            <a:r>
              <a:rPr lang="en-US" sz="2800" dirty="0"/>
              <a:t> </a:t>
            </a:r>
          </a:p>
          <a:p>
            <a:pPr marL="274638" indent="-274638" algn="l">
              <a:lnSpc>
                <a:spcPct val="100000"/>
              </a:lnSpc>
              <a:spcBef>
                <a:spcPct val="50000"/>
              </a:spcBef>
            </a:pPr>
            <a:r>
              <a:rPr lang="en-SG" sz="2800" dirty="0"/>
              <a:t>However, the rate of decrease (or increase) of the quantity may also </a:t>
            </a:r>
            <a:r>
              <a:rPr lang="en-SG" sz="2800" dirty="0" smtClean="0"/>
              <a:t>change </a:t>
            </a:r>
            <a:r>
              <a:rPr lang="en-SG" sz="2800" dirty="0"/>
              <a:t>over </a:t>
            </a:r>
            <a:r>
              <a:rPr lang="en-SG" sz="2800" dirty="0" smtClean="0"/>
              <a:t>time.</a:t>
            </a:r>
          </a:p>
          <a:p>
            <a:pPr marL="742950" lvl="1" indent="-285750" algn="l">
              <a:lnSpc>
                <a:spcPct val="100000"/>
              </a:lnSpc>
              <a:spcBef>
                <a:spcPct val="50000"/>
              </a:spcBef>
              <a:buNone/>
            </a:pPr>
            <a:r>
              <a:rPr lang="en-SG" sz="2400" dirty="0" smtClean="0"/>
              <a:t>- 	An example is when the rate of change in quantity is proportional to the quantity present, </a:t>
            </a:r>
            <a:r>
              <a:rPr lang="en-US" sz="2800" dirty="0" smtClean="0">
                <a:hlinkClick r:id="rId4" action="ppaction://hlinksldjump"/>
              </a:rPr>
              <a:t>Example </a:t>
            </a:r>
            <a:r>
              <a:rPr lang="en-US" sz="2800" dirty="0">
                <a:hlinkClick r:id="rId4" action="ppaction://hlinksldjump"/>
              </a:rPr>
              <a:t>2</a:t>
            </a:r>
            <a:r>
              <a:rPr lang="en-SG" sz="2800" dirty="0"/>
              <a:t> </a:t>
            </a:r>
          </a:p>
          <a:p>
            <a:pPr marL="274638" indent="-274638" algn="l">
              <a:lnSpc>
                <a:spcPct val="100000"/>
              </a:lnSpc>
              <a:spcBef>
                <a:spcPct val="50000"/>
              </a:spcBef>
            </a:pPr>
            <a:endParaRPr lang="en-SG"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8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8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089">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4089">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408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89"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idx="4294967295"/>
          </p:nvPr>
        </p:nvSpPr>
        <p:spPr/>
        <p:txBody>
          <a:bodyPr/>
          <a:lstStyle/>
          <a:p>
            <a:pPr algn="l" eaLnBrk="1" hangingPunct="1"/>
            <a:r>
              <a:rPr lang="en-US" dirty="0" smtClean="0">
                <a:solidFill>
                  <a:schemeClr val="tx1"/>
                </a:solidFill>
              </a:rPr>
              <a:t>Example 2 – </a:t>
            </a:r>
            <a:br>
              <a:rPr lang="en-US" dirty="0" smtClean="0">
                <a:solidFill>
                  <a:schemeClr val="tx1"/>
                </a:solidFill>
              </a:rPr>
            </a:br>
            <a:r>
              <a:rPr lang="en-US" dirty="0" smtClean="0">
                <a:solidFill>
                  <a:schemeClr val="tx1"/>
                </a:solidFill>
              </a:rPr>
              <a:t>Rate of decrease changes over time</a:t>
            </a:r>
          </a:p>
        </p:txBody>
      </p:sp>
      <p:sp>
        <p:nvSpPr>
          <p:cNvPr id="44089" name="Text Box 57"/>
          <p:cNvSpPr txBox="1">
            <a:spLocks noChangeArrowheads="1"/>
          </p:cNvSpPr>
          <p:nvPr/>
        </p:nvSpPr>
        <p:spPr bwMode="auto">
          <a:xfrm>
            <a:off x="252000" y="1459785"/>
            <a:ext cx="8640000" cy="2954655"/>
          </a:xfrm>
          <a:prstGeom prst="rect">
            <a:avLst/>
          </a:prstGeom>
          <a:noFill/>
          <a:ln w="9525">
            <a:noFill/>
            <a:miter lim="800000"/>
            <a:headEnd/>
            <a:tailEnd/>
          </a:ln>
        </p:spPr>
        <p:txBody>
          <a:bodyPr>
            <a:spAutoFit/>
          </a:bodyPr>
          <a:lstStyle/>
          <a:p>
            <a:pPr marL="274638" indent="-274638" algn="l">
              <a:lnSpc>
                <a:spcPct val="100000"/>
              </a:lnSpc>
              <a:spcBef>
                <a:spcPct val="50000"/>
              </a:spcBef>
            </a:pPr>
            <a:r>
              <a:rPr lang="en-SG" sz="2000" dirty="0"/>
              <a:t>For the B-Boxes with a fixed hole, the </a:t>
            </a:r>
            <a:r>
              <a:rPr lang="en-SG" sz="2000" b="1" dirty="0"/>
              <a:t>quantity of the molecules keep </a:t>
            </a:r>
            <a:r>
              <a:rPr lang="en-SG" sz="2000" b="1" dirty="0" smtClean="0"/>
              <a:t>decreasing</a:t>
            </a:r>
            <a:r>
              <a:rPr lang="en-SG" sz="2000" dirty="0" smtClean="0"/>
              <a:t>. </a:t>
            </a:r>
          </a:p>
          <a:p>
            <a:pPr marL="274638" indent="-274638" algn="l">
              <a:lnSpc>
                <a:spcPct val="100000"/>
              </a:lnSpc>
              <a:spcBef>
                <a:spcPct val="50000"/>
              </a:spcBef>
            </a:pPr>
            <a:r>
              <a:rPr lang="en-SG" sz="2000" dirty="0" smtClean="0"/>
              <a:t>As the rate of decrease was </a:t>
            </a:r>
            <a:r>
              <a:rPr lang="en-SG" sz="2000" b="1" dirty="0" smtClean="0"/>
              <a:t>proportional</a:t>
            </a:r>
            <a:r>
              <a:rPr lang="en-SG" sz="2000" dirty="0" smtClean="0"/>
              <a:t> </a:t>
            </a:r>
            <a:r>
              <a:rPr lang="en-SG" sz="2000" b="1" dirty="0" smtClean="0"/>
              <a:t>to</a:t>
            </a:r>
            <a:r>
              <a:rPr lang="en-SG" sz="2000" dirty="0" smtClean="0"/>
              <a:t> the number of molecules present, the number of </a:t>
            </a:r>
            <a:r>
              <a:rPr lang="en-SG" sz="2000" dirty="0"/>
              <a:t>molecules </a:t>
            </a:r>
            <a:r>
              <a:rPr lang="en-SG" sz="2000" dirty="0" smtClean="0"/>
              <a:t>escaping </a:t>
            </a:r>
            <a:r>
              <a:rPr lang="en-SG" sz="2000" dirty="0"/>
              <a:t>each </a:t>
            </a:r>
            <a:r>
              <a:rPr lang="en-SG" sz="2000" dirty="0" smtClean="0"/>
              <a:t>minute decreases.</a:t>
            </a:r>
          </a:p>
          <a:p>
            <a:pPr marL="274638" indent="-274638" algn="l">
              <a:lnSpc>
                <a:spcPct val="100000"/>
              </a:lnSpc>
              <a:spcBef>
                <a:spcPct val="50000"/>
              </a:spcBef>
            </a:pPr>
            <a:r>
              <a:rPr lang="en-SG" sz="2000" dirty="0" smtClean="0"/>
              <a:t>The proportion of molecules that escape in any minute remains the same</a:t>
            </a:r>
            <a:r>
              <a:rPr lang="en-SG" sz="2400" dirty="0" smtClean="0"/>
              <a:t>.</a:t>
            </a:r>
            <a:endParaRPr lang="en-SG" sz="2400" dirty="0"/>
          </a:p>
          <a:p>
            <a:pPr marL="274638" indent="-274638" algn="l">
              <a:lnSpc>
                <a:spcPct val="100000"/>
              </a:lnSpc>
              <a:spcBef>
                <a:spcPct val="50000"/>
              </a:spcBef>
              <a:buFontTx/>
              <a:buNone/>
            </a:pPr>
            <a:endParaRPr lang="en-SG" sz="2400" dirty="0"/>
          </a:p>
        </p:txBody>
      </p:sp>
      <p:graphicFrame>
        <p:nvGraphicFramePr>
          <p:cNvPr id="40426" name="Object 1514"/>
          <p:cNvGraphicFramePr>
            <a:graphicFrameLocks noChangeAspect="1"/>
          </p:cNvGraphicFramePr>
          <p:nvPr/>
        </p:nvGraphicFramePr>
        <p:xfrm>
          <a:off x="1543050" y="3657600"/>
          <a:ext cx="6496050" cy="3009900"/>
        </p:xfrm>
        <a:graphic>
          <a:graphicData uri="http://schemas.openxmlformats.org/presentationml/2006/ole">
            <p:oleObj spid="_x0000_s2050" name="Worksheet" r:id="rId4" imgW="4705249" imgH="2438400" progId="Excel.Sheet.8">
              <p:embed/>
            </p:oleObj>
          </a:graphicData>
        </a:graphic>
      </p:graphicFrame>
      <p:sp>
        <p:nvSpPr>
          <p:cNvPr id="40427" name="Oval 1515"/>
          <p:cNvSpPr>
            <a:spLocks noChangeArrowheads="1"/>
          </p:cNvSpPr>
          <p:nvPr/>
        </p:nvSpPr>
        <p:spPr bwMode="auto">
          <a:xfrm>
            <a:off x="5226410" y="3736240"/>
            <a:ext cx="1344612" cy="2843213"/>
          </a:xfrm>
          <a:prstGeom prst="ellipse">
            <a:avLst/>
          </a:prstGeom>
          <a:noFill/>
          <a:ln w="9525" algn="ctr">
            <a:solidFill>
              <a:srgbClr val="FF6600"/>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8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8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8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4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4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2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p:txBody>
          <a:bodyPr/>
          <a:lstStyle/>
          <a:p>
            <a:pPr algn="l" eaLnBrk="1" hangingPunct="1"/>
            <a:r>
              <a:rPr lang="en-US" smtClean="0">
                <a:solidFill>
                  <a:schemeClr val="tx1"/>
                </a:solidFill>
              </a:rPr>
              <a:t/>
            </a:r>
            <a:br>
              <a:rPr lang="en-US" smtClean="0">
                <a:solidFill>
                  <a:schemeClr val="tx1"/>
                </a:solidFill>
              </a:rPr>
            </a:br>
            <a:r>
              <a:rPr lang="en-US" smtClean="0">
                <a:solidFill>
                  <a:schemeClr val="tx1"/>
                </a:solidFill>
              </a:rPr>
              <a:t>Comparison</a:t>
            </a:r>
          </a:p>
        </p:txBody>
      </p:sp>
      <p:sp>
        <p:nvSpPr>
          <p:cNvPr id="10243" name="Text Box 57"/>
          <p:cNvSpPr txBox="1">
            <a:spLocks noChangeArrowheads="1"/>
          </p:cNvSpPr>
          <p:nvPr/>
        </p:nvSpPr>
        <p:spPr bwMode="auto">
          <a:xfrm>
            <a:off x="6019800" y="2235696"/>
            <a:ext cx="2971800" cy="3231654"/>
          </a:xfrm>
          <a:prstGeom prst="rect">
            <a:avLst/>
          </a:prstGeom>
          <a:noFill/>
          <a:ln w="9525">
            <a:noFill/>
            <a:miter lim="800000"/>
            <a:headEnd/>
            <a:tailEnd/>
          </a:ln>
        </p:spPr>
        <p:txBody>
          <a:bodyPr wrap="square">
            <a:spAutoFit/>
          </a:bodyPr>
          <a:lstStyle/>
          <a:p>
            <a:pPr marL="274638" indent="-274638" algn="l">
              <a:lnSpc>
                <a:spcPct val="100000"/>
              </a:lnSpc>
              <a:spcBef>
                <a:spcPct val="50000"/>
              </a:spcBef>
            </a:pPr>
            <a:r>
              <a:rPr lang="en-GB" sz="2400" b="1" dirty="0"/>
              <a:t>Mary’s Box </a:t>
            </a:r>
            <a:r>
              <a:rPr lang="en-GB" sz="2400" dirty="0"/>
              <a:t>- rate of decrease </a:t>
            </a:r>
            <a:r>
              <a:rPr lang="en-GB" sz="2400" dirty="0" smtClean="0">
                <a:solidFill>
                  <a:srgbClr val="FF0000"/>
                </a:solidFill>
              </a:rPr>
              <a:t>remained </a:t>
            </a:r>
            <a:r>
              <a:rPr lang="en-GB" sz="2400" dirty="0">
                <a:solidFill>
                  <a:srgbClr val="FF0000"/>
                </a:solidFill>
              </a:rPr>
              <a:t>constant </a:t>
            </a:r>
            <a:r>
              <a:rPr lang="en-GB" sz="2400" dirty="0"/>
              <a:t>over time</a:t>
            </a:r>
          </a:p>
          <a:p>
            <a:pPr marL="274638" indent="-274638" algn="l">
              <a:lnSpc>
                <a:spcPct val="100000"/>
              </a:lnSpc>
              <a:spcBef>
                <a:spcPct val="50000"/>
              </a:spcBef>
            </a:pPr>
            <a:r>
              <a:rPr lang="en-GB" sz="2400" b="1" dirty="0" smtClean="0"/>
              <a:t>Jasmine and William’s Box </a:t>
            </a:r>
            <a:r>
              <a:rPr lang="en-GB" sz="2400" dirty="0"/>
              <a:t>- rate of decrease </a:t>
            </a:r>
            <a:r>
              <a:rPr lang="en-GB" sz="2400" dirty="0" smtClean="0">
                <a:solidFill>
                  <a:srgbClr val="FF0000"/>
                </a:solidFill>
              </a:rPr>
              <a:t>changed </a:t>
            </a:r>
            <a:r>
              <a:rPr lang="en-GB" sz="2400" dirty="0"/>
              <a:t>over time </a:t>
            </a:r>
            <a:endParaRPr lang="en-SG" sz="2400" dirty="0"/>
          </a:p>
        </p:txBody>
      </p:sp>
      <p:pic>
        <p:nvPicPr>
          <p:cNvPr id="5" name="Picture 4" descr="Picture for 6P.PNG"/>
          <p:cNvPicPr>
            <a:picLocks noChangeAspect="1"/>
          </p:cNvPicPr>
          <p:nvPr/>
        </p:nvPicPr>
        <p:blipFill>
          <a:blip r:embed="rId3" cstate="print"/>
          <a:stretch>
            <a:fillRect/>
          </a:stretch>
        </p:blipFill>
        <p:spPr>
          <a:xfrm>
            <a:off x="270641" y="1699861"/>
            <a:ext cx="5991180" cy="438441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a:lstStyle/>
          <a:p>
            <a:pPr algn="l" eaLnBrk="1" hangingPunct="1"/>
            <a:r>
              <a:rPr lang="en-US" dirty="0" smtClean="0">
                <a:solidFill>
                  <a:schemeClr val="tx1"/>
                </a:solidFill>
              </a:rPr>
              <a:t>Exponential Relationship</a:t>
            </a:r>
          </a:p>
        </p:txBody>
      </p:sp>
      <p:sp>
        <p:nvSpPr>
          <p:cNvPr id="44089" name="Text Box 57"/>
          <p:cNvSpPr txBox="1">
            <a:spLocks noChangeArrowheads="1"/>
          </p:cNvSpPr>
          <p:nvPr/>
        </p:nvSpPr>
        <p:spPr bwMode="auto">
          <a:xfrm>
            <a:off x="252000" y="1600200"/>
            <a:ext cx="8640000" cy="4431983"/>
          </a:xfrm>
          <a:prstGeom prst="rect">
            <a:avLst/>
          </a:prstGeom>
          <a:noFill/>
          <a:ln w="9525">
            <a:noFill/>
            <a:miter lim="800000"/>
            <a:headEnd/>
            <a:tailEnd/>
          </a:ln>
        </p:spPr>
        <p:txBody>
          <a:bodyPr>
            <a:spAutoFit/>
          </a:bodyPr>
          <a:lstStyle/>
          <a:p>
            <a:pPr marL="274638" indent="-274638" algn="l">
              <a:lnSpc>
                <a:spcPct val="100000"/>
              </a:lnSpc>
              <a:spcBef>
                <a:spcPct val="50000"/>
              </a:spcBef>
            </a:pPr>
            <a:r>
              <a:rPr lang="en-SG" sz="2400" dirty="0" smtClean="0"/>
              <a:t>The molecules escaping from the B-Boxes and </a:t>
            </a:r>
            <a:r>
              <a:rPr lang="en-SG" sz="2400" dirty="0"/>
              <a:t>radioactive </a:t>
            </a:r>
            <a:r>
              <a:rPr lang="en-SG" sz="2400" dirty="0" smtClean="0"/>
              <a:t>decay are both examples of exponential decrease.</a:t>
            </a:r>
          </a:p>
          <a:p>
            <a:pPr marL="274638" indent="-274638" algn="l">
              <a:lnSpc>
                <a:spcPct val="100000"/>
              </a:lnSpc>
              <a:spcBef>
                <a:spcPct val="50000"/>
              </a:spcBef>
            </a:pPr>
            <a:r>
              <a:rPr lang="en-SG" sz="2400" dirty="0" smtClean="0"/>
              <a:t>However, not all cases will bring about exponential decrease. Sometimes, for instance, the bank deposit, it is an exponential increase instead. </a:t>
            </a:r>
            <a:endParaRPr lang="en-SG" sz="2400" dirty="0"/>
          </a:p>
          <a:p>
            <a:pPr marL="274638" indent="-274638" algn="l">
              <a:lnSpc>
                <a:spcPct val="100000"/>
              </a:lnSpc>
              <a:spcBef>
                <a:spcPct val="50000"/>
              </a:spcBef>
            </a:pPr>
            <a:r>
              <a:rPr lang="en-SG" sz="2400" dirty="0" smtClean="0"/>
              <a:t>A distinct characteristic of exponential relationship is that at </a:t>
            </a:r>
            <a:r>
              <a:rPr lang="en-SG" sz="2400" dirty="0"/>
              <a:t>every point in time, the </a:t>
            </a:r>
            <a:r>
              <a:rPr lang="en-SG" sz="2400" b="1" dirty="0"/>
              <a:t>rate at which the quantity </a:t>
            </a:r>
            <a:r>
              <a:rPr lang="en-SG" sz="2400" b="1" dirty="0" smtClean="0"/>
              <a:t>decreases/increases </a:t>
            </a:r>
            <a:r>
              <a:rPr lang="en-SG" sz="2400" b="1" dirty="0"/>
              <a:t>is proportional to the </a:t>
            </a:r>
            <a:r>
              <a:rPr lang="en-SG" sz="2400" b="1" dirty="0" smtClean="0"/>
              <a:t>quantity present</a:t>
            </a:r>
            <a:r>
              <a:rPr lang="en-SG" sz="2400" dirty="0" smtClean="0"/>
              <a:t>.</a:t>
            </a:r>
            <a:endParaRPr lang="en-SG" sz="2400" dirty="0"/>
          </a:p>
          <a:p>
            <a:pPr marL="274638" indent="-274638" algn="l">
              <a:lnSpc>
                <a:spcPct val="100000"/>
              </a:lnSpc>
              <a:spcBef>
                <a:spcPct val="50000"/>
              </a:spcBef>
            </a:pPr>
            <a:endParaRPr lang="en-SG"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8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8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8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RP">
  <a:themeElements>
    <a:clrScheme name="2_R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RP">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R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R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R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R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R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R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RP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R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R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R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R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R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10621</TotalTime>
  <Words>661</Words>
  <Application>Microsoft Office PowerPoint</Application>
  <PresentationFormat>On-screen Show (4:3)</PresentationFormat>
  <Paragraphs>78</Paragraphs>
  <Slides>14</Slides>
  <Notes>14</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14</vt:i4>
      </vt:variant>
    </vt:vector>
  </HeadingPairs>
  <TitlesOfParts>
    <vt:vector size="17" baseType="lpstr">
      <vt:lpstr>2_RP</vt:lpstr>
      <vt:lpstr>Worksheet</vt:lpstr>
      <vt:lpstr>Microsoft Office Excel 97-2003 Worksheet</vt:lpstr>
      <vt:lpstr>A101 Science   Problem 14: Escaping Molecules   6th Presentation</vt:lpstr>
      <vt:lpstr>Comparison of Jasmine’s B-Box and William’s B-Box</vt:lpstr>
      <vt:lpstr>Rate of change of a quantity</vt:lpstr>
      <vt:lpstr>Rate of change of a quantity</vt:lpstr>
      <vt:lpstr>Example 1 –  Rate of decrease remains constant</vt:lpstr>
      <vt:lpstr>Rate of change of a quantity</vt:lpstr>
      <vt:lpstr>Example 2 –  Rate of decrease changes over time</vt:lpstr>
      <vt:lpstr> Comparison</vt:lpstr>
      <vt:lpstr>Exponential Relationship</vt:lpstr>
      <vt:lpstr>Exponential Relationship</vt:lpstr>
      <vt:lpstr>Going further – Bank Account</vt:lpstr>
      <vt:lpstr>Going further – Cooling of Coffee</vt:lpstr>
      <vt:lpstr>Learning points</vt:lpstr>
      <vt:lpstr>Discussion</vt:lpstr>
    </vt:vector>
  </TitlesOfParts>
  <Company>Republic Polytechnic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AY0910 A101 6P P14 Escaping Molecules</dc:title>
  <dc:creator>Republic Polytechnic</dc:creator>
  <cp:lastModifiedBy>aileen_wan</cp:lastModifiedBy>
  <cp:revision>432</cp:revision>
  <dcterms:created xsi:type="dcterms:W3CDTF">2003-06-11T02:52:40Z</dcterms:created>
  <dcterms:modified xsi:type="dcterms:W3CDTF">2010-07-27T07:54:54Z</dcterms:modified>
</cp:coreProperties>
</file>