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57" r:id="rId2"/>
    <p:sldId id="378" r:id="rId3"/>
    <p:sldId id="379" r:id="rId4"/>
    <p:sldId id="380" r:id="rId5"/>
    <p:sldId id="381" r:id="rId6"/>
    <p:sldId id="374" r:id="rId7"/>
    <p:sldId id="376" r:id="rId8"/>
    <p:sldId id="385" r:id="rId9"/>
    <p:sldId id="384" r:id="rId10"/>
    <p:sldId id="371" r:id="rId11"/>
    <p:sldId id="372" r:id="rId12"/>
    <p:sldId id="357" r:id="rId13"/>
    <p:sldId id="373" r:id="rId14"/>
    <p:sldId id="359" r:id="rId15"/>
    <p:sldId id="382" r:id="rId16"/>
    <p:sldId id="368" r:id="rId17"/>
    <p:sldId id="377" r:id="rId18"/>
    <p:sldId id="370" r:id="rId19"/>
    <p:sldId id="353" r:id="rId20"/>
    <p:sldId id="345" r:id="rId21"/>
    <p:sldId id="344" r:id="rId2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ereen_ng" initials="s" lastIdx="17" clrIdx="0"/>
  <p:cmAuthor id="1" name="jason_yap_csm" initials="j" lastIdx="0" clrIdx="1"/>
  <p:cmAuthor id="2" name="tan_han_yao" initials="HYao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00"/>
    <a:srgbClr val="E4F2F4"/>
    <a:srgbClr val="00A44A"/>
    <a:srgbClr val="009644"/>
    <a:srgbClr val="C0C0C0"/>
    <a:srgbClr val="DDDDDD"/>
    <a:srgbClr val="777777"/>
    <a:srgbClr val="CC00FF"/>
    <a:srgbClr val="FFCC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43" autoAdjust="0"/>
    <p:restoredTop sz="93310" autoAdjust="0"/>
  </p:normalViewPr>
  <p:slideViewPr>
    <p:cSldViewPr>
      <p:cViewPr>
        <p:scale>
          <a:sx n="70" d="100"/>
          <a:sy n="70" d="100"/>
        </p:scale>
        <p:origin x="-1842" y="-4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836" y="-90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 smtClean="0"/>
            </a:lvl1pPr>
          </a:lstStyle>
          <a:p>
            <a:pPr>
              <a:defRPr/>
            </a:pPr>
            <a:fld id="{FE3E133D-3B38-42C0-90F6-BA49BA76C5BE}" type="datetimeFigureOut">
              <a:rPr lang="en-US"/>
              <a:pPr>
                <a:defRPr/>
              </a:pPr>
              <a:t>7/23/2010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FontTx/>
              <a:buChar char="•"/>
              <a:defRPr sz="1200" smtClean="0"/>
            </a:lvl1pPr>
          </a:lstStyle>
          <a:p>
            <a:pPr>
              <a:defRPr/>
            </a:pPr>
            <a:fld id="{E2F6AD1A-CA21-4741-83D1-2280E476C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5706139-F338-42A2-BC7F-54489EB92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64AC88-4152-4F5E-A35C-F00F5FC7E558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DBDF1F-20A9-413F-A804-F4DD0360D149}" type="slidenum">
              <a:rPr lang="en-US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buNone/>
            </a:pPr>
            <a:endParaRPr lang="en-US" b="0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B4DE9E-F0DC-41A6-BBE1-D8D014E7547E}" type="slidenum">
              <a:rPr lang="en-US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B4DE9E-F0DC-41A6-BBE1-D8D014E7547E}" type="slidenum">
              <a:rPr lang="en-US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DBDF1F-20A9-413F-A804-F4DD0360D149}" type="slidenum">
              <a:rPr lang="en-US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706139-F338-42A2-BC7F-54489EB92A1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DBDF1F-20A9-413F-A804-F4DD0360D149}" type="slidenum">
              <a:rPr lang="en-US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DBDF1F-20A9-413F-A804-F4DD0360D149}" type="slidenum">
              <a:rPr lang="en-US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SG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DBDF1F-20A9-413F-A804-F4DD0360D149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ABB5E8-1696-479A-B03D-7E3D966173CD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E2B7FE-67DB-4C9D-AEAD-713F0DFB1EE5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b="1" dirty="0" smtClean="0"/>
              <a:t>Facilitator</a:t>
            </a:r>
            <a:r>
              <a:rPr lang="en-US" b="1" baseline="0" dirty="0" smtClean="0"/>
              <a:t> Guide:</a:t>
            </a:r>
          </a:p>
          <a:p>
            <a:r>
              <a:rPr lang="en-US" dirty="0" smtClean="0"/>
              <a:t>Not</a:t>
            </a:r>
            <a:r>
              <a:rPr lang="en-US" baseline="0" dirty="0" smtClean="0"/>
              <a:t>e that tap-water and melted ice are essentially water. The term melted ice is used to differentiate (for ease of understanding in calculations) between the tap-water and the water that was obtained from ice melting</a:t>
            </a: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DBDF1F-20A9-413F-A804-F4DD0360D149}" type="slidenum">
              <a:rPr lang="en-US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b="1" dirty="0" smtClean="0"/>
              <a:t>Facilitator</a:t>
            </a:r>
            <a:r>
              <a:rPr lang="en-US" sz="1200" b="1" baseline="0" dirty="0" smtClean="0"/>
              <a:t> Guide: The following a</a:t>
            </a:r>
            <a:r>
              <a:rPr lang="en-US" sz="1200" b="1" dirty="0" smtClean="0"/>
              <a:t>ssumptions can be applied</a:t>
            </a:r>
            <a:r>
              <a:rPr lang="en-US" sz="1200" b="1" baseline="0" dirty="0" smtClean="0"/>
              <a:t> to this question.</a:t>
            </a:r>
            <a:endParaRPr lang="en-GB" sz="1200" b="1" dirty="0" smtClean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1200" dirty="0" smtClean="0"/>
              <a:t>- Constant heat transfer.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1200" dirty="0" smtClean="0"/>
              <a:t>- Thickness of all glass material is constant.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US" sz="1200" baseline="0" dirty="0" smtClean="0"/>
              <a:t> </a:t>
            </a:r>
            <a:r>
              <a:rPr lang="en-US" sz="1200" dirty="0" smtClean="0"/>
              <a:t>Expansion</a:t>
            </a:r>
            <a:r>
              <a:rPr lang="en-US" sz="1200" baseline="0" dirty="0" smtClean="0"/>
              <a:t> of fluid per unit temperature is constant.</a:t>
            </a:r>
            <a:endParaRPr lang="en-US" sz="1200" dirty="0" smtClean="0"/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US" sz="1200" dirty="0" smtClean="0"/>
              <a:t> Fluid temperature is lower than it’s boiling point.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US" sz="1200" baseline="0" dirty="0" smtClean="0"/>
              <a:t> Fluid conductivity is constant.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Tx/>
              <a:buNone/>
            </a:pPr>
            <a:endParaRPr lang="en-GB" sz="1200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2E86A4-3858-456C-9C79-BD1B79423207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l"/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2DDE8-C0CB-4021-AC87-92C5EC665DFD}" type="slidenum">
              <a:rPr lang="en-US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22DDE8-C0CB-4021-AC87-92C5EC665DFD}" type="slidenum">
              <a:rPr lang="en-US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DBDF1F-20A9-413F-A804-F4DD0360D149}" type="slidenum">
              <a:rPr lang="en-US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46AC58-32DA-46D1-B808-E78B822AC5E2}" type="slidenum">
              <a:rPr lang="en-US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46AC58-32DA-46D1-B808-E78B822AC5E2}" type="slidenum">
              <a:rPr lang="en-US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706139-F338-42A2-BC7F-54489EB92A1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04A189-CF84-4C71-9BBE-F68B50A8C88F}" type="slidenum">
              <a:rPr lang="en-US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098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4196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RP Logo 351x107x2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393700"/>
            <a:ext cx="4459288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429000"/>
            <a:ext cx="7772400" cy="1085850"/>
          </a:xfrm>
        </p:spPr>
        <p:txBody>
          <a:bodyPr anchor="ctr"/>
          <a:lstStyle>
            <a:lvl1pPr>
              <a:defRPr sz="4000"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A101 Basic Sciences I</a:t>
            </a:r>
            <a:br>
              <a:rPr lang="en-US" dirty="0"/>
            </a:br>
            <a:r>
              <a:rPr lang="en-US" dirty="0"/>
              <a:t>Problem 4: Pressure And Speed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6th Presentation</a:t>
            </a:r>
            <a:endParaRPr lang="en-GB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i="1"/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 anchor="t"/>
          <a:lstStyle>
            <a:lvl1pPr algn="ctr">
              <a:defRPr smtClean="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anchor="t" anchorCtr="0"/>
          <a:lstStyle>
            <a:lvl1pPr>
              <a:defRPr smtClean="0"/>
            </a:lvl1pPr>
          </a:lstStyle>
          <a:p>
            <a:pPr>
              <a:defRPr/>
            </a:pPr>
            <a:fld id="{7DEE1E74-F35B-4AA9-B568-7A0857FA9E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FB11B-1F03-457F-BB0C-C0A04A0CD0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152400"/>
            <a:ext cx="2141538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9563" y="152400"/>
            <a:ext cx="6272212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1F9BD-02E5-4724-98E2-5D60C96219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5F763-E21C-48CF-B759-648E2FE011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E8B4A-D68A-43E8-A0FA-3F84C52920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EBAABF-B948-4AB8-88C8-F8F3C41461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ECCAA-32CD-4959-855D-72084F2B1F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3EA63-A10D-4C64-BA49-A82EA9FBC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681E0-2CFD-4074-9141-C77AD0373E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8C037-69C8-4E51-856B-D5944E5BE3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C185F-6A51-44F1-BCF9-9CE6921BA5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885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521C4FD-61F3-48F2-BEE6-CA716249B0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82563" y="1295400"/>
            <a:ext cx="8775700" cy="5556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SG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8600" y="6540500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p.s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3738" y="3082925"/>
            <a:ext cx="7772400" cy="147002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GB" sz="3600" dirty="0" smtClean="0"/>
              <a:t>A101 Science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GB" sz="3200" b="0" dirty="0" smtClean="0"/>
              <a:t>Problem 13: Cool it!</a:t>
            </a:r>
            <a:br>
              <a:rPr lang="en-GB" sz="3200" b="0" dirty="0" smtClean="0"/>
            </a:br>
            <a:r>
              <a:rPr lang="en-GB" sz="3200" b="0" dirty="0" smtClean="0"/>
              <a:t/>
            </a:r>
            <a:br>
              <a:rPr lang="en-GB" sz="3200" b="0" dirty="0" smtClean="0"/>
            </a:br>
            <a:r>
              <a:rPr lang="en-GB" sz="3200" b="0" dirty="0" smtClean="0"/>
              <a:t> </a:t>
            </a:r>
            <a:r>
              <a:rPr lang="en-US" sz="2800" b="0" dirty="0" smtClean="0"/>
              <a:t>6</a:t>
            </a:r>
            <a:r>
              <a:rPr lang="en-US" sz="2800" b="0" baseline="30000" dirty="0" smtClean="0"/>
              <a:t>th</a:t>
            </a:r>
            <a:r>
              <a:rPr lang="en-US" sz="2800" b="0" dirty="0" smtClean="0"/>
              <a:t> Presentation</a:t>
            </a:r>
            <a:endParaRPr lang="en-GB" sz="2800" b="0" dirty="0" smtClean="0"/>
          </a:p>
        </p:txBody>
      </p:sp>
      <p:pic>
        <p:nvPicPr>
          <p:cNvPr id="3075" name="Picture 4" descr="log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6381750"/>
            <a:ext cx="14398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24300" y="6237288"/>
            <a:ext cx="13716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Copyright © </a:t>
            </a:r>
            <a:r>
              <a:rPr lang="en-US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2010</a:t>
            </a: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57200" y="1447800"/>
            <a:ext cx="8382000" cy="257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 </a:t>
            </a:r>
            <a:r>
              <a:rPr lang="en-SG" sz="2400" dirty="0"/>
              <a:t>value of specific heat capacity is </a:t>
            </a:r>
            <a:r>
              <a:rPr lang="en-SG" sz="2400" b="1" dirty="0"/>
              <a:t>different</a:t>
            </a:r>
            <a:r>
              <a:rPr lang="en-SG" sz="2400" dirty="0"/>
              <a:t> for different substances.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In the case of water, 4.184 kJ of heat energy is needed to raise the temperature of 1 kg of water by 1 K.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  <a:p>
            <a:pPr marL="531813" lvl="1" indent="-74613">
              <a:lnSpc>
                <a:spcPct val="90000"/>
              </a:lnSpc>
              <a:spcBef>
                <a:spcPct val="20000"/>
              </a:spcBef>
            </a:pPr>
            <a:r>
              <a:rPr lang="en-SG" sz="2200" dirty="0" smtClean="0"/>
              <a:t>	Specific heat capacity of water = 4.184 kJ per kg per </a:t>
            </a:r>
            <a:r>
              <a:rPr lang="en-US" sz="2400" dirty="0" smtClean="0">
                <a:solidFill>
                  <a:schemeClr val="tx2"/>
                </a:solidFill>
                <a:latin typeface="Calibri"/>
              </a:rPr>
              <a:t>K</a:t>
            </a:r>
            <a:r>
              <a:rPr lang="en-US" sz="2400" b="1" dirty="0" smtClean="0">
                <a:solidFill>
                  <a:schemeClr val="tx2"/>
                </a:solidFill>
                <a:latin typeface="Calibri"/>
              </a:rPr>
              <a:t/>
            </a:r>
            <a:br>
              <a:rPr lang="en-US" sz="2400" b="1" dirty="0" smtClean="0">
                <a:solidFill>
                  <a:schemeClr val="tx2"/>
                </a:solidFill>
                <a:latin typeface="Calibri"/>
              </a:rPr>
            </a:br>
            <a:r>
              <a:rPr lang="en-SG" sz="2200" dirty="0" smtClean="0"/>
              <a:t>which is more commonly written as 4.184 kJ/(K</a:t>
            </a:r>
            <a:r>
              <a:rPr lang="en-GB" sz="2400" dirty="0" smtClean="0"/>
              <a:t>∙</a:t>
            </a:r>
            <a:r>
              <a:rPr lang="en-SG" sz="2200" dirty="0" smtClean="0"/>
              <a:t>kg)</a:t>
            </a:r>
            <a:endParaRPr lang="en-SG" sz="2200" baseline="30000" dirty="0" smtClean="0"/>
          </a:p>
          <a:p>
            <a:pPr marL="977900" lvl="1" indent="-520700">
              <a:lnSpc>
                <a:spcPct val="90000"/>
              </a:lnSpc>
              <a:spcBef>
                <a:spcPct val="20000"/>
              </a:spcBef>
            </a:pPr>
            <a:endParaRPr lang="en-SG" sz="10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Specific heat capacity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2235" y="4005075"/>
          <a:ext cx="8717935" cy="2546978"/>
        </p:xfrm>
        <a:graphic>
          <a:graphicData uri="http://schemas.openxmlformats.org/drawingml/2006/table">
            <a:tbl>
              <a:tblPr/>
              <a:tblGrid>
                <a:gridCol w="1031963"/>
                <a:gridCol w="1174203"/>
                <a:gridCol w="1600200"/>
                <a:gridCol w="1503942"/>
                <a:gridCol w="1623192"/>
                <a:gridCol w="1784435"/>
              </a:tblGrid>
              <a:tr h="1052261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Mass (</a:t>
                      </a:r>
                      <a:r>
                        <a:rPr lang="en-GB" sz="1800" b="1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)/</a:t>
                      </a:r>
                    </a:p>
                    <a:p>
                      <a:pPr algn="ctr" rtl="0" fontAlgn="t"/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kg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Heat Supplied </a:t>
                      </a:r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en-GB" sz="1800" b="1" i="1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)/</a:t>
                      </a:r>
                    </a:p>
                    <a:p>
                      <a:pPr algn="ctr" rtl="0" fontAlgn="t"/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kJ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Initial Temperature/ </a:t>
                      </a:r>
                      <a:endParaRPr lang="en-GB" sz="1800" b="1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 rtl="0" fontAlgn="t"/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°</a:t>
                      </a: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 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Final </a:t>
                      </a:r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Temperature/ </a:t>
                      </a:r>
                    </a:p>
                    <a:p>
                      <a:pPr algn="ctr" rtl="0" fontAlgn="t"/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°</a:t>
                      </a:r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 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Change In Temperature (</a:t>
                      </a:r>
                      <a:r>
                        <a:rPr lang="en-GB" sz="1800" b="1" i="1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∆T</a:t>
                      </a:r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)/</a:t>
                      </a:r>
                    </a:p>
                    <a:p>
                      <a:pPr algn="ctr" rtl="0" fontAlgn="t"/>
                      <a:r>
                        <a:rPr lang="en-GB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K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endParaRPr lang="en-US" sz="1800" b="1" i="1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endParaRPr lang="en-US" sz="1800" b="1" i="1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endParaRPr lang="en-US" sz="1800" b="1" i="1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t"/>
                      <a:r>
                        <a:rPr lang="en-SG" sz="1800" b="1" dirty="0" smtClean="0"/>
                        <a:t>kJ/(K</a:t>
                      </a:r>
                      <a:r>
                        <a:rPr lang="en-GB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∙</a:t>
                      </a:r>
                      <a:r>
                        <a:rPr lang="en-SG" sz="1800" b="1" dirty="0" smtClean="0"/>
                        <a:t>kg)</a:t>
                      </a:r>
                      <a:endParaRPr lang="en-GB" sz="1800" b="1" i="1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0E3"/>
                    </a:solidFill>
                  </a:tcPr>
                </a:tc>
              </a:tr>
              <a:tr h="369410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27.390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2.390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4.184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358217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29.780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4.780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4.184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  <a:tr h="358217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30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32.170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7.170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4.184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3F4"/>
                    </a:solidFill>
                  </a:tcPr>
                </a:tc>
              </a:tr>
              <a:tr h="358217"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40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25</a:t>
                      </a: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34.560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9.560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4.184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637" marR="5637" marT="5637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1585" y="4120290"/>
            <a:ext cx="847725" cy="619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57200" y="1295400"/>
            <a:ext cx="8382000" cy="461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 smtClean="0"/>
              <a:t>The </a:t>
            </a:r>
            <a:r>
              <a:rPr lang="en-US" sz="2400" b="1" dirty="0" smtClean="0"/>
              <a:t>higher</a:t>
            </a:r>
            <a:r>
              <a:rPr lang="en-US" sz="2400" dirty="0" smtClean="0"/>
              <a:t> the specific heat capacity, the </a:t>
            </a:r>
            <a:r>
              <a:rPr lang="en-US" sz="2400" b="1" dirty="0" smtClean="0"/>
              <a:t>greater</a:t>
            </a:r>
            <a:r>
              <a:rPr lang="en-US" sz="2400" dirty="0" smtClean="0"/>
              <a:t> the amount of heat which must be supplied to </a:t>
            </a:r>
            <a:r>
              <a:rPr lang="en-US" sz="2400" b="1" dirty="0" smtClean="0"/>
              <a:t>raise</a:t>
            </a:r>
            <a:r>
              <a:rPr lang="en-US" sz="2400" dirty="0" smtClean="0"/>
              <a:t> the temperature of a given mass of the substance</a:t>
            </a:r>
            <a:r>
              <a:rPr lang="en-SG" sz="2400" dirty="0" smtClean="0"/>
              <a:t>.This also means that a </a:t>
            </a:r>
            <a:r>
              <a:rPr lang="en-SG" sz="2400" b="1" dirty="0" smtClean="0"/>
              <a:t>greater</a:t>
            </a:r>
            <a:r>
              <a:rPr lang="en-SG" sz="2400" dirty="0" smtClean="0"/>
              <a:t> the amount of heat needs to be removed so as to bring about a </a:t>
            </a:r>
            <a:r>
              <a:rPr lang="en-SG" sz="2400" b="1" dirty="0" smtClean="0"/>
              <a:t>reduction</a:t>
            </a:r>
            <a:r>
              <a:rPr lang="en-SG" sz="2400" dirty="0" smtClean="0"/>
              <a:t> in temperature.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24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For </a:t>
            </a:r>
            <a:r>
              <a:rPr lang="en-US" sz="2400" dirty="0" smtClean="0"/>
              <a:t>example, 2 kg of Substance X (with a higher specific heat capacity of 2.5 </a:t>
            </a:r>
            <a:r>
              <a:rPr lang="en-SG" sz="2400" dirty="0" smtClean="0"/>
              <a:t>kJ/(K</a:t>
            </a:r>
            <a:r>
              <a:rPr lang="en-GB" sz="2400" dirty="0" smtClean="0"/>
              <a:t>∙</a:t>
            </a:r>
            <a:r>
              <a:rPr lang="en-SG" sz="2400" dirty="0" smtClean="0"/>
              <a:t>kg) a</a:t>
            </a:r>
            <a:r>
              <a:rPr lang="en-US" sz="2400" dirty="0" smtClean="0"/>
              <a:t>s compared to 2 kg of Substance Y (with a lower specific heat capacity of </a:t>
            </a:r>
            <a:br>
              <a:rPr lang="en-US" sz="2400" dirty="0" smtClean="0"/>
            </a:br>
            <a:r>
              <a:rPr lang="en-US" sz="2400" dirty="0" smtClean="0"/>
              <a:t>2 </a:t>
            </a:r>
            <a:r>
              <a:rPr lang="en-SG" sz="2400" dirty="0" smtClean="0"/>
              <a:t>kJ/(K</a:t>
            </a:r>
            <a:r>
              <a:rPr lang="en-GB" sz="2400" dirty="0" smtClean="0"/>
              <a:t>∙</a:t>
            </a:r>
            <a:r>
              <a:rPr lang="en-SG" sz="2400" dirty="0" smtClean="0"/>
              <a:t>kg) require</a:t>
            </a:r>
            <a:r>
              <a:rPr lang="en-US" sz="2400" dirty="0" smtClean="0"/>
              <a:t>s more heat to be removed to reduce its temperature by the same amount.</a:t>
            </a:r>
            <a:endParaRPr lang="en-SG" sz="24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Specific heat capacity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1"/>
            <a:ext cx="8191500" cy="4895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 fixed amount of heat which is required to change </a:t>
            </a:r>
            <a:br>
              <a:rPr lang="en-SG" sz="2400" dirty="0" smtClean="0"/>
            </a:br>
            <a:r>
              <a:rPr lang="en-SG" sz="2400" dirty="0" smtClean="0"/>
              <a:t>1 kg of a given substance </a:t>
            </a:r>
            <a:r>
              <a:rPr lang="en-GB" sz="2400" dirty="0" smtClean="0"/>
              <a:t>from the one physical state into another physical state without a change in its temperature </a:t>
            </a:r>
            <a:r>
              <a:rPr lang="en-SG" sz="2400" dirty="0" smtClean="0"/>
              <a:t>is known as the </a:t>
            </a:r>
            <a:r>
              <a:rPr lang="en-SG" sz="2400" b="1" dirty="0" smtClean="0"/>
              <a:t>specific latent heat. 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endParaRPr lang="en-SG" sz="1000" b="1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 specific latent heat involved in the melting or freezing of a substance is called specific latent heat of fusion. 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 specific latent heat involved in the boiling or condensation of a substance is called specific latent heat of vaporisation.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 values of specific latent heats are </a:t>
            </a:r>
            <a:r>
              <a:rPr lang="en-SG" sz="2400" b="1" dirty="0" smtClean="0"/>
              <a:t>different</a:t>
            </a:r>
            <a:r>
              <a:rPr lang="en-SG" sz="2400" dirty="0" smtClean="0"/>
              <a:t> for different substances.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Specific latent </a:t>
            </a: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heat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4475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In the case of ice, 334 kJ of heat energy is needed to convert 1 kg of ice at 0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 into 1 kg of melted ice at </a:t>
            </a:r>
            <a:br>
              <a:rPr lang="en-SG" sz="2400" dirty="0" smtClean="0"/>
            </a:br>
            <a:r>
              <a:rPr lang="en-SG" sz="2400" dirty="0" smtClean="0"/>
              <a:t>0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/>
          </a:p>
          <a:p>
            <a:pPr marL="977900" lvl="1" indent="-520700">
              <a:lnSpc>
                <a:spcPct val="90000"/>
              </a:lnSpc>
              <a:spcBef>
                <a:spcPct val="20000"/>
              </a:spcBef>
            </a:pPr>
            <a:r>
              <a:rPr lang="en-SG" sz="2200" dirty="0" smtClean="0"/>
              <a:t>	Specific latent heat of fusion of ice = 334 kJ per kg which is more commonly written as 334 kJ/kg</a:t>
            </a:r>
            <a:endParaRPr lang="en-SG" sz="2200" baseline="30000" dirty="0" smtClean="0"/>
          </a:p>
          <a:p>
            <a:pPr marL="977900" lvl="1" indent="-520700">
              <a:lnSpc>
                <a:spcPct val="90000"/>
              </a:lnSpc>
              <a:spcBef>
                <a:spcPct val="20000"/>
              </a:spcBef>
            </a:pPr>
            <a:endParaRPr lang="en-SG" sz="10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In order to convert 2 kg of ice at 0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 into 2 kg of melted ice at 0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C, (2 x 33</a:t>
            </a:r>
            <a:r>
              <a:rPr lang="en-SG" sz="2400" dirty="0" smtClean="0">
                <a:solidFill>
                  <a:srgbClr val="000000"/>
                </a:solidFill>
              </a:rPr>
              <a:t>4) kJ = 668 kJ of heat is absorbed by the ice.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>
              <a:solidFill>
                <a:srgbClr val="000000"/>
              </a:solidFill>
            </a:endParaRP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Similarly, to convert 3 kg of ice at 0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 into 3 kg of melted ice at 0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C, (3 x 33</a:t>
            </a:r>
            <a:r>
              <a:rPr lang="en-SG" sz="2400" dirty="0" smtClean="0">
                <a:solidFill>
                  <a:srgbClr val="000000"/>
                </a:solidFill>
              </a:rPr>
              <a:t>4</a:t>
            </a:r>
            <a:r>
              <a:rPr lang="en-SG" sz="2400" dirty="0" smtClean="0">
                <a:solidFill>
                  <a:srgbClr val="000000"/>
                </a:solidFill>
                <a:sym typeface="Symbol" pitchFamily="18" charset="2"/>
              </a:rPr>
              <a:t>)</a:t>
            </a:r>
            <a:r>
              <a:rPr lang="en-SG" sz="2400" dirty="0" smtClean="0">
                <a:solidFill>
                  <a:srgbClr val="000000"/>
                </a:solidFill>
              </a:rPr>
              <a:t> kJ = 1002 kJ of heat is needed.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Specific latent </a:t>
            </a: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heat of fusion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57200" y="1543050"/>
            <a:ext cx="8382000" cy="299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Therefore</a:t>
            </a:r>
            <a:r>
              <a:rPr lang="en-SG" sz="2400" dirty="0"/>
              <a:t>, we can write an useful </a:t>
            </a:r>
            <a:r>
              <a:rPr lang="en-SG" sz="2400" dirty="0" smtClean="0"/>
              <a:t>relationship </a:t>
            </a:r>
            <a:r>
              <a:rPr lang="en-SG" sz="2400" dirty="0"/>
              <a:t>which links the heat supplied </a:t>
            </a:r>
            <a:r>
              <a:rPr lang="en-SG" sz="2400" dirty="0" smtClean="0"/>
              <a:t>(</a:t>
            </a:r>
            <a:r>
              <a:rPr lang="en-SG" sz="26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SG" sz="2400" dirty="0"/>
              <a:t>), the amount of a substance (</a:t>
            </a:r>
            <a:r>
              <a:rPr lang="en-SG" sz="26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2400" dirty="0" smtClean="0"/>
              <a:t>) and </a:t>
            </a:r>
            <a:r>
              <a:rPr lang="en-SG" sz="2400" dirty="0"/>
              <a:t>the </a:t>
            </a:r>
            <a:r>
              <a:rPr lang="en-SG" sz="2400" dirty="0" smtClean="0"/>
              <a:t>specific latent heat of fusion (</a:t>
            </a:r>
            <a:r>
              <a:rPr lang="en-SG" sz="26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SG" sz="2400" dirty="0" smtClean="0"/>
              <a:t>) </a:t>
            </a:r>
            <a:r>
              <a:rPr lang="en-SG" sz="2400" dirty="0"/>
              <a:t>as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endParaRPr lang="en-SG" sz="1000" i="1" dirty="0"/>
          </a:p>
          <a:p>
            <a:pPr marL="520700" indent="-520700" algn="ctr">
              <a:lnSpc>
                <a:spcPct val="90000"/>
              </a:lnSpc>
              <a:spcBef>
                <a:spcPct val="20000"/>
              </a:spcBef>
            </a:pPr>
            <a:r>
              <a:rPr lang="en-SG" sz="26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SG" sz="2600" dirty="0" smtClean="0"/>
              <a:t>  </a:t>
            </a:r>
            <a:r>
              <a:rPr lang="en-SG" sz="2600" dirty="0"/>
              <a:t>= </a:t>
            </a:r>
            <a:r>
              <a:rPr lang="en-SG" sz="2600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2600" i="1" dirty="0"/>
              <a:t> </a:t>
            </a:r>
            <a:r>
              <a:rPr lang="en-SG" sz="2600" dirty="0">
                <a:sym typeface="Symbol" pitchFamily="18" charset="2"/>
              </a:rPr>
              <a:t>×</a:t>
            </a:r>
            <a:r>
              <a:rPr lang="en-SG" sz="2600" i="1" dirty="0" smtClean="0"/>
              <a:t> </a:t>
            </a:r>
            <a:r>
              <a:rPr lang="en-SG" sz="26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SG" sz="2600" dirty="0">
              <a:latin typeface="Times New Roman" pitchFamily="18" charset="0"/>
              <a:cs typeface="Times New Roman" pitchFamily="18" charset="0"/>
            </a:endParaRP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/>
              <a:t>The </a:t>
            </a:r>
            <a:r>
              <a:rPr lang="en-US" sz="2400" b="1" dirty="0"/>
              <a:t>higher</a:t>
            </a:r>
            <a:r>
              <a:rPr lang="en-US" sz="2400" dirty="0"/>
              <a:t> the specific </a:t>
            </a:r>
            <a:r>
              <a:rPr lang="en-US" sz="2400" dirty="0" smtClean="0"/>
              <a:t>latent heat of fusion, </a:t>
            </a:r>
            <a:r>
              <a:rPr lang="en-US" sz="2400" dirty="0"/>
              <a:t>the </a:t>
            </a:r>
            <a:r>
              <a:rPr lang="en-US" sz="2400" b="1" dirty="0"/>
              <a:t>greater</a:t>
            </a:r>
            <a:r>
              <a:rPr lang="en-US" sz="2400" dirty="0"/>
              <a:t> the amount of heat which must be supplied to </a:t>
            </a:r>
            <a:r>
              <a:rPr lang="en-US" sz="2400" dirty="0" smtClean="0"/>
              <a:t>melt a given mass of the substance</a:t>
            </a:r>
            <a:r>
              <a:rPr lang="en-SG" sz="2400" dirty="0" smtClean="0"/>
              <a:t>.</a:t>
            </a:r>
            <a:endParaRPr lang="en-SG" sz="10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Specific </a:t>
            </a:r>
            <a:r>
              <a:rPr lang="en-US" sz="3600" b="1" kern="0" dirty="0" smtClean="0">
                <a:solidFill>
                  <a:schemeClr val="tx2"/>
                </a:solidFill>
              </a:rPr>
              <a:t>latent heat of fusion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8615" y="1355130"/>
            <a:ext cx="445498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spcBef>
                <a:spcPct val="20000"/>
              </a:spcBef>
              <a:buFontTx/>
              <a:buChar char="•"/>
            </a:pPr>
            <a:r>
              <a:rPr lang="en-SG" sz="2000" dirty="0" smtClean="0"/>
              <a:t>In general, when heat is constantly added to a solid, its </a:t>
            </a:r>
            <a:r>
              <a:rPr lang="en-SG" sz="2000" dirty="0" smtClean="0"/>
              <a:t>T</a:t>
            </a:r>
            <a:r>
              <a:rPr lang="en-SG" sz="2000" dirty="0" smtClean="0"/>
              <a:t>emperature </a:t>
            </a:r>
            <a:r>
              <a:rPr lang="en-SG" sz="2000" dirty="0" smtClean="0"/>
              <a:t>vs. </a:t>
            </a:r>
            <a:r>
              <a:rPr lang="en-SG" sz="2000" dirty="0" smtClean="0"/>
              <a:t>H</a:t>
            </a:r>
            <a:r>
              <a:rPr lang="en-SG" sz="2000" dirty="0" smtClean="0"/>
              <a:t>eat </a:t>
            </a:r>
            <a:r>
              <a:rPr lang="en-SG" sz="2000" dirty="0" smtClean="0"/>
              <a:t>S</a:t>
            </a:r>
            <a:r>
              <a:rPr lang="en-SG" sz="2000" dirty="0" smtClean="0"/>
              <a:t>upplied </a:t>
            </a:r>
            <a:r>
              <a:rPr lang="en-SG" sz="2000" dirty="0" smtClean="0"/>
              <a:t>profile can be represented in the graph on the right</a:t>
            </a:r>
          </a:p>
          <a:p>
            <a:pPr marL="520700" indent="-520700">
              <a:spcBef>
                <a:spcPct val="20000"/>
              </a:spcBef>
              <a:buFontTx/>
              <a:buChar char="•"/>
            </a:pPr>
            <a:r>
              <a:rPr lang="en-US" sz="2000" dirty="0" smtClean="0"/>
              <a:t>As </a:t>
            </a:r>
            <a:r>
              <a:rPr lang="en-US" sz="2000" dirty="0" smtClean="0"/>
              <a:t>heat is </a:t>
            </a:r>
            <a:r>
              <a:rPr lang="en-GB" sz="2000" dirty="0" smtClean="0"/>
              <a:t>continuously</a:t>
            </a:r>
            <a:r>
              <a:rPr lang="en-US" sz="2000" dirty="0" smtClean="0"/>
              <a:t> supplied to a solid, the substance progresses from </a:t>
            </a:r>
            <a:r>
              <a:rPr lang="en-US" sz="2000" dirty="0" smtClean="0"/>
              <a:t>P</a:t>
            </a:r>
            <a:r>
              <a:rPr lang="en-US" sz="2000" dirty="0" smtClean="0"/>
              <a:t>hase </a:t>
            </a:r>
            <a:r>
              <a:rPr lang="en-US" sz="2000" dirty="0" smtClean="0"/>
              <a:t>A to </a:t>
            </a:r>
            <a:r>
              <a:rPr lang="en-US" sz="2000" dirty="0" smtClean="0"/>
              <a:t>E</a:t>
            </a:r>
            <a:r>
              <a:rPr lang="en-US" sz="2000" dirty="0" smtClean="0"/>
              <a:t>.</a:t>
            </a:r>
            <a:endParaRPr lang="en-SG" sz="20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202980"/>
            <a:ext cx="8566150" cy="901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Heating a Solid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842305" y="932675"/>
            <a:ext cx="4715275" cy="3048772"/>
            <a:chOff x="3688685" y="1186732"/>
            <a:chExt cx="4715275" cy="3048772"/>
          </a:xfrm>
        </p:grpSpPr>
        <p:cxnSp>
          <p:nvCxnSpPr>
            <p:cNvPr id="7" name="Straight Connector 6"/>
            <p:cNvCxnSpPr/>
            <p:nvPr/>
          </p:nvCxnSpPr>
          <p:spPr bwMode="auto">
            <a:xfrm rot="10800000">
              <a:off x="6165515" y="2616691"/>
              <a:ext cx="838200" cy="0"/>
            </a:xfrm>
            <a:prstGeom prst="line">
              <a:avLst/>
            </a:prstGeom>
            <a:ln w="19050">
              <a:solidFill>
                <a:srgbClr val="FF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 bwMode="auto">
            <a:xfrm rot="16200000" flipH="1">
              <a:off x="3239934" y="2941843"/>
              <a:ext cx="2581223" cy="6099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 bwMode="auto">
            <a:xfrm rot="10800000">
              <a:off x="3957523" y="3569197"/>
              <a:ext cx="4186143" cy="14772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6492250" y="3606247"/>
              <a:ext cx="191171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 smtClean="0">
                  <a:latin typeface="Calibri" pitchFamily="34" charset="0"/>
                </a:rPr>
                <a:t>Heat </a:t>
              </a:r>
              <a:r>
                <a:rPr lang="en-US" dirty="0" smtClean="0">
                  <a:latin typeface="Calibri" pitchFamily="34" charset="0"/>
                </a:rPr>
                <a:t>Supplied / kJ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9" name="TextBox 10"/>
            <p:cNvSpPr txBox="1">
              <a:spLocks noChangeArrowheads="1"/>
            </p:cNvSpPr>
            <p:nvPr/>
          </p:nvSpPr>
          <p:spPr bwMode="auto">
            <a:xfrm>
              <a:off x="3688685" y="1186732"/>
              <a:ext cx="18818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dirty="0" smtClean="0">
                  <a:latin typeface="Calibri" pitchFamily="34" charset="0"/>
                </a:rPr>
                <a:t>Temperature / </a:t>
              </a:r>
              <a:r>
                <a:rPr lang="en-SG" dirty="0" smtClean="0"/>
                <a:t>°C</a:t>
              </a:r>
              <a:r>
                <a:rPr lang="en-US" dirty="0" smtClean="0">
                  <a:latin typeface="Calibri" pitchFamily="34" charset="0"/>
                </a:rPr>
                <a:t> </a:t>
              </a:r>
              <a:endParaRPr lang="en-GB" dirty="0">
                <a:latin typeface="Calibri" pitchFamily="34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 rot="5400000">
              <a:off x="6927515" y="1854691"/>
              <a:ext cx="838200" cy="6858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auto">
            <a:xfrm rot="5400000">
              <a:off x="4432706" y="3417548"/>
              <a:ext cx="541326" cy="351742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20"/>
            <p:cNvSpPr txBox="1">
              <a:spLocks noChangeArrowheads="1"/>
            </p:cNvSpPr>
            <p:nvPr/>
          </p:nvSpPr>
          <p:spPr bwMode="auto">
            <a:xfrm>
              <a:off x="4423870" y="3553184"/>
              <a:ext cx="685800" cy="369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>
                  <a:latin typeface="Calibri" pitchFamily="34" charset="0"/>
                </a:rPr>
                <a:t>A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14" name="TextBox 21"/>
            <p:cNvSpPr txBox="1">
              <a:spLocks noChangeArrowheads="1"/>
            </p:cNvSpPr>
            <p:nvPr/>
          </p:nvSpPr>
          <p:spPr bwMode="auto">
            <a:xfrm>
              <a:off x="5729640" y="2876552"/>
              <a:ext cx="685800" cy="369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>
                  <a:latin typeface="Calibri" pitchFamily="34" charset="0"/>
                </a:rPr>
                <a:t>C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15" name="TextBox 22"/>
            <p:cNvSpPr txBox="1">
              <a:spLocks noChangeArrowheads="1"/>
            </p:cNvSpPr>
            <p:nvPr/>
          </p:nvSpPr>
          <p:spPr bwMode="auto">
            <a:xfrm>
              <a:off x="4879240" y="3260602"/>
              <a:ext cx="685800" cy="369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>
                  <a:latin typeface="Calibri" pitchFamily="34" charset="0"/>
                </a:rPr>
                <a:t>B</a:t>
              </a:r>
              <a:endParaRPr lang="en-GB" dirty="0">
                <a:latin typeface="Calibri" pitchFamily="34" charset="0"/>
              </a:endParaRPr>
            </a:p>
          </p:txBody>
        </p:sp>
        <p:sp>
          <p:nvSpPr>
            <p:cNvPr id="16" name="TextBox 23"/>
            <p:cNvSpPr txBox="1">
              <a:spLocks noChangeArrowheads="1"/>
            </p:cNvSpPr>
            <p:nvPr/>
          </p:nvSpPr>
          <p:spPr bwMode="auto">
            <a:xfrm>
              <a:off x="6261820" y="2569312"/>
              <a:ext cx="685800" cy="369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>
                  <a:latin typeface="Calibri" pitchFamily="34" charset="0"/>
                </a:rPr>
                <a:t>D</a:t>
              </a:r>
              <a:endParaRPr lang="en-GB" dirty="0">
                <a:latin typeface="Calibri" pitchFamily="34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 rot="5400000">
              <a:off x="5579298" y="2723139"/>
              <a:ext cx="706065" cy="49316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 rot="10800000">
              <a:off x="4879243" y="3322754"/>
              <a:ext cx="80650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3"/>
            <p:cNvSpPr txBox="1">
              <a:spLocks noChangeArrowheads="1"/>
            </p:cNvSpPr>
            <p:nvPr/>
          </p:nvSpPr>
          <p:spPr bwMode="auto">
            <a:xfrm>
              <a:off x="7150625" y="2070047"/>
              <a:ext cx="685800" cy="369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 smtClean="0">
                  <a:latin typeface="Calibri" pitchFamily="34" charset="0"/>
                </a:rPr>
                <a:t>E</a:t>
              </a:r>
              <a:endParaRPr lang="en-GB" dirty="0">
                <a:latin typeface="Calibri" pitchFamily="34" charset="0"/>
              </a:endParaRPr>
            </a:p>
          </p:txBody>
        </p:sp>
      </p:grp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196369" y="3991721"/>
          <a:ext cx="8679530" cy="2509679"/>
        </p:xfrm>
        <a:graphic>
          <a:graphicData uri="http://schemas.openxmlformats.org/drawingml/2006/table">
            <a:tbl>
              <a:tblPr/>
              <a:tblGrid>
                <a:gridCol w="691290"/>
                <a:gridCol w="1536200"/>
                <a:gridCol w="1459390"/>
                <a:gridCol w="806505"/>
                <a:gridCol w="2803565"/>
                <a:gridCol w="1382580"/>
              </a:tblGrid>
              <a:tr h="38405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Phase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State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Temperature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Process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Property Involved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Equation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45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Solid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Increases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Specific Heat Capacity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Solid,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c</a:t>
                      </a:r>
                      <a:r>
                        <a:rPr lang="fr-FR" sz="1400" b="0" i="1" u="none" strike="noStrike" baseline="-2500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Q = m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c</a:t>
                      </a:r>
                      <a:r>
                        <a:rPr lang="fr-FR" sz="1500" b="0" i="1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s</a:t>
                      </a:r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∆T 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45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B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Solid &amp; Liquid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Stays Constant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Melting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Specific Latent Heat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Fusion, </a:t>
                      </a:r>
                      <a:r>
                        <a:rPr lang="en-GB" sz="14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L</a:t>
                      </a:r>
                      <a:r>
                        <a:rPr lang="en-GB" sz="1400" b="0" i="1" u="none" strike="noStrike" baseline="-2500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Q = m</a:t>
                      </a: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  <a:r>
                        <a:rPr lang="en-GB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L</a:t>
                      </a:r>
                      <a:r>
                        <a:rPr lang="en-GB" sz="1500" b="0" i="1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f</a:t>
                      </a:r>
                      <a:endParaRPr lang="en-GB" sz="15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45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C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Liquid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Increases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Specific Heat Capacity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Liquid, </a:t>
                      </a:r>
                      <a:r>
                        <a:rPr lang="fr-FR" sz="14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c</a:t>
                      </a:r>
                      <a:r>
                        <a:rPr lang="fr-FR" sz="1400" b="0" i="1" u="none" strike="noStrike" baseline="-2500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l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Q = m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c</a:t>
                      </a:r>
                      <a:r>
                        <a:rPr lang="fr-FR" sz="1500" b="0" i="1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l</a:t>
                      </a:r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∆T 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45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D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Liquid &amp; Gaseous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Stays Constant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Boiling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Specific Latent Heat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Vaporization, </a:t>
                      </a:r>
                      <a:r>
                        <a:rPr lang="en-GB" sz="14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L</a:t>
                      </a:r>
                      <a:r>
                        <a:rPr lang="en-GB" sz="1400" b="0" i="1" u="none" strike="noStrike" baseline="-2500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Q = m</a:t>
                      </a: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  <a:r>
                        <a:rPr lang="en-GB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L</a:t>
                      </a:r>
                      <a:r>
                        <a:rPr lang="en-GB" sz="1500" b="0" i="1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v</a:t>
                      </a:r>
                      <a:endParaRPr lang="en-GB" sz="1500" b="0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45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E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Gaseous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Increases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Specific Heat Capacity of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Gas</a:t>
                      </a:r>
                      <a:r>
                        <a:rPr lang="zh-CN" alt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，</a:t>
                      </a:r>
                      <a:r>
                        <a:rPr lang="fr-FR" sz="1400" b="0" i="1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c</a:t>
                      </a:r>
                      <a:r>
                        <a:rPr lang="fr-FR" sz="1400" b="0" i="1" u="none" strike="noStrike" baseline="-2500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Q = m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c</a:t>
                      </a:r>
                      <a:r>
                        <a:rPr lang="fr-FR" sz="1500" b="0" i="1" u="none" strike="noStrike" baseline="-25000" dirty="0">
                          <a:solidFill>
                            <a:srgbClr val="000000"/>
                          </a:solidFill>
                          <a:latin typeface="Times New Roman"/>
                        </a:rPr>
                        <a:t>g</a:t>
                      </a:r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fr-FR" sz="15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x</a:t>
                      </a:r>
                      <a:r>
                        <a:rPr lang="fr-FR" sz="1500" b="0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∆T </a:t>
                      </a:r>
                    </a:p>
                  </a:txBody>
                  <a:tcPr marL="9089" marR="9089" marT="90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266700" y="1600200"/>
            <a:ext cx="8153400" cy="1440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24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endParaRPr lang="en-SG" sz="2400" dirty="0" smtClean="0">
              <a:latin typeface="+mj-lt"/>
            </a:endParaRP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2600" dirty="0">
              <a:latin typeface="Times New Roman" pitchFamily="18" charset="0"/>
              <a:cs typeface="Times New Roman" pitchFamily="18" charset="0"/>
            </a:endParaRP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Problem Solving: Cooling tap-water down</a:t>
            </a:r>
            <a:endParaRPr lang="en-US" sz="32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42900" y="1371600"/>
            <a:ext cx="8382000" cy="327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300" dirty="0" smtClean="0"/>
              <a:t>We know that in the case of tap-water, 4.184 kJ of heat energy is needed to raise the temperature of 1 kg of tap-water by 1 K (e.g. from 50 °C to 51 °C).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300" dirty="0" smtClean="0"/>
              <a:t>We must </a:t>
            </a:r>
            <a:r>
              <a:rPr lang="en-SG" sz="2300" b="1" dirty="0" smtClean="0"/>
              <a:t>remove</a:t>
            </a:r>
            <a:r>
              <a:rPr lang="en-SG" sz="2300" dirty="0" smtClean="0"/>
              <a:t> the same amount of heat in order to </a:t>
            </a:r>
            <a:r>
              <a:rPr lang="en-SG" sz="2300" b="1" dirty="0" smtClean="0"/>
              <a:t>reduce</a:t>
            </a:r>
            <a:r>
              <a:rPr lang="en-SG" sz="2300" dirty="0" smtClean="0"/>
              <a:t> the temperature of 1 kg of tap-water by 1 K (e.g. from 51 °C to 50 °C). 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300" dirty="0" smtClean="0"/>
              <a:t>Therefore, we can deduce that Jonathan needs to </a:t>
            </a:r>
            <a:r>
              <a:rPr lang="en-SG" sz="2300" b="1" dirty="0" smtClean="0"/>
              <a:t>remove</a:t>
            </a:r>
            <a:r>
              <a:rPr lang="en-SG" sz="2300" dirty="0" smtClean="0"/>
              <a:t> 41.84 kJ of heat in order to </a:t>
            </a:r>
            <a:r>
              <a:rPr lang="en-SG" sz="2300" b="1" dirty="0" smtClean="0"/>
              <a:t>cool</a:t>
            </a:r>
            <a:r>
              <a:rPr lang="en-SG" sz="2300" dirty="0" smtClean="0"/>
              <a:t> 1 kg of tap-water from </a:t>
            </a:r>
            <a:br>
              <a:rPr lang="en-SG" sz="2300" dirty="0" smtClean="0"/>
            </a:br>
            <a:r>
              <a:rPr lang="en-SG" sz="2300" dirty="0" smtClean="0"/>
              <a:t>25 °C to 15 °C.</a:t>
            </a:r>
            <a:endParaRPr lang="en-SG" sz="2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1" y="4533900"/>
          <a:ext cx="8797862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866900"/>
                <a:gridCol w="2006839"/>
                <a:gridCol w="2081062"/>
                <a:gridCol w="208106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Mass (</a:t>
                      </a:r>
                      <a:r>
                        <a:rPr lang="en-GB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)/</a:t>
                      </a:r>
                      <a:r>
                        <a:rPr lang="en-GB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kg</a:t>
                      </a:r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Heat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Supplied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SG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)/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kJ</a:t>
                      </a:r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Initial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Temperature 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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GB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Final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Temperature 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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GB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Change in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Temperature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SG" sz="1800" b="1" i="1" dirty="0" smtClean="0">
                          <a:solidFill>
                            <a:schemeClr val="tx1"/>
                          </a:solidFill>
                        </a:rPr>
                        <a:t>∆</a:t>
                      </a:r>
                      <a:r>
                        <a:rPr lang="en-SG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K</a:t>
                      </a:r>
                      <a:endParaRPr lang="en-GB" dirty="0" smtClean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-4.184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58293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559354" y="57912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25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600700" y="57912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15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7734300" y="582930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-10</a:t>
            </a:r>
            <a:endParaRPr lang="en-GB" dirty="0"/>
          </a:p>
        </p:txBody>
      </p:sp>
      <p:sp>
        <p:nvSpPr>
          <p:cNvPr id="13" name="Curved Left Arrow 12"/>
          <p:cNvSpPr/>
          <p:nvPr/>
        </p:nvSpPr>
        <p:spPr>
          <a:xfrm>
            <a:off x="8343900" y="5600700"/>
            <a:ext cx="533400" cy="4572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77000" y="6211669"/>
            <a:ext cx="2698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Change in temperature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is 10 times!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4802" y="6211669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Heat to be removed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is 10 times!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47800" y="5829300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-41.84</a:t>
            </a:r>
            <a:endParaRPr lang="en-GB" dirty="0"/>
          </a:p>
        </p:txBody>
      </p:sp>
      <p:sp>
        <p:nvSpPr>
          <p:cNvPr id="17" name="Curved Left Arrow 16"/>
          <p:cNvSpPr/>
          <p:nvPr/>
        </p:nvSpPr>
        <p:spPr>
          <a:xfrm>
            <a:off x="2781300" y="5600700"/>
            <a:ext cx="533400" cy="4572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3" grpId="0" animBg="1"/>
      <p:bldP spid="14" grpId="0"/>
      <p:bldP spid="15" grpId="0"/>
      <p:bldP spid="16" grpId="0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733800" y="6400800"/>
            <a:ext cx="14859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52400" y="1409700"/>
            <a:ext cx="89154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000" dirty="0" smtClean="0"/>
              <a:t>Heating ice to water at a certain temperature requires 1) the melting of ice to melted ice at 0 °C and 2) increasing the temperature of melted ice from 0 °C to the desired temperature. 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r>
              <a:rPr lang="en-SG" sz="2000" dirty="0" smtClean="0"/>
              <a:t>1) 	Melting 1 kg of ice at 0 °C into 1 kg of melted ice at 0 °C requires 334 kJ of heat.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r>
              <a:rPr lang="en-SG" sz="2000" dirty="0" smtClean="0"/>
              <a:t>	Therefore, (</a:t>
            </a:r>
            <a:r>
              <a:rPr lang="en-SG" sz="20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SG" sz="2000" dirty="0" smtClean="0"/>
              <a:t>× 334</a:t>
            </a:r>
            <a:r>
              <a:rPr lang="en-SG" sz="2000" dirty="0" smtClean="0">
                <a:latin typeface="+mn-lt"/>
                <a:cs typeface="Times New Roman" pitchFamily="18" charset="0"/>
              </a:rPr>
              <a:t>)</a:t>
            </a:r>
            <a:r>
              <a:rPr lang="en-SG" sz="2000" dirty="0" smtClean="0"/>
              <a:t> kJ of heat is needed to turn </a:t>
            </a:r>
            <a:r>
              <a:rPr lang="en-SG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2000" dirty="0" smtClean="0"/>
              <a:t> kg of ice at 0 °C into </a:t>
            </a:r>
            <a:r>
              <a:rPr lang="en-SG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2000" dirty="0" smtClean="0"/>
              <a:t> kg of the melted ice at 0 °C.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r>
              <a:rPr lang="en-SG" sz="2000" dirty="0" smtClean="0"/>
              <a:t>2) 	To increase the temperature of melted ice at 0 °C to 15 °C, a further      (</a:t>
            </a:r>
            <a:r>
              <a:rPr lang="en-SG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2000" dirty="0" smtClean="0"/>
              <a:t> × 4.184 × 15) kJ of heat is needed.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Problem Solving: Heating ice up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14300" y="4191000"/>
          <a:ext cx="88011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2247900"/>
                <a:gridCol w="1485900"/>
                <a:gridCol w="1524000"/>
                <a:gridCol w="2171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Mass (</a:t>
                      </a:r>
                      <a:r>
                        <a:rPr lang="en-GB" sz="1600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)/</a:t>
                      </a:r>
                    </a:p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kg</a:t>
                      </a:r>
                      <a:endParaRPr lang="en-GB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Heat </a:t>
                      </a:r>
                    </a:p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Supplied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SG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/</a:t>
                      </a:r>
                    </a:p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kJ</a:t>
                      </a:r>
                      <a:endParaRPr lang="en-GB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Initial </a:t>
                      </a:r>
                    </a:p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Temperature/</a:t>
                      </a:r>
                    </a:p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</a:t>
                      </a:r>
                      <a:r>
                        <a:rPr lang="en-GB" sz="160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GB" sz="160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Final </a:t>
                      </a:r>
                    </a:p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Temperature/ </a:t>
                      </a:r>
                    </a:p>
                    <a:p>
                      <a:pPr algn="ctr"/>
                      <a:r>
                        <a:rPr lang="en-GB" sz="160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</a:t>
                      </a:r>
                      <a:r>
                        <a:rPr lang="en-GB" sz="160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GB" sz="1600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Change in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Temperature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SG" sz="1600" b="1" i="1" dirty="0" smtClean="0">
                          <a:solidFill>
                            <a:schemeClr val="tx1"/>
                          </a:solidFill>
                        </a:rPr>
                        <a:t>∆</a:t>
                      </a:r>
                      <a:r>
                        <a:rPr lang="en-SG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GB" sz="1600" dirty="0" smtClean="0">
                          <a:solidFill>
                            <a:schemeClr val="tx2"/>
                          </a:solidFill>
                        </a:rPr>
                        <a:t>/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  <a:sym typeface="Symbol"/>
                        </a:rPr>
                        <a:t>K</a:t>
                      </a:r>
                      <a:endParaRPr lang="en-GB" sz="1600" dirty="0" smtClean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4.184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15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5800" y="5421868"/>
            <a:ext cx="3770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GB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5729" y="5443748"/>
            <a:ext cx="1333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(</a:t>
            </a:r>
            <a:r>
              <a:rPr lang="en-GB" sz="16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GB" sz="1600" dirty="0" smtClean="0"/>
              <a:t> × 4.184</a:t>
            </a:r>
            <a:r>
              <a:rPr lang="en-GB" sz="1600" dirty="0" smtClean="0">
                <a:latin typeface="+mn-lt"/>
                <a:cs typeface="Times New Roman" pitchFamily="18" charset="0"/>
              </a:rPr>
              <a:t>)</a:t>
            </a:r>
            <a:endParaRPr lang="en-GB" sz="1600" dirty="0">
              <a:latin typeface="+mn-lt"/>
              <a:cs typeface="Times New Roman" pitchFamily="18" charset="0"/>
            </a:endParaRPr>
          </a:p>
        </p:txBody>
      </p:sp>
      <p:sp>
        <p:nvSpPr>
          <p:cNvPr id="11" name="Curved Left Arrow 10"/>
          <p:cNvSpPr/>
          <p:nvPr/>
        </p:nvSpPr>
        <p:spPr>
          <a:xfrm flipH="1">
            <a:off x="190500" y="5181600"/>
            <a:ext cx="457200" cy="6096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2" name="Curved Left Arrow 11"/>
          <p:cNvSpPr/>
          <p:nvPr/>
        </p:nvSpPr>
        <p:spPr>
          <a:xfrm>
            <a:off x="3086100" y="5188923"/>
            <a:ext cx="571500" cy="6096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0625" y="5029200"/>
            <a:ext cx="1070806" cy="861774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sz="1600" b="1" dirty="0" smtClean="0">
                <a:solidFill>
                  <a:srgbClr val="FF0000"/>
                </a:solidFill>
              </a:rPr>
              <a:t>Mass </a:t>
            </a:r>
          </a:p>
          <a:p>
            <a:r>
              <a:rPr lang="en-GB" sz="1600" b="1" dirty="0" smtClean="0">
                <a:solidFill>
                  <a:srgbClr val="FF0000"/>
                </a:solidFill>
              </a:rPr>
              <a:t>increases </a:t>
            </a:r>
          </a:p>
          <a:p>
            <a:r>
              <a:rPr lang="en-GB" sz="1600" b="1" dirty="0" smtClean="0">
                <a:solidFill>
                  <a:srgbClr val="FF0000"/>
                </a:solidFill>
              </a:rPr>
              <a:t>by</a:t>
            </a:r>
            <a:r>
              <a:rPr lang="en-GB" sz="1600" b="1" i="1" dirty="0" smtClean="0">
                <a:solidFill>
                  <a:srgbClr val="FF0000"/>
                </a:solidFill>
              </a:rPr>
              <a:t> </a:t>
            </a:r>
            <a:r>
              <a:rPr lang="en-GB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GB" sz="1600" b="1" i="1" dirty="0" smtClean="0">
                <a:solidFill>
                  <a:srgbClr val="FF0000"/>
                </a:solidFill>
              </a:rPr>
              <a:t> </a:t>
            </a:r>
            <a:r>
              <a:rPr lang="en-GB" sz="1600" b="1" dirty="0" smtClean="0">
                <a:solidFill>
                  <a:srgbClr val="FF0000"/>
                </a:solidFill>
              </a:rPr>
              <a:t>times</a:t>
            </a:r>
            <a:endParaRPr lang="en-GB" sz="16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62900" y="4991100"/>
            <a:ext cx="1224000" cy="830997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square" lIns="0" rIns="0" rtlCol="0">
            <a:spAutoFit/>
          </a:bodyPr>
          <a:lstStyle/>
          <a:p>
            <a:r>
              <a:rPr lang="en-GB" sz="1600" b="1" dirty="0" smtClean="0">
                <a:solidFill>
                  <a:srgbClr val="FF0000"/>
                </a:solidFill>
              </a:rPr>
              <a:t>Temperature </a:t>
            </a:r>
          </a:p>
          <a:p>
            <a:r>
              <a:rPr lang="en-GB" sz="1600" b="1" dirty="0" smtClean="0">
                <a:solidFill>
                  <a:srgbClr val="FF0000"/>
                </a:solidFill>
              </a:rPr>
              <a:t>change is </a:t>
            </a:r>
          </a:p>
          <a:p>
            <a:r>
              <a:rPr lang="en-GB" sz="1600" b="1" dirty="0" smtClean="0">
                <a:solidFill>
                  <a:srgbClr val="FF0000"/>
                </a:solidFill>
              </a:rPr>
              <a:t>constant</a:t>
            </a:r>
            <a:endParaRPr lang="en-GB" sz="16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33800" y="5143500"/>
            <a:ext cx="1437894" cy="830997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sz="1600" b="1" dirty="0" smtClean="0">
                <a:solidFill>
                  <a:srgbClr val="FF0000"/>
                </a:solidFill>
              </a:rPr>
              <a:t>Heat supplied</a:t>
            </a:r>
          </a:p>
          <a:p>
            <a:r>
              <a:rPr lang="en-GB" sz="1600" b="1" dirty="0" smtClean="0">
                <a:solidFill>
                  <a:srgbClr val="FF0000"/>
                </a:solidFill>
              </a:rPr>
              <a:t>must increase </a:t>
            </a:r>
          </a:p>
          <a:p>
            <a:r>
              <a:rPr lang="en-GB" sz="1600" b="1" dirty="0" smtClean="0">
                <a:solidFill>
                  <a:srgbClr val="FF0000"/>
                </a:solidFill>
              </a:rPr>
              <a:t>by </a:t>
            </a:r>
            <a:r>
              <a:rPr lang="en-GB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GB" sz="1600" b="1" dirty="0" smtClean="0">
                <a:solidFill>
                  <a:srgbClr val="FF0000"/>
                </a:solidFill>
              </a:rPr>
              <a:t> times</a:t>
            </a:r>
            <a:endParaRPr lang="en-GB" sz="16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580286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GB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28800" y="5800998"/>
            <a:ext cx="16818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(</a:t>
            </a:r>
            <a:r>
              <a:rPr lang="en-GB" sz="16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GB" sz="1600" dirty="0" smtClean="0"/>
              <a:t> × 4.184 × 15)</a:t>
            </a:r>
            <a:endParaRPr lang="en-GB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914400" y="6211669"/>
            <a:ext cx="1049967" cy="584775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sz="1600" b="1" dirty="0" smtClean="0">
                <a:solidFill>
                  <a:schemeClr val="accent2"/>
                </a:solidFill>
              </a:rPr>
              <a:t>Mass kept </a:t>
            </a:r>
          </a:p>
          <a:p>
            <a:r>
              <a:rPr lang="en-GB" sz="1600" b="1" dirty="0" smtClean="0">
                <a:solidFill>
                  <a:schemeClr val="accent2"/>
                </a:solidFill>
              </a:rPr>
              <a:t>constant</a:t>
            </a:r>
            <a:endParaRPr lang="en-GB" sz="1600" b="1" dirty="0">
              <a:solidFill>
                <a:schemeClr val="accent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62700" y="6197025"/>
            <a:ext cx="2122376" cy="584775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sz="1600" b="1" dirty="0" smtClean="0">
                <a:solidFill>
                  <a:schemeClr val="accent2"/>
                </a:solidFill>
              </a:rPr>
              <a:t>Temperature change </a:t>
            </a:r>
          </a:p>
          <a:p>
            <a:r>
              <a:rPr lang="en-GB" sz="1600" b="1" dirty="0" smtClean="0">
                <a:solidFill>
                  <a:schemeClr val="accent2"/>
                </a:solidFill>
              </a:rPr>
              <a:t>increases by 15 times</a:t>
            </a:r>
            <a:endParaRPr lang="en-GB" sz="1600" b="1" dirty="0">
              <a:solidFill>
                <a:schemeClr val="accent2"/>
              </a:solidFill>
            </a:endParaRPr>
          </a:p>
        </p:txBody>
      </p:sp>
      <p:sp>
        <p:nvSpPr>
          <p:cNvPr id="23" name="Curved Right Arrow 22"/>
          <p:cNvSpPr/>
          <p:nvPr/>
        </p:nvSpPr>
        <p:spPr>
          <a:xfrm>
            <a:off x="7048500" y="5524500"/>
            <a:ext cx="571500" cy="571500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54306" y="6235125"/>
            <a:ext cx="2008563" cy="584775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sz="1600" b="1" dirty="0" smtClean="0">
                <a:solidFill>
                  <a:schemeClr val="accent2"/>
                </a:solidFill>
              </a:rPr>
              <a:t>Heat supplied must</a:t>
            </a:r>
          </a:p>
          <a:p>
            <a:r>
              <a:rPr lang="en-GB" sz="1600" b="1" dirty="0" smtClean="0">
                <a:solidFill>
                  <a:schemeClr val="accent2"/>
                </a:solidFill>
              </a:rPr>
              <a:t>increase by 15 times</a:t>
            </a:r>
            <a:endParaRPr lang="en-GB" sz="1600" b="1" dirty="0">
              <a:solidFill>
                <a:schemeClr val="accent2"/>
              </a:solidFill>
            </a:endParaRPr>
          </a:p>
        </p:txBody>
      </p:sp>
      <p:sp>
        <p:nvSpPr>
          <p:cNvPr id="26" name="Curved Right Arrow 25"/>
          <p:cNvSpPr/>
          <p:nvPr/>
        </p:nvSpPr>
        <p:spPr>
          <a:xfrm flipH="1">
            <a:off x="3429000" y="5524500"/>
            <a:ext cx="457200" cy="571500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7" grpId="0"/>
      <p:bldP spid="18" grpId="0"/>
      <p:bldP spid="20" grpId="0" animBg="1"/>
      <p:bldP spid="21" grpId="0" animBg="1"/>
      <p:bldP spid="23" grpId="0" animBg="1"/>
      <p:bldP spid="25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342900" y="1675292"/>
            <a:ext cx="8572500" cy="4334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In order for Jonathan to obtain</a:t>
            </a:r>
            <a:r>
              <a:rPr lang="en-SG" sz="2400" dirty="0" smtClean="0">
                <a:latin typeface="+mj-lt"/>
              </a:rPr>
              <a:t> water at 15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>
                <a:latin typeface="+mj-lt"/>
              </a:rPr>
              <a:t>C from an initial temperature of </a:t>
            </a:r>
            <a:r>
              <a:rPr lang="en-SG" sz="2400" dirty="0" smtClean="0"/>
              <a:t>25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</a:t>
            </a:r>
            <a:r>
              <a:rPr lang="en-SG" sz="2400" dirty="0" smtClean="0">
                <a:latin typeface="+mj-lt"/>
              </a:rPr>
              <a:t>,</a:t>
            </a:r>
          </a:p>
          <a:p>
            <a:pPr marL="520700" indent="-520700" algn="ctr">
              <a:lnSpc>
                <a:spcPct val="90000"/>
              </a:lnSpc>
              <a:spcBef>
                <a:spcPct val="20000"/>
              </a:spcBef>
            </a:pPr>
            <a:endParaRPr lang="en-SG" sz="2400" dirty="0" smtClean="0">
              <a:latin typeface="+mj-lt"/>
            </a:endParaRPr>
          </a:p>
          <a:p>
            <a:pPr marL="1438275" indent="-358775">
              <a:lnSpc>
                <a:spcPct val="90000"/>
              </a:lnSpc>
              <a:spcBef>
                <a:spcPct val="20000"/>
              </a:spcBef>
            </a:pP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en-SG" sz="24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SG" sz="2100" baseline="-25000" dirty="0" err="1" smtClean="0">
                <a:latin typeface="+mj-lt"/>
              </a:rPr>
              <a:t>lost</a:t>
            </a:r>
            <a:r>
              <a:rPr lang="en-SG" sz="2100" baseline="-25000" dirty="0" smtClean="0">
                <a:latin typeface="+mj-lt"/>
              </a:rPr>
              <a:t> by tap-water</a:t>
            </a:r>
            <a:r>
              <a:rPr lang="en-SG" sz="2400" dirty="0" smtClean="0">
                <a:latin typeface="+mj-lt"/>
              </a:rPr>
              <a:t> = </a:t>
            </a:r>
            <a:r>
              <a:rPr lang="en-SG" sz="24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SG" sz="2100" baseline="-25000" dirty="0" err="1" smtClean="0">
                <a:latin typeface="+mj-lt"/>
              </a:rPr>
              <a:t>gained</a:t>
            </a:r>
            <a:r>
              <a:rPr lang="en-SG" sz="2100" baseline="-25000" dirty="0" smtClean="0">
                <a:latin typeface="+mj-lt"/>
              </a:rPr>
              <a:t> by ice to melt</a:t>
            </a:r>
            <a:r>
              <a:rPr lang="en-SG" sz="2100" dirty="0" smtClean="0">
                <a:latin typeface="+mj-lt"/>
              </a:rPr>
              <a:t>  + </a:t>
            </a:r>
            <a:r>
              <a:rPr lang="en-SG" sz="2400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SG" sz="2100" baseline="-25000" dirty="0" err="1" smtClean="0"/>
              <a:t>gained</a:t>
            </a:r>
            <a:r>
              <a:rPr lang="en-SG" sz="2100" baseline="-25000" dirty="0" smtClean="0"/>
              <a:t> by melted ice</a:t>
            </a:r>
            <a:endParaRPr lang="en-SG" sz="2100" baseline="-25000" dirty="0" smtClean="0">
              <a:latin typeface="+mj-lt"/>
            </a:endParaRPr>
          </a:p>
          <a:p>
            <a:pPr marL="1438275" indent="-358775">
              <a:lnSpc>
                <a:spcPct val="90000"/>
              </a:lnSpc>
              <a:spcBef>
                <a:spcPct val="20000"/>
              </a:spcBef>
            </a:pPr>
            <a:endParaRPr lang="en-SG" sz="1000" baseline="-25000" dirty="0" smtClean="0">
              <a:latin typeface="+mj-lt"/>
            </a:endParaRPr>
          </a:p>
          <a:p>
            <a:pPr marL="1438275" indent="-1438275">
              <a:lnSpc>
                <a:spcPct val="90000"/>
              </a:lnSpc>
              <a:spcBef>
                <a:spcPct val="20000"/>
              </a:spcBef>
            </a:pPr>
            <a:r>
              <a:rPr lang="en-SG" sz="2400" dirty="0" smtClean="0">
                <a:latin typeface="+mj-lt"/>
              </a:rPr>
              <a:t>        </a:t>
            </a:r>
            <a:r>
              <a:rPr lang="en-SG" sz="2400" dirty="0" smtClean="0"/>
              <a:t>(1 × </a:t>
            </a:r>
            <a:r>
              <a:rPr lang="en-SG" sz="2300" dirty="0" smtClean="0">
                <a:latin typeface="+mj-lt"/>
              </a:rPr>
              <a:t>4.184 </a:t>
            </a:r>
            <a:r>
              <a:rPr lang="en-SG" sz="2300" dirty="0" smtClean="0"/>
              <a:t>× 10)</a:t>
            </a:r>
            <a:r>
              <a:rPr lang="en-SG" sz="2300" dirty="0" smtClean="0">
                <a:latin typeface="+mj-lt"/>
              </a:rPr>
              <a:t> kJ =   (</a:t>
            </a:r>
            <a:r>
              <a:rPr lang="en-SG" sz="23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2300" dirty="0" smtClean="0"/>
              <a:t> × 334</a:t>
            </a:r>
            <a:r>
              <a:rPr lang="en-SG" sz="2300" dirty="0" smtClean="0">
                <a:latin typeface="+mj-lt"/>
              </a:rPr>
              <a:t>) kJ   + (</a:t>
            </a:r>
            <a:r>
              <a:rPr lang="en-SG" sz="23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2300" dirty="0" smtClean="0">
                <a:latin typeface="+mj-lt"/>
              </a:rPr>
              <a:t> </a:t>
            </a:r>
            <a:r>
              <a:rPr lang="en-SG" sz="2300" dirty="0" smtClean="0"/>
              <a:t>× 4.184 </a:t>
            </a:r>
            <a:r>
              <a:rPr lang="en-SG" sz="2300" dirty="0" smtClean="0">
                <a:latin typeface="+mj-lt"/>
              </a:rPr>
              <a:t>× 15) kJ</a:t>
            </a:r>
          </a:p>
          <a:p>
            <a:pPr marL="1438275" indent="-1438275">
              <a:lnSpc>
                <a:spcPct val="90000"/>
              </a:lnSpc>
              <a:spcBef>
                <a:spcPct val="20000"/>
              </a:spcBef>
            </a:pPr>
            <a:endParaRPr lang="en-SG" sz="500" dirty="0" smtClean="0">
              <a:latin typeface="+mj-lt"/>
            </a:endParaRPr>
          </a:p>
          <a:p>
            <a:pPr marL="1438275" indent="-1438275">
              <a:lnSpc>
                <a:spcPct val="90000"/>
              </a:lnSpc>
              <a:spcBef>
                <a:spcPct val="20000"/>
              </a:spcBef>
            </a:pP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              			  m</a:t>
            </a:r>
            <a:r>
              <a:rPr lang="en-SG" sz="2400" dirty="0" smtClean="0">
                <a:latin typeface="+mj-lt"/>
              </a:rPr>
              <a:t> = 0.105 kg</a:t>
            </a:r>
          </a:p>
          <a:p>
            <a:pPr marL="1438275" indent="-1438275">
              <a:lnSpc>
                <a:spcPct val="90000"/>
              </a:lnSpc>
              <a:spcBef>
                <a:spcPct val="20000"/>
              </a:spcBef>
            </a:pPr>
            <a:endParaRPr lang="en-SG" sz="2400" dirty="0" smtClean="0">
              <a:latin typeface="+mj-lt"/>
            </a:endParaRP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Therefore, for every </a:t>
            </a:r>
            <a:r>
              <a:rPr lang="en-SG" sz="2400" b="1" dirty="0" smtClean="0"/>
              <a:t>1 kg of tap-water </a:t>
            </a:r>
            <a:r>
              <a:rPr lang="en-SG" sz="2400" dirty="0" smtClean="0"/>
              <a:t>at room temperature to be cooled, </a:t>
            </a:r>
            <a:r>
              <a:rPr lang="en-SG" sz="2400" b="1" dirty="0" smtClean="0"/>
              <a:t>0.105 kg of ice </a:t>
            </a:r>
            <a:r>
              <a:rPr lang="en-SG" sz="2400" dirty="0" smtClean="0"/>
              <a:t>is needed</a:t>
            </a:r>
            <a:r>
              <a:rPr lang="en-SG" sz="2400" dirty="0" smtClean="0">
                <a:latin typeface="Calibri"/>
              </a:rPr>
              <a:t>.</a:t>
            </a:r>
            <a:endParaRPr lang="en-SG" sz="2400" dirty="0" smtClean="0">
              <a:latin typeface="+mj-lt"/>
            </a:endParaRP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2600" dirty="0">
              <a:latin typeface="Times New Roman" pitchFamily="18" charset="0"/>
              <a:cs typeface="Times New Roman" pitchFamily="18" charset="0"/>
            </a:endParaRP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Combining the two processes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14300" y="1447800"/>
            <a:ext cx="58293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 dirty="0" smtClean="0"/>
              <a:t>Land heats up faster than water in the day, and cools down faster in the night because land has a lower specific heat capacity than water.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 dirty="0" smtClean="0"/>
              <a:t>During the day, City A is surrounded by hot land while City B is surrounded by cooler water.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 dirty="0" smtClean="0"/>
              <a:t>City A will have a higher temperature during the day. 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Going further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485900"/>
            <a:ext cx="308610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14300" y="4651141"/>
            <a:ext cx="8686800" cy="190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 dirty="0" smtClean="0"/>
              <a:t>At night, City A is surrounded by cooler land while City B is surrounded by warmer water.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 dirty="0" smtClean="0"/>
              <a:t>City A will have a lower temperature during the night.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 dirty="0" smtClean="0"/>
              <a:t>The daily temperature difference of City A is much larger than that of City B.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57200" y="1569589"/>
            <a:ext cx="8382000" cy="4890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We know that Jonathan is supposed to get a final sample of water at 15</a:t>
            </a:r>
            <a:r>
              <a:rPr lang="en-SG" sz="2400" dirty="0" smtClean="0">
                <a:latin typeface="Calibri"/>
              </a:rPr>
              <a:t>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GB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SG" sz="2400" dirty="0" smtClean="0"/>
              <a:t> by mixing ice with tap-water.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We also know that the ice will first melt into its liquid state, followed by a temperature increase.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At the same time, the temperature of the tap-water will decrease.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Assuming we use 1 kg of tap-water at 25</a:t>
            </a:r>
            <a:r>
              <a:rPr lang="en-SG" sz="2400" dirty="0" smtClean="0">
                <a:latin typeface="Calibri"/>
              </a:rPr>
              <a:t>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GB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SG" sz="2400" dirty="0" smtClean="0"/>
              <a:t> and a certain amount of ice at 0</a:t>
            </a:r>
            <a:r>
              <a:rPr lang="en-SG" sz="2400" dirty="0" smtClean="0">
                <a:latin typeface="Calibri"/>
              </a:rPr>
              <a:t>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GB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SG" sz="2400" dirty="0" smtClean="0">
                <a:latin typeface="Calibri"/>
              </a:rPr>
              <a:t>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>
              <a:latin typeface="+mn-lt"/>
            </a:endParaRP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>
                <a:latin typeface="+mj-lt"/>
              </a:rPr>
              <a:t>Jonathan must add the correct amount of ice so that both melted ice and tap-water end up as water at exactly 15 </a:t>
            </a:r>
            <a:r>
              <a:rPr lang="en-GB" sz="2400" b="1" dirty="0" smtClean="0">
                <a:solidFill>
                  <a:schemeClr val="tx2"/>
                </a:solidFill>
                <a:latin typeface="+mj-lt"/>
              </a:rPr>
              <a:t>°</a:t>
            </a:r>
            <a:r>
              <a:rPr lang="en-GB" sz="2400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C</a:t>
            </a:r>
            <a:r>
              <a:rPr lang="en-SG" sz="2400" dirty="0" smtClean="0">
                <a:latin typeface="+mj-lt"/>
              </a:rPr>
              <a:t>.</a:t>
            </a:r>
            <a:endParaRPr lang="en-SG" sz="2600" dirty="0">
              <a:latin typeface="Times New Roman" pitchFamily="18" charset="0"/>
              <a:cs typeface="Times New Roman" pitchFamily="18" charset="0"/>
            </a:endParaRP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What we know about the problem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Learning points 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533400" y="1524000"/>
            <a:ext cx="8191500" cy="408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200" dirty="0" smtClean="0"/>
              <a:t>Heat is a form of energy while temperature is a measure of how hot or cold a substance is.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2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200" dirty="0" smtClean="0"/>
              <a:t>Heat always flows from a region of higher temperature to a region of lower temperature when two substances with different temperatures are brought directly in contact with each other.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sz="200" dirty="0" smtClean="0"/>
          </a:p>
          <a:p>
            <a:pPr marL="520700" lvl="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sz="2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200" dirty="0" smtClean="0"/>
              <a:t>Specific heat capacity of a substance is the fixed amount of heat needed to change the temperature of 1 kg of that substance by 1 K.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GB" sz="2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200" dirty="0" smtClean="0"/>
              <a:t>Specific latent heat of a substance is the fixed amount of heat needed to change 1 kg of that substance from the one state into another state without a change in its temperature.</a:t>
            </a:r>
            <a:r>
              <a:rPr lang="en-SG" sz="2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714500"/>
            <a:ext cx="8191500" cy="142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 smtClean="0"/>
              <a:t>For a faster response, should we use a fluid with a high or low specific heat capacity when making a thermometer? (Assume that all other factors remain constant) Explain </a:t>
            </a:r>
            <a:r>
              <a:rPr lang="en-GB" sz="2400" dirty="0"/>
              <a:t>your answer.</a:t>
            </a:r>
            <a:endParaRPr lang="en-SG" sz="24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Discussion</a:t>
            </a:r>
          </a:p>
        </p:txBody>
      </p:sp>
      <p:pic>
        <p:nvPicPr>
          <p:cNvPr id="17414" name="Picture 5" descr="brrrrrr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25" y="2776115"/>
            <a:ext cx="4830648" cy="3505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28733"/>
            <a:ext cx="8191500" cy="2662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/>
              <a:t>Heat is a form of </a:t>
            </a:r>
            <a:r>
              <a:rPr lang="en-SG" sz="2400" b="1" dirty="0"/>
              <a:t>energy</a:t>
            </a:r>
            <a:r>
              <a:rPr lang="en-SG" sz="2400" dirty="0"/>
              <a:t> while temperature is a </a:t>
            </a:r>
            <a:r>
              <a:rPr lang="en-SG" sz="2400" b="1" dirty="0"/>
              <a:t>measure</a:t>
            </a:r>
            <a:r>
              <a:rPr lang="en-SG" sz="2400" dirty="0"/>
              <a:t> of how hot or cold a substance is.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endParaRPr lang="en-GB" sz="1000" dirty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 dirty="0"/>
              <a:t>Whenever a substance </a:t>
            </a:r>
            <a:r>
              <a:rPr lang="en-GB" sz="2400" dirty="0" smtClean="0"/>
              <a:t>at a </a:t>
            </a:r>
            <a:r>
              <a:rPr lang="en-GB" sz="2400" dirty="0"/>
              <a:t>higher temperature is brought into contact with a substance </a:t>
            </a:r>
            <a:r>
              <a:rPr lang="en-GB" sz="2400" dirty="0" smtClean="0"/>
              <a:t>at a lower </a:t>
            </a:r>
            <a:r>
              <a:rPr lang="en-GB" sz="2400" dirty="0"/>
              <a:t>temperature, heat will flow from the substance with the higher temperature to the substance with the lower </a:t>
            </a:r>
            <a:r>
              <a:rPr lang="en-GB" sz="2400" dirty="0" smtClean="0"/>
              <a:t>temperature.</a:t>
            </a:r>
            <a:endParaRPr lang="en-GB" sz="24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6700" y="1905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Heat and temperature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515100" y="4648200"/>
            <a:ext cx="1371600" cy="13716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Substance</a:t>
            </a:r>
          </a:p>
          <a:p>
            <a:pPr algn="ctr"/>
            <a:r>
              <a:rPr lang="en-GB" b="1" dirty="0" smtClean="0">
                <a:solidFill>
                  <a:schemeClr val="bg1"/>
                </a:solidFill>
              </a:rPr>
              <a:t>at </a:t>
            </a:r>
          </a:p>
          <a:p>
            <a:pPr algn="ctr"/>
            <a:r>
              <a:rPr lang="en-GB" b="1" dirty="0" smtClean="0">
                <a:solidFill>
                  <a:schemeClr val="bg1"/>
                </a:solidFill>
              </a:rPr>
              <a:t>0 </a:t>
            </a:r>
            <a:r>
              <a:rPr lang="en-GB" b="1" dirty="0" smtClean="0">
                <a:solidFill>
                  <a:schemeClr val="bg1"/>
                </a:solidFill>
                <a:latin typeface="Calibri"/>
              </a:rPr>
              <a:t>°</a:t>
            </a:r>
            <a:r>
              <a:rPr lang="en-GB" b="1" dirty="0" smtClean="0">
                <a:solidFill>
                  <a:schemeClr val="bg1"/>
                </a:solidFill>
              </a:rPr>
              <a:t>C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257300" y="4648200"/>
            <a:ext cx="1371600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bg1"/>
                </a:solidFill>
              </a:rPr>
              <a:t>Substance at </a:t>
            </a:r>
          </a:p>
          <a:p>
            <a:pPr algn="ctr"/>
            <a:r>
              <a:rPr lang="en-GB" b="1" dirty="0" smtClean="0">
                <a:solidFill>
                  <a:schemeClr val="bg1"/>
                </a:solidFill>
              </a:rPr>
              <a:t>100 </a:t>
            </a:r>
            <a:r>
              <a:rPr lang="en-GB" b="1" dirty="0" smtClean="0">
                <a:solidFill>
                  <a:schemeClr val="bg1"/>
                </a:solidFill>
                <a:latin typeface="Calibri"/>
              </a:rPr>
              <a:t>°</a:t>
            </a:r>
            <a:r>
              <a:rPr lang="en-GB" b="1" dirty="0" smtClean="0">
                <a:solidFill>
                  <a:schemeClr val="bg1"/>
                </a:solidFill>
              </a:rPr>
              <a:t>C</a:t>
            </a:r>
            <a:r>
              <a:rPr lang="en-GB" b="1" dirty="0" smtClean="0">
                <a:solidFill>
                  <a:schemeClr val="bg1"/>
                </a:solidFill>
                <a:latin typeface="Calibri"/>
              </a:rPr>
              <a:t>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5" name="Right Arrow 44"/>
          <p:cNvSpPr/>
          <p:nvPr/>
        </p:nvSpPr>
        <p:spPr>
          <a:xfrm>
            <a:off x="4229100" y="5105400"/>
            <a:ext cx="609600" cy="495300"/>
          </a:xfrm>
          <a:prstGeom prst="rightArrow">
            <a:avLst>
              <a:gd name="adj1" fmla="val 35693"/>
              <a:gd name="adj2" fmla="val 50000"/>
            </a:avLst>
          </a:prstGeom>
          <a:solidFill>
            <a:srgbClr val="C00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2362200" y="5983069"/>
            <a:ext cx="4381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Heat flows from the hotter</a:t>
            </a:r>
          </a:p>
          <a:p>
            <a:pPr algn="ctr"/>
            <a:r>
              <a:rPr lang="en-GB" b="1" dirty="0" smtClean="0"/>
              <a:t>substance to the cooler substance</a:t>
            </a:r>
            <a:endParaRPr lang="en-GB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953111" y="6293047"/>
            <a:ext cx="2190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It is assumed that there is no heat gain or loss to the surroundings</a:t>
            </a:r>
            <a:endParaRPr lang="en-GB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1.38728E-6 L 0.2033 -0.0034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-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5.20231E-7 L -0.22049 -0.0034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44" grpId="0" animBg="1"/>
      <p:bldP spid="44" grpId="1" animBg="1"/>
      <p:bldP spid="45" grpId="0" animBg="1"/>
      <p:bldP spid="46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95300" y="1485900"/>
            <a:ext cx="8191500" cy="240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When a substance </a:t>
            </a:r>
            <a:r>
              <a:rPr lang="en-SG" sz="2400" b="1" dirty="0" smtClean="0"/>
              <a:t>loses</a:t>
            </a:r>
            <a:r>
              <a:rPr lang="en-SG" sz="2400" dirty="0" smtClean="0"/>
              <a:t> heat, its temperature will </a:t>
            </a:r>
            <a:r>
              <a:rPr lang="en-SG" sz="2400" b="1" dirty="0" smtClean="0"/>
              <a:t>decrease</a:t>
            </a:r>
            <a:r>
              <a:rPr lang="en-SG" sz="2400" dirty="0" smtClean="0"/>
              <a:t>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 opposite is also true, that is when a substance </a:t>
            </a:r>
            <a:r>
              <a:rPr lang="en-SG" sz="2400" b="1" dirty="0" smtClean="0"/>
              <a:t>gains</a:t>
            </a:r>
            <a:r>
              <a:rPr lang="en-SG" sz="2400" dirty="0" smtClean="0"/>
              <a:t> heat, its temperature will </a:t>
            </a:r>
            <a:r>
              <a:rPr lang="en-SG" sz="2400" b="1" dirty="0" smtClean="0"/>
              <a:t>increase</a:t>
            </a:r>
            <a:r>
              <a:rPr lang="en-SG" sz="2400" dirty="0" smtClean="0"/>
              <a:t>.</a:t>
            </a:r>
            <a:endParaRPr lang="en-SG" sz="2400" b="1" dirty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endParaRPr lang="en-GB" sz="500" dirty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 dirty="0" smtClean="0"/>
              <a:t>Heat flows such that the two </a:t>
            </a:r>
            <a:r>
              <a:rPr lang="en-SG" sz="2400" dirty="0" smtClean="0"/>
              <a:t>substances </a:t>
            </a:r>
            <a:r>
              <a:rPr lang="en-GB" sz="2400" dirty="0" smtClean="0"/>
              <a:t>reach the same temperature.</a:t>
            </a:r>
            <a:endParaRPr lang="en-GB" sz="24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66700" y="1905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Heat and temperature</a:t>
            </a:r>
          </a:p>
        </p:txBody>
      </p:sp>
      <p:grpSp>
        <p:nvGrpSpPr>
          <p:cNvPr id="2" name="Group 33"/>
          <p:cNvGrpSpPr/>
          <p:nvPr/>
        </p:nvGrpSpPr>
        <p:grpSpPr>
          <a:xfrm>
            <a:off x="716885" y="4012168"/>
            <a:ext cx="8393480" cy="2749898"/>
            <a:chOff x="716885" y="4012168"/>
            <a:chExt cx="8393480" cy="2749898"/>
          </a:xfrm>
        </p:grpSpPr>
        <p:sp>
          <p:nvSpPr>
            <p:cNvPr id="44" name="Rectangle 43"/>
            <p:cNvSpPr/>
            <p:nvPr/>
          </p:nvSpPr>
          <p:spPr>
            <a:xfrm>
              <a:off x="3200400" y="4610100"/>
              <a:ext cx="1371600" cy="137160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086100" y="4781371"/>
              <a:ext cx="15621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Substance</a:t>
              </a:r>
            </a:p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 at</a:t>
              </a:r>
            </a:p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higher</a:t>
              </a:r>
            </a:p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temperature</a:t>
              </a:r>
              <a:endParaRPr lang="en-GB" sz="1700" b="1" dirty="0">
                <a:solidFill>
                  <a:schemeClr val="bg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572000" y="4610100"/>
              <a:ext cx="1371600" cy="1371600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schemeClr val="bg1"/>
                </a:solidFill>
              </a:endParaRPr>
            </a:p>
          </p:txBody>
        </p:sp>
        <p:sp>
          <p:nvSpPr>
            <p:cNvPr id="45" name="Right Arrow 44"/>
            <p:cNvSpPr/>
            <p:nvPr/>
          </p:nvSpPr>
          <p:spPr>
            <a:xfrm>
              <a:off x="4229100" y="4636325"/>
              <a:ext cx="609600" cy="324000"/>
            </a:xfrm>
            <a:prstGeom prst="rightArrow">
              <a:avLst>
                <a:gd name="adj1" fmla="val 35693"/>
                <a:gd name="adj2" fmla="val 50000"/>
              </a:avLst>
            </a:prstGeom>
            <a:solidFill>
              <a:srgbClr val="C00000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533900" y="4804827"/>
              <a:ext cx="15240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Substance</a:t>
              </a:r>
            </a:p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at</a:t>
              </a:r>
            </a:p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lower</a:t>
              </a:r>
            </a:p>
            <a:p>
              <a:pPr algn="ctr"/>
              <a:r>
                <a:rPr lang="en-GB" sz="1700" b="1" dirty="0" smtClean="0">
                  <a:solidFill>
                    <a:schemeClr val="bg1"/>
                  </a:solidFill>
                </a:rPr>
                <a:t>temperature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309918" y="4012168"/>
              <a:ext cx="2595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b="1" dirty="0" smtClean="0"/>
                <a:t>Direction of heat flow</a:t>
              </a:r>
            </a:p>
          </p:txBody>
        </p:sp>
        <p:grpSp>
          <p:nvGrpSpPr>
            <p:cNvPr id="4" name="Group 65"/>
            <p:cNvGrpSpPr/>
            <p:nvPr/>
          </p:nvGrpSpPr>
          <p:grpSpPr>
            <a:xfrm>
              <a:off x="716885" y="5715000"/>
              <a:ext cx="3249608" cy="1047066"/>
              <a:chOff x="228600" y="5676900"/>
              <a:chExt cx="3249608" cy="1047066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228600" y="6077635"/>
                <a:ext cx="324960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1" dirty="0" smtClean="0"/>
                  <a:t>Temperature decreases</a:t>
                </a:r>
              </a:p>
              <a:p>
                <a:r>
                  <a:rPr lang="en-GB" b="1" dirty="0" smtClean="0"/>
                  <a:t>as the </a:t>
                </a:r>
                <a:r>
                  <a:rPr lang="en-SG" b="1" dirty="0" smtClean="0"/>
                  <a:t>substance </a:t>
                </a:r>
                <a:r>
                  <a:rPr lang="en-GB" b="1" dirty="0" smtClean="0"/>
                  <a:t>loses heat</a:t>
                </a:r>
              </a:p>
            </p:txBody>
          </p:sp>
          <p:cxnSp>
            <p:nvCxnSpPr>
              <p:cNvPr id="63" name="Straight Arrow Connector 62"/>
              <p:cNvCxnSpPr/>
              <p:nvPr/>
            </p:nvCxnSpPr>
            <p:spPr>
              <a:xfrm flipV="1">
                <a:off x="2177215" y="5676900"/>
                <a:ext cx="496800" cy="496800"/>
              </a:xfrm>
              <a:prstGeom prst="straightConnector1">
                <a:avLst/>
              </a:prstGeom>
              <a:ln w="38100">
                <a:solidFill>
                  <a:schemeClr val="accent4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66"/>
            <p:cNvGrpSpPr/>
            <p:nvPr/>
          </p:nvGrpSpPr>
          <p:grpSpPr>
            <a:xfrm>
              <a:off x="5847933" y="5715751"/>
              <a:ext cx="3262432" cy="1046315"/>
              <a:chOff x="5448300" y="5674913"/>
              <a:chExt cx="3262432" cy="1046315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5448300" y="6074897"/>
                <a:ext cx="326243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1" dirty="0" smtClean="0"/>
                  <a:t>Temperature increases</a:t>
                </a:r>
              </a:p>
              <a:p>
                <a:r>
                  <a:rPr lang="en-GB" b="1" dirty="0" smtClean="0"/>
                  <a:t>as the </a:t>
                </a:r>
                <a:r>
                  <a:rPr lang="en-SG" b="1" dirty="0" smtClean="0"/>
                  <a:t>substance </a:t>
                </a:r>
                <a:r>
                  <a:rPr lang="en-GB" b="1" dirty="0" smtClean="0"/>
                  <a:t>gains heat</a:t>
                </a:r>
              </a:p>
            </p:txBody>
          </p:sp>
          <p:cxnSp>
            <p:nvCxnSpPr>
              <p:cNvPr id="64" name="Straight Arrow Connector 63"/>
              <p:cNvCxnSpPr/>
              <p:nvPr/>
            </p:nvCxnSpPr>
            <p:spPr>
              <a:xfrm rot="16200000" flipV="1">
                <a:off x="5562600" y="5674913"/>
                <a:ext cx="495300" cy="495300"/>
              </a:xfrm>
              <a:prstGeom prst="straightConnector1">
                <a:avLst/>
              </a:prstGeom>
              <a:ln w="38100">
                <a:solidFill>
                  <a:schemeClr val="accent4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TextBox 16"/>
          <p:cNvSpPr txBox="1"/>
          <p:nvPr/>
        </p:nvSpPr>
        <p:spPr>
          <a:xfrm>
            <a:off x="6953111" y="5579680"/>
            <a:ext cx="2190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 smtClean="0"/>
              <a:t>It is assumed that there is no heat gain or loss to the surroundings</a:t>
            </a:r>
            <a:endParaRPr lang="en-GB" sz="1000" dirty="0"/>
          </a:p>
        </p:txBody>
      </p:sp>
      <p:grpSp>
        <p:nvGrpSpPr>
          <p:cNvPr id="18" name="Group 33"/>
          <p:cNvGrpSpPr/>
          <p:nvPr/>
        </p:nvGrpSpPr>
        <p:grpSpPr>
          <a:xfrm>
            <a:off x="78615" y="4581150"/>
            <a:ext cx="9031203" cy="2150138"/>
            <a:chOff x="78615" y="4581150"/>
            <a:chExt cx="9031203" cy="2150138"/>
          </a:xfrm>
        </p:grpSpPr>
        <p:sp>
          <p:nvSpPr>
            <p:cNvPr id="19" name="Rectangle 18"/>
            <p:cNvSpPr/>
            <p:nvPr/>
          </p:nvSpPr>
          <p:spPr>
            <a:xfrm>
              <a:off x="3200400" y="4581150"/>
              <a:ext cx="1371600" cy="13716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572000" y="4581150"/>
              <a:ext cx="1371600" cy="13716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b="1" dirty="0">
                <a:solidFill>
                  <a:schemeClr val="bg1"/>
                </a:solidFill>
              </a:endParaRPr>
            </a:p>
          </p:txBody>
        </p:sp>
        <p:grpSp>
          <p:nvGrpSpPr>
            <p:cNvPr id="21" name="Group 65"/>
            <p:cNvGrpSpPr/>
            <p:nvPr/>
          </p:nvGrpSpPr>
          <p:grpSpPr>
            <a:xfrm>
              <a:off x="78615" y="5715000"/>
              <a:ext cx="4192173" cy="1016288"/>
              <a:chOff x="-409670" y="5676900"/>
              <a:chExt cx="4192173" cy="1016288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-409670" y="6077635"/>
                <a:ext cx="4192173" cy="615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700" b="1" dirty="0" smtClean="0"/>
                  <a:t>Substance reaches a final temperature</a:t>
                </a:r>
              </a:p>
              <a:p>
                <a:r>
                  <a:rPr lang="en-GB" sz="1700" b="1" dirty="0" smtClean="0"/>
                  <a:t>lower than its original temperature</a:t>
                </a:r>
              </a:p>
            </p:txBody>
          </p:sp>
          <p:cxnSp>
            <p:nvCxnSpPr>
              <p:cNvPr id="29" name="Straight Arrow Connector 28"/>
              <p:cNvCxnSpPr/>
              <p:nvPr/>
            </p:nvCxnSpPr>
            <p:spPr>
              <a:xfrm flipV="1">
                <a:off x="2177215" y="5676900"/>
                <a:ext cx="496800" cy="496800"/>
              </a:xfrm>
              <a:prstGeom prst="straightConnector1">
                <a:avLst/>
              </a:prstGeom>
              <a:ln w="38100">
                <a:solidFill>
                  <a:schemeClr val="accent4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66"/>
            <p:cNvGrpSpPr/>
            <p:nvPr/>
          </p:nvGrpSpPr>
          <p:grpSpPr>
            <a:xfrm>
              <a:off x="4917645" y="5715751"/>
              <a:ext cx="4192173" cy="1015537"/>
              <a:chOff x="4518012" y="5674913"/>
              <a:chExt cx="4192173" cy="1015537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4518012" y="6074897"/>
                <a:ext cx="4192173" cy="6155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700" b="1" dirty="0" smtClean="0"/>
                  <a:t>Substance reaches a final temperature</a:t>
                </a:r>
              </a:p>
              <a:p>
                <a:r>
                  <a:rPr lang="en-GB" sz="1700" b="1" dirty="0" smtClean="0"/>
                  <a:t>higher than its original temperature</a:t>
                </a:r>
              </a:p>
            </p:txBody>
          </p:sp>
          <p:cxnSp>
            <p:nvCxnSpPr>
              <p:cNvPr id="27" name="Straight Arrow Connector 26"/>
              <p:cNvCxnSpPr/>
              <p:nvPr/>
            </p:nvCxnSpPr>
            <p:spPr>
              <a:xfrm rot="16200000" flipV="1">
                <a:off x="5562600" y="5674913"/>
                <a:ext cx="495300" cy="495300"/>
              </a:xfrm>
              <a:prstGeom prst="straightConnector1">
                <a:avLst/>
              </a:prstGeom>
              <a:ln w="38100">
                <a:solidFill>
                  <a:schemeClr val="accent4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TextBox 23"/>
            <p:cNvSpPr txBox="1"/>
            <p:nvPr/>
          </p:nvSpPr>
          <p:spPr>
            <a:xfrm>
              <a:off x="3227825" y="4657960"/>
              <a:ext cx="263805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b="1" dirty="0" smtClean="0">
                  <a:solidFill>
                    <a:schemeClr val="bg1"/>
                  </a:solidFill>
                </a:rPr>
                <a:t>Substances</a:t>
              </a:r>
            </a:p>
            <a:p>
              <a:pPr algn="ctr"/>
              <a:r>
                <a:rPr lang="en-GB" sz="2000" b="1" dirty="0" smtClean="0">
                  <a:solidFill>
                    <a:schemeClr val="bg1"/>
                  </a:solidFill>
                </a:rPr>
                <a:t> at the</a:t>
              </a:r>
            </a:p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same</a:t>
              </a:r>
              <a:endParaRPr lang="en-GB" sz="20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en-GB" sz="2000" b="1" dirty="0" smtClean="0">
                  <a:solidFill>
                    <a:schemeClr val="bg1"/>
                  </a:solidFill>
                </a:rPr>
                <a:t>temperature</a:t>
              </a:r>
              <a:endParaRPr lang="en-GB" sz="20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57200" y="1569589"/>
            <a:ext cx="8382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When ice is added to tap-water, the following occurs</a:t>
            </a:r>
          </a:p>
          <a:p>
            <a:pPr marL="977900" lvl="1" indent="-520700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SG" sz="2000" dirty="0" smtClean="0"/>
              <a:t>Tap-water loses heat to the ice and its temperature drops.</a:t>
            </a:r>
          </a:p>
          <a:p>
            <a:pPr marL="977900" lvl="1" indent="-520700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SG" sz="2000" dirty="0" smtClean="0"/>
              <a:t>Ice gains heat from the tap-water and starts to melt at 0 </a:t>
            </a:r>
            <a:r>
              <a:rPr lang="en-GB" sz="2000" b="1" dirty="0" smtClean="0">
                <a:solidFill>
                  <a:schemeClr val="tx2"/>
                </a:solidFill>
              </a:rPr>
              <a:t>°</a:t>
            </a:r>
            <a:r>
              <a:rPr lang="en-GB" sz="2000" dirty="0" smtClean="0">
                <a:solidFill>
                  <a:schemeClr val="tx2"/>
                </a:solidFill>
                <a:cs typeface="Arial" pitchFamily="34" charset="0"/>
              </a:rPr>
              <a:t>C.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After all the ice has melted </a:t>
            </a:r>
            <a:r>
              <a:rPr lang="en-SG" sz="2400" dirty="0" smtClean="0">
                <a:latin typeface="+mn-lt"/>
              </a:rPr>
              <a:t>at 0</a:t>
            </a:r>
            <a:r>
              <a:rPr lang="en-GB" sz="2400" b="1" dirty="0" smtClean="0">
                <a:solidFill>
                  <a:schemeClr val="tx2"/>
                </a:solidFill>
                <a:latin typeface="+mn-lt"/>
              </a:rPr>
              <a:t> °</a:t>
            </a:r>
            <a:r>
              <a:rPr lang="en-GB" sz="2400" dirty="0" smtClean="0">
                <a:solidFill>
                  <a:schemeClr val="tx2"/>
                </a:solidFill>
                <a:latin typeface="+mn-lt"/>
                <a:cs typeface="Arial" pitchFamily="34" charset="0"/>
              </a:rPr>
              <a:t>C,</a:t>
            </a:r>
            <a:endParaRPr lang="en-SG" sz="2400" dirty="0" smtClean="0"/>
          </a:p>
          <a:p>
            <a:pPr marL="977900" lvl="1" indent="-520700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SG" sz="2000" dirty="0" smtClean="0"/>
              <a:t>Tap-water continues to lose heat to the melted ice and its temperature drops further.</a:t>
            </a:r>
          </a:p>
          <a:p>
            <a:pPr marL="977900" lvl="1" indent="-520700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r>
              <a:rPr lang="en-SG" sz="2000" dirty="0" smtClean="0"/>
              <a:t>Melted ice gains heat from the tap-water and its temperature increases.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10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 above temperature change occurs till both the temperature of tap-water and melted ice are equal.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Interaction between ice and water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924300" y="6400800"/>
            <a:ext cx="1295400" cy="45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90500" y="3568700"/>
          <a:ext cx="88773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100"/>
                <a:gridCol w="2092000"/>
                <a:gridCol w="1694457"/>
                <a:gridCol w="1665796"/>
                <a:gridCol w="2624947"/>
              </a:tblGrid>
              <a:tr h="88923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Mass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GB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/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kg</a:t>
                      </a:r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Heat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Supplied (</a:t>
                      </a:r>
                      <a:r>
                        <a:rPr lang="en-SG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)/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kJ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Initial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Temperature/ </a:t>
                      </a:r>
                    </a:p>
                    <a:p>
                      <a:pPr algn="ctr"/>
                      <a:r>
                        <a:rPr lang="en-GB" b="1" dirty="0" smtClean="0">
                          <a:solidFill>
                            <a:schemeClr val="tx2"/>
                          </a:solidFill>
                          <a:latin typeface="Calibri"/>
                        </a:rPr>
                        <a:t>°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GB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Final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Temperature/</a:t>
                      </a:r>
                    </a:p>
                    <a:p>
                      <a:pPr algn="ctr"/>
                      <a:r>
                        <a:rPr lang="en-GB" b="1" dirty="0" smtClean="0">
                          <a:solidFill>
                            <a:schemeClr val="tx2"/>
                          </a:solidFill>
                          <a:latin typeface="Calibri"/>
                        </a:rPr>
                        <a:t>°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GB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Change in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Temperature</a:t>
                      </a:r>
                      <a:r>
                        <a:rPr lang="en-GB" b="1" dirty="0" smtClean="0">
                          <a:solidFill>
                            <a:schemeClr val="tx2"/>
                          </a:solidFill>
                        </a:rPr>
                        <a:t>*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SG" sz="1800" b="1" i="1" dirty="0" smtClean="0">
                          <a:solidFill>
                            <a:schemeClr val="tx1"/>
                          </a:solidFill>
                        </a:rPr>
                        <a:t>∆</a:t>
                      </a:r>
                      <a:r>
                        <a:rPr lang="en-SG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)/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en-GB" dirty="0" smtClean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6063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</a:tr>
              <a:tr h="36063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</a:tr>
              <a:tr h="36063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</a:tr>
              <a:tr h="36063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</a:tr>
              <a:tr h="360633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r>
                        <a:rPr lang="en-GB" i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en-GB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(25 + 5</a:t>
                      </a:r>
                      <a:r>
                        <a:rPr lang="en-GB" i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r>
                        <a:rPr lang="en-GB" i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en-GB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381000" y="1536969"/>
            <a:ext cx="8305800" cy="196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It can be deduced that when heat supplied is </a:t>
            </a:r>
            <a:r>
              <a:rPr lang="en-SG" sz="2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SG" sz="2400" dirty="0" smtClean="0"/>
              <a:t> times of its original value, the temperature change must also be </a:t>
            </a:r>
            <a:r>
              <a:rPr lang="en-SG" sz="2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SG" sz="2400" dirty="0" smtClean="0"/>
              <a:t> times of its original value as well.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ym typeface="Wingdings" pitchFamily="2" charset="2"/>
              </a:rPr>
              <a:t>Hence the heat supplied is directly proportional to the temperature change</a:t>
            </a:r>
            <a:r>
              <a:rPr lang="en-SG" sz="2400" dirty="0" smtClean="0"/>
              <a:t>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Relationship between heat supplied (</a:t>
            </a:r>
            <a:r>
              <a:rPr lang="en-SG" sz="3600" b="1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and temperature change (</a:t>
            </a:r>
            <a:r>
              <a:rPr lang="en-SG" sz="3600" b="1" i="1" dirty="0" smtClean="0"/>
              <a:t>∆</a:t>
            </a:r>
            <a:r>
              <a:rPr lang="en-SG" sz="36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Curved Left Arrow 6"/>
          <p:cNvSpPr/>
          <p:nvPr/>
        </p:nvSpPr>
        <p:spPr>
          <a:xfrm>
            <a:off x="2362200" y="4533900"/>
            <a:ext cx="609600" cy="6096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4410670"/>
            <a:ext cx="1181100" cy="923330"/>
          </a:xfrm>
          <a:prstGeom prst="rect">
            <a:avLst/>
          </a:prstGeom>
          <a:solidFill>
            <a:schemeClr val="accent5">
              <a:alpha val="85000"/>
            </a:schemeClr>
          </a:solidFill>
        </p:spPr>
        <p:txBody>
          <a:bodyPr wrap="square" lIns="0" rIns="0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Heat 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supplied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is doubled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49236" y="4152900"/>
            <a:ext cx="1518364" cy="923330"/>
          </a:xfrm>
          <a:prstGeom prst="rect">
            <a:avLst/>
          </a:prstGeom>
          <a:solidFill>
            <a:schemeClr val="accent5">
              <a:alpha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Change in 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temperature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is doubled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0" y="5334000"/>
            <a:ext cx="1172116" cy="923330"/>
          </a:xfrm>
          <a:prstGeom prst="rect">
            <a:avLst/>
          </a:prstGeom>
          <a:solidFill>
            <a:schemeClr val="accent5">
              <a:alpha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Heat </a:t>
            </a:r>
          </a:p>
          <a:p>
            <a:r>
              <a:rPr lang="en-GB" b="1" dirty="0" smtClean="0">
                <a:solidFill>
                  <a:srgbClr val="0070C0"/>
                </a:solidFill>
              </a:rPr>
              <a:t>supplied</a:t>
            </a:r>
          </a:p>
          <a:p>
            <a:r>
              <a:rPr lang="en-GB" b="1" dirty="0" smtClean="0">
                <a:solidFill>
                  <a:srgbClr val="0070C0"/>
                </a:solidFill>
              </a:rPr>
              <a:t>is halved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05500" y="5058370"/>
            <a:ext cx="1518364" cy="923330"/>
          </a:xfrm>
          <a:prstGeom prst="rect">
            <a:avLst/>
          </a:prstGeom>
          <a:solidFill>
            <a:schemeClr val="accent5">
              <a:alpha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Change in </a:t>
            </a:r>
          </a:p>
          <a:p>
            <a:r>
              <a:rPr lang="en-GB" b="1" dirty="0" smtClean="0">
                <a:solidFill>
                  <a:srgbClr val="0070C0"/>
                </a:solidFill>
              </a:rPr>
              <a:t>temperature</a:t>
            </a:r>
          </a:p>
          <a:p>
            <a:r>
              <a:rPr lang="en-GB" b="1" dirty="0" smtClean="0">
                <a:solidFill>
                  <a:srgbClr val="0070C0"/>
                </a:solidFill>
              </a:rPr>
              <a:t>is halved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700" y="6210300"/>
            <a:ext cx="1762021" cy="677108"/>
          </a:xfrm>
          <a:prstGeom prst="rect">
            <a:avLst/>
          </a:prstGeom>
          <a:solidFill>
            <a:srgbClr val="E4F2F4">
              <a:alpha val="84706"/>
            </a:srgbClr>
          </a:solidFill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00A44A"/>
                </a:solidFill>
              </a:rPr>
              <a:t>Heat supplied </a:t>
            </a:r>
          </a:p>
          <a:p>
            <a:r>
              <a:rPr lang="en-GB" b="1" dirty="0" smtClean="0">
                <a:solidFill>
                  <a:srgbClr val="00A44A"/>
                </a:solidFill>
              </a:rPr>
              <a:t>is </a:t>
            </a:r>
            <a:r>
              <a:rPr lang="en-GB" sz="2000" b="1" i="1" dirty="0" smtClean="0">
                <a:solidFill>
                  <a:srgbClr val="00A44A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b="1" dirty="0" smtClean="0">
                <a:solidFill>
                  <a:srgbClr val="00A44A"/>
                </a:solidFill>
              </a:rPr>
              <a:t> times </a:t>
            </a:r>
            <a:endParaRPr lang="en-GB" b="1" dirty="0">
              <a:solidFill>
                <a:srgbClr val="00A44A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85835" y="5941993"/>
            <a:ext cx="1534165" cy="954107"/>
          </a:xfrm>
          <a:prstGeom prst="rect">
            <a:avLst/>
          </a:prstGeom>
          <a:solidFill>
            <a:schemeClr val="accent5">
              <a:alpha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A44A"/>
                </a:solidFill>
              </a:rPr>
              <a:t>Change in</a:t>
            </a:r>
          </a:p>
          <a:p>
            <a:r>
              <a:rPr lang="en-GB" b="1" dirty="0" smtClean="0">
                <a:solidFill>
                  <a:srgbClr val="00A44A"/>
                </a:solidFill>
              </a:rPr>
              <a:t>temperature is </a:t>
            </a:r>
            <a:r>
              <a:rPr lang="en-GB" sz="2000" b="1" i="1" dirty="0" smtClean="0">
                <a:solidFill>
                  <a:srgbClr val="00A44A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b="1" dirty="0" smtClean="0">
                <a:solidFill>
                  <a:srgbClr val="00A44A"/>
                </a:solidFill>
              </a:rPr>
              <a:t> times</a:t>
            </a:r>
            <a:endParaRPr lang="en-GB" b="1" dirty="0">
              <a:solidFill>
                <a:srgbClr val="00A44A"/>
              </a:solidFill>
            </a:endParaRPr>
          </a:p>
        </p:txBody>
      </p:sp>
      <p:sp>
        <p:nvSpPr>
          <p:cNvPr id="18" name="Curved Left Arrow 17"/>
          <p:cNvSpPr/>
          <p:nvPr/>
        </p:nvSpPr>
        <p:spPr>
          <a:xfrm>
            <a:off x="2400300" y="4572000"/>
            <a:ext cx="762000" cy="1714500"/>
          </a:xfrm>
          <a:prstGeom prst="curvedLeftArrow">
            <a:avLst/>
          </a:prstGeom>
          <a:solidFill>
            <a:srgbClr val="00A44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Curved Right Arrow 12"/>
          <p:cNvSpPr/>
          <p:nvPr/>
        </p:nvSpPr>
        <p:spPr>
          <a:xfrm flipH="1" flipV="1">
            <a:off x="2362200" y="4914900"/>
            <a:ext cx="417600" cy="876300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Curved Left Arrow 10"/>
          <p:cNvSpPr/>
          <p:nvPr/>
        </p:nvSpPr>
        <p:spPr>
          <a:xfrm>
            <a:off x="7886700" y="4533900"/>
            <a:ext cx="609600" cy="6096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Curved Right Arrow 14"/>
          <p:cNvSpPr/>
          <p:nvPr/>
        </p:nvSpPr>
        <p:spPr>
          <a:xfrm flipH="1" flipV="1">
            <a:off x="7926300" y="4914900"/>
            <a:ext cx="417600" cy="876300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Curved Right Arrow 19"/>
          <p:cNvSpPr/>
          <p:nvPr/>
        </p:nvSpPr>
        <p:spPr>
          <a:xfrm flipH="1">
            <a:off x="7924800" y="4572000"/>
            <a:ext cx="687600" cy="1714500"/>
          </a:xfrm>
          <a:prstGeom prst="curvedRightArrow">
            <a:avLst/>
          </a:prstGeom>
          <a:solidFill>
            <a:srgbClr val="00A44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62200" y="6412468"/>
            <a:ext cx="37338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*Change in 1 K = Change in 1 </a:t>
            </a:r>
            <a:r>
              <a:rPr lang="en-GB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GB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0" grpId="0" animBg="1"/>
      <p:bldP spid="10" grpId="1" animBg="1"/>
      <p:bldP spid="12" grpId="0" animBg="1"/>
      <p:bldP spid="12" grpId="1" animBg="1"/>
      <p:bldP spid="16" grpId="0" animBg="1"/>
      <p:bldP spid="16" grpId="1" animBg="1"/>
      <p:bldP spid="17" grpId="0" animBg="1"/>
      <p:bldP spid="17" grpId="1" animBg="1"/>
      <p:bldP spid="19" grpId="0" animBg="1"/>
      <p:bldP spid="21" grpId="0" animBg="1"/>
      <p:bldP spid="18" grpId="0" animBg="1"/>
      <p:bldP spid="13" grpId="0" animBg="1"/>
      <p:bldP spid="13" grpId="1" animBg="1"/>
      <p:bldP spid="11" grpId="0" animBg="1"/>
      <p:bldP spid="11" grpId="1" animBg="1"/>
      <p:bldP spid="15" grpId="0" animBg="1"/>
      <p:bldP spid="15" grpId="1" animBg="1"/>
      <p:bldP spid="20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924300" y="6400800"/>
            <a:ext cx="1295400" cy="45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95298" y="3467100"/>
          <a:ext cx="8458202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778"/>
                <a:gridCol w="1989740"/>
                <a:gridCol w="1683626"/>
                <a:gridCol w="1654558"/>
                <a:gridCol w="1714500"/>
              </a:tblGrid>
              <a:tr h="62230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Mass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GB" i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/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kg</a:t>
                      </a:r>
                      <a:endParaRPr lang="en-GB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Heat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Supplied (</a:t>
                      </a:r>
                      <a:r>
                        <a:rPr lang="en-SG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)/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kJ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Initial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Temperature/</a:t>
                      </a:r>
                    </a:p>
                    <a:p>
                      <a:pPr algn="ctr"/>
                      <a:r>
                        <a:rPr lang="en-GB" b="1" dirty="0" smtClean="0">
                          <a:solidFill>
                            <a:schemeClr val="tx2"/>
                          </a:solidFill>
                          <a:latin typeface="Calibri"/>
                        </a:rPr>
                        <a:t>°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GB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Final </a:t>
                      </a:r>
                    </a:p>
                    <a:p>
                      <a:pPr algn="ctr"/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Temperature/ </a:t>
                      </a:r>
                    </a:p>
                    <a:p>
                      <a:pPr algn="ctr"/>
                      <a:r>
                        <a:rPr lang="en-GB" b="1" dirty="0" smtClean="0">
                          <a:solidFill>
                            <a:schemeClr val="tx2"/>
                          </a:solidFill>
                          <a:latin typeface="Calibri"/>
                        </a:rPr>
                        <a:t>°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GB" dirty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252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Change in </a:t>
                      </a:r>
                    </a:p>
                    <a:p>
                      <a:pPr marL="0" marR="0" indent="0" algn="ctr" defTabSz="252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Temperature </a:t>
                      </a:r>
                    </a:p>
                    <a:p>
                      <a:pPr marL="0" marR="0" indent="0" algn="ctr" defTabSz="2520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(</a:t>
                      </a:r>
                      <a:r>
                        <a:rPr lang="en-SG" sz="1800" b="1" i="1" dirty="0" smtClean="0">
                          <a:solidFill>
                            <a:schemeClr val="tx1"/>
                          </a:solidFill>
                        </a:rPr>
                        <a:t>∆</a:t>
                      </a:r>
                      <a:r>
                        <a:rPr lang="en-SG" sz="18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lang="en-GB" baseline="0" dirty="0" smtClean="0">
                          <a:solidFill>
                            <a:schemeClr val="tx1"/>
                          </a:solidFill>
                        </a:rPr>
                        <a:t>)/</a:t>
                      </a:r>
                      <a:r>
                        <a:rPr lang="en-GB" b="1" dirty="0" smtClean="0">
                          <a:solidFill>
                            <a:schemeClr val="tx2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endParaRPr lang="en-GB" dirty="0" smtClean="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i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en-GB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r>
                        <a:rPr lang="en-GB" i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en-GB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196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It can be deduced that when mass is </a:t>
            </a:r>
            <a:r>
              <a:rPr lang="en-SG" sz="2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SG" sz="2400" dirty="0" smtClean="0"/>
              <a:t> times of its original value, the amount of heat supplied must also be </a:t>
            </a:r>
            <a:r>
              <a:rPr lang="en-SG" sz="26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SG" sz="2400" dirty="0" smtClean="0"/>
              <a:t> times of its original value.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SG" sz="2400" dirty="0" smtClean="0"/>
              <a:t>Hence the heat supplied is directly proportional to the mass.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Relationship between heat supplied </a:t>
            </a:r>
            <a:r>
              <a:rPr lang="en-US" sz="3600" b="1" kern="0" dirty="0" smtClean="0">
                <a:solidFill>
                  <a:schemeClr val="tx2"/>
                </a:solidFill>
              </a:rPr>
              <a:t>(</a:t>
            </a:r>
            <a:r>
              <a:rPr lang="en-SG" sz="3600" b="1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600" b="1" kern="0" dirty="0" smtClean="0">
                <a:solidFill>
                  <a:schemeClr val="tx2"/>
                </a:solidFill>
              </a:rPr>
              <a:t>)</a:t>
            </a: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and mass (</a:t>
            </a:r>
            <a:r>
              <a:rPr lang="en-US" sz="3600" b="1" i="1" kern="0" dirty="0" smtClean="0">
                <a:solidFill>
                  <a:schemeClr val="tx2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</a:t>
            </a: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Curved Left Arrow 6"/>
          <p:cNvSpPr/>
          <p:nvPr/>
        </p:nvSpPr>
        <p:spPr>
          <a:xfrm>
            <a:off x="1348490" y="4480810"/>
            <a:ext cx="609600" cy="6096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6532" y="4450949"/>
            <a:ext cx="897682" cy="646331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Mass is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doubled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1" name="Curved Left Arrow 10"/>
          <p:cNvSpPr/>
          <p:nvPr/>
        </p:nvSpPr>
        <p:spPr>
          <a:xfrm flipH="1">
            <a:off x="2133600" y="4495800"/>
            <a:ext cx="608400" cy="60960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86099" y="4459069"/>
            <a:ext cx="1513235" cy="646331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Heat supplied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is doubled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3" name="Curved Right Arrow 12"/>
          <p:cNvSpPr/>
          <p:nvPr/>
        </p:nvSpPr>
        <p:spPr>
          <a:xfrm flipH="1" flipV="1">
            <a:off x="1371599" y="4914900"/>
            <a:ext cx="608400" cy="876300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Curved Right Arrow 14"/>
          <p:cNvSpPr/>
          <p:nvPr/>
        </p:nvSpPr>
        <p:spPr>
          <a:xfrm flipV="1">
            <a:off x="2095500" y="4876800"/>
            <a:ext cx="608400" cy="876300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0" y="5182969"/>
            <a:ext cx="833562" cy="646331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Mass is</a:t>
            </a:r>
          </a:p>
          <a:p>
            <a:r>
              <a:rPr lang="en-GB" b="1" dirty="0" smtClean="0">
                <a:solidFill>
                  <a:srgbClr val="0070C0"/>
                </a:solidFill>
              </a:rPr>
              <a:t>halved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96864" y="5182969"/>
            <a:ext cx="1513235" cy="646331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b="1" dirty="0" smtClean="0">
                <a:solidFill>
                  <a:srgbClr val="0070C0"/>
                </a:solidFill>
              </a:rPr>
              <a:t>Heat supplied</a:t>
            </a:r>
          </a:p>
          <a:p>
            <a:r>
              <a:rPr lang="en-GB" b="1" dirty="0" smtClean="0">
                <a:solidFill>
                  <a:srgbClr val="0070C0"/>
                </a:solidFill>
              </a:rPr>
              <a:t>is halved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18" name="Curved Left Arrow 17"/>
          <p:cNvSpPr/>
          <p:nvPr/>
        </p:nvSpPr>
        <p:spPr>
          <a:xfrm>
            <a:off x="1372800" y="4533900"/>
            <a:ext cx="608400" cy="1714500"/>
          </a:xfrm>
          <a:prstGeom prst="curvedLeftArrow">
            <a:avLst/>
          </a:prstGeom>
          <a:solidFill>
            <a:srgbClr val="00A44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2544" y="6142792"/>
            <a:ext cx="1130118" cy="677108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none" lIns="0" rIns="0" rtlCol="0">
            <a:spAutoFit/>
          </a:bodyPr>
          <a:lstStyle/>
          <a:p>
            <a:r>
              <a:rPr lang="en-GB" b="1" dirty="0" smtClean="0">
                <a:solidFill>
                  <a:srgbClr val="00A44A"/>
                </a:solidFill>
              </a:rPr>
              <a:t>Mass</a:t>
            </a:r>
          </a:p>
          <a:p>
            <a:r>
              <a:rPr lang="en-GB" b="1" dirty="0" smtClean="0">
                <a:solidFill>
                  <a:srgbClr val="00A44A"/>
                </a:solidFill>
              </a:rPr>
              <a:t>is </a:t>
            </a:r>
            <a:r>
              <a:rPr lang="en-GB" sz="2000" b="1" i="1" dirty="0" smtClean="0">
                <a:solidFill>
                  <a:srgbClr val="00A44A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b="1" dirty="0" smtClean="0">
                <a:solidFill>
                  <a:srgbClr val="00A44A"/>
                </a:solidFill>
              </a:rPr>
              <a:t> times </a:t>
            </a:r>
            <a:endParaRPr lang="en-GB" b="1" dirty="0">
              <a:solidFill>
                <a:srgbClr val="00A44A"/>
              </a:solidFill>
            </a:endParaRPr>
          </a:p>
        </p:txBody>
      </p:sp>
      <p:sp>
        <p:nvSpPr>
          <p:cNvPr id="20" name="Curved Right Arrow 19"/>
          <p:cNvSpPr/>
          <p:nvPr/>
        </p:nvSpPr>
        <p:spPr>
          <a:xfrm>
            <a:off x="2133600" y="4457700"/>
            <a:ext cx="608400" cy="1714500"/>
          </a:xfrm>
          <a:prstGeom prst="curvedRightArrow">
            <a:avLst/>
          </a:prstGeom>
          <a:solidFill>
            <a:srgbClr val="00A44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78965" y="6066592"/>
            <a:ext cx="1531135" cy="677108"/>
          </a:xfrm>
          <a:prstGeom prst="rect">
            <a:avLst/>
          </a:prstGeom>
          <a:solidFill>
            <a:srgbClr val="E4F2F4">
              <a:alpha val="85000"/>
            </a:srgbClr>
          </a:solidFill>
        </p:spPr>
        <p:txBody>
          <a:bodyPr wrap="square" lIns="0" rIns="0" rtlCol="0">
            <a:spAutoFit/>
          </a:bodyPr>
          <a:lstStyle/>
          <a:p>
            <a:r>
              <a:rPr lang="en-GB" b="1" dirty="0" smtClean="0">
                <a:solidFill>
                  <a:srgbClr val="00A44A"/>
                </a:solidFill>
              </a:rPr>
              <a:t>Heat supplied </a:t>
            </a:r>
          </a:p>
          <a:p>
            <a:r>
              <a:rPr lang="en-GB" b="1" dirty="0" smtClean="0">
                <a:solidFill>
                  <a:srgbClr val="00A44A"/>
                </a:solidFill>
              </a:rPr>
              <a:t>is </a:t>
            </a:r>
            <a:r>
              <a:rPr lang="en-GB" sz="2000" b="1" i="1" dirty="0" smtClean="0">
                <a:solidFill>
                  <a:srgbClr val="00A44A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b="1" dirty="0" smtClean="0">
                <a:solidFill>
                  <a:srgbClr val="00A44A"/>
                </a:solidFill>
              </a:rPr>
              <a:t> times</a:t>
            </a:r>
            <a:endParaRPr lang="en-GB" b="1" dirty="0">
              <a:solidFill>
                <a:srgbClr val="00A44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0640" y="1623965"/>
            <a:ext cx="8602720" cy="365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SG" sz="2400" dirty="0" smtClean="0"/>
              <a:t>Combining the different relationships established in the previous slides, we can arrive at the relationship which links the heat supplied (</a:t>
            </a: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SG" sz="2400" dirty="0" smtClean="0"/>
              <a:t>), the amount of a substance (</a:t>
            </a: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2400" dirty="0" smtClean="0"/>
              <a:t>) and the change in temperature (</a:t>
            </a:r>
            <a:r>
              <a:rPr lang="en-SG" sz="2400" i="1" dirty="0" smtClean="0"/>
              <a:t>∆</a:t>
            </a: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SG" sz="2400" dirty="0" smtClean="0"/>
              <a:t>):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endParaRPr lang="en-SG" sz="2400" i="1" dirty="0" smtClean="0"/>
          </a:p>
          <a:p>
            <a:pPr marL="520700" indent="-520700" algn="ctr">
              <a:lnSpc>
                <a:spcPct val="90000"/>
              </a:lnSpc>
              <a:spcBef>
                <a:spcPct val="20000"/>
              </a:spcBef>
            </a:pPr>
            <a:r>
              <a:rPr lang="en-SG" sz="40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SG" sz="4000" dirty="0" smtClean="0"/>
              <a:t>  = </a:t>
            </a:r>
            <a:r>
              <a:rPr lang="en-SG" sz="4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SG" sz="4000" i="1" dirty="0" smtClean="0"/>
              <a:t> </a:t>
            </a:r>
            <a:r>
              <a:rPr lang="en-SG" sz="4000" dirty="0" smtClean="0">
                <a:sym typeface="Symbol" pitchFamily="18" charset="2"/>
              </a:rPr>
              <a:t>×</a:t>
            </a:r>
            <a:r>
              <a:rPr lang="en-SG" sz="4000" i="1" dirty="0" smtClean="0"/>
              <a:t> </a:t>
            </a:r>
            <a:r>
              <a:rPr lang="en-SG" sz="40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SG" sz="4000" i="1" dirty="0" smtClean="0"/>
              <a:t> </a:t>
            </a:r>
            <a:r>
              <a:rPr lang="en-SG" sz="4000" dirty="0" smtClean="0">
                <a:sym typeface="Symbol" pitchFamily="18" charset="2"/>
              </a:rPr>
              <a:t>×</a:t>
            </a:r>
            <a:r>
              <a:rPr lang="en-SG" sz="4000" b="1" dirty="0" smtClean="0">
                <a:sym typeface="Symbol" pitchFamily="18" charset="2"/>
              </a:rPr>
              <a:t> </a:t>
            </a:r>
            <a:r>
              <a:rPr lang="en-SG" sz="4000" i="1" dirty="0" smtClean="0"/>
              <a:t>∆</a:t>
            </a:r>
            <a:r>
              <a:rPr lang="en-SG" sz="4000" i="1" dirty="0" smtClean="0"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</a:pPr>
            <a:endParaRPr lang="en-SG" sz="2400" dirty="0" smtClean="0"/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SG" sz="2400" dirty="0" smtClean="0"/>
              <a:t>where </a:t>
            </a: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SG" sz="2400" dirty="0" smtClean="0">
                <a:latin typeface="+mj-lt"/>
                <a:cs typeface="Times New Roman" pitchFamily="18" charset="0"/>
              </a:rPr>
              <a:t>is the proportionality constant known as </a:t>
            </a:r>
            <a:r>
              <a:rPr lang="en-SG" sz="2400" dirty="0" smtClean="0"/>
              <a:t>the specific heat capacity.</a:t>
            </a:r>
            <a:endParaRPr lang="en-SG" sz="4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Relationship between heat supplied (</a:t>
            </a:r>
            <a:r>
              <a:rPr lang="en-SG" sz="3200" b="1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), </a:t>
            </a:r>
            <a:r>
              <a:rPr lang="en-US" sz="3200" b="1" kern="0" dirty="0" smtClean="0">
                <a:solidFill>
                  <a:schemeClr val="tx2"/>
                </a:solidFill>
              </a:rPr>
              <a:t>mass (</a:t>
            </a:r>
            <a:r>
              <a:rPr lang="en-US" sz="3200" b="1" i="1" kern="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="1" kern="0" dirty="0" smtClean="0">
                <a:solidFill>
                  <a:schemeClr val="tx2"/>
                </a:solidFill>
              </a:rPr>
              <a:t>)</a:t>
            </a:r>
            <a:r>
              <a:rPr lang="en-US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and temperature change (</a:t>
            </a:r>
            <a:r>
              <a:rPr lang="en-SG" sz="3200" b="1" i="1" dirty="0" smtClean="0"/>
              <a:t>∆</a:t>
            </a:r>
            <a:r>
              <a:rPr lang="en-SG" sz="32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3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  <a:endParaRPr lang="en-US" sz="32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93829" y="1371600"/>
            <a:ext cx="8794745" cy="413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By considering the ratio of heat supplied (</a:t>
            </a: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SG" sz="2400" i="1" dirty="0" smtClean="0"/>
              <a:t>)</a:t>
            </a:r>
            <a:r>
              <a:rPr lang="en-SG" sz="2400" dirty="0" smtClean="0"/>
              <a:t>  to the product of mass multiplied by change in temperature </a:t>
            </a:r>
            <a:r>
              <a:rPr lang="en-SG" sz="2400" i="1" dirty="0" smtClean="0"/>
              <a:t>(</a:t>
            </a:r>
            <a:r>
              <a:rPr lang="en-SG" sz="2400" i="1" dirty="0" smtClean="0">
                <a:latin typeface="Times New Roman" pitchFamily="18" charset="0"/>
                <a:cs typeface="Times New Roman" pitchFamily="18" charset="0"/>
              </a:rPr>
              <a:t>m x </a:t>
            </a:r>
            <a:r>
              <a:rPr lang="en-GB" sz="24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∆T</a:t>
            </a:r>
            <a:r>
              <a:rPr lang="en-GB" sz="2400" i="1" dirty="0" smtClean="0">
                <a:solidFill>
                  <a:srgbClr val="000000"/>
                </a:solidFill>
              </a:rPr>
              <a:t>)</a:t>
            </a:r>
            <a:r>
              <a:rPr lang="en-SG" sz="2400" dirty="0" smtClean="0"/>
              <a:t>, we find that this ratio is a constant for each type of substance. 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>
                <a:sym typeface="Wingdings" pitchFamily="2" charset="2"/>
              </a:rPr>
              <a:t>This ratio is defined as the </a:t>
            </a:r>
            <a:r>
              <a:rPr lang="en-US" sz="2400" b="1" dirty="0" smtClean="0">
                <a:sym typeface="Wingdings" pitchFamily="2" charset="2"/>
              </a:rPr>
              <a:t>specific heat capacity </a:t>
            </a:r>
            <a:r>
              <a:rPr lang="en-US" sz="2400" dirty="0" smtClean="0">
                <a:sym typeface="Wingdings" pitchFamily="2" charset="2"/>
              </a:rPr>
              <a:t>of a substance.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 specific heat capacity represents the fixed amount of heat which is required to change the temperature of 1 kg of a given substance by 1 K (e.g. from 50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 to 51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C).</a:t>
            </a:r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SG" sz="500" dirty="0" smtClean="0"/>
          </a:p>
          <a:p>
            <a:pPr marL="520700" indent="-5207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SG" sz="2400" dirty="0" smtClean="0"/>
              <a:t>The Kelvin (K) scale is a commonly used temperature scale in which a change in temperature of 1 K is the same as a change in temperature of 1 </a:t>
            </a:r>
            <a:r>
              <a:rPr lang="en-GB" sz="2400" b="1" dirty="0" smtClean="0">
                <a:solidFill>
                  <a:schemeClr val="tx2"/>
                </a:solidFill>
                <a:latin typeface="Calibri"/>
              </a:rPr>
              <a:t>°</a:t>
            </a:r>
            <a:r>
              <a:rPr lang="en-SG" sz="2400" dirty="0" smtClean="0"/>
              <a:t>C.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Specific heat capacity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269875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RP">
  <a:themeElements>
    <a:clrScheme name="2_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20140</TotalTime>
  <Words>2082</Words>
  <Application>Microsoft Office PowerPoint</Application>
  <PresentationFormat>On-screen Show (4:3)</PresentationFormat>
  <Paragraphs>448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2_RP</vt:lpstr>
      <vt:lpstr>A101 Science  Problem 13: Cool it!   6th Presentation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6P P13 Cool it!</dc:title>
  <dc:creator>Republic Polytechnic</dc:creator>
  <cp:lastModifiedBy>renny_low</cp:lastModifiedBy>
  <cp:revision>303</cp:revision>
  <dcterms:created xsi:type="dcterms:W3CDTF">2003-06-11T02:52:40Z</dcterms:created>
  <dcterms:modified xsi:type="dcterms:W3CDTF">2010-07-23T04:49:07Z</dcterms:modified>
</cp:coreProperties>
</file>