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4" r:id="rId2"/>
  </p:sldMasterIdLst>
  <p:notesMasterIdLst>
    <p:notesMasterId r:id="rId19"/>
  </p:notesMasterIdLst>
  <p:handoutMasterIdLst>
    <p:handoutMasterId r:id="rId20"/>
  </p:handoutMasterIdLst>
  <p:sldIdLst>
    <p:sldId id="334" r:id="rId3"/>
    <p:sldId id="333" r:id="rId4"/>
    <p:sldId id="322" r:id="rId5"/>
    <p:sldId id="338" r:id="rId6"/>
    <p:sldId id="323" r:id="rId7"/>
    <p:sldId id="324" r:id="rId8"/>
    <p:sldId id="336" r:id="rId9"/>
    <p:sldId id="339" r:id="rId10"/>
    <p:sldId id="345" r:id="rId11"/>
    <p:sldId id="327" r:id="rId12"/>
    <p:sldId id="346" r:id="rId13"/>
    <p:sldId id="343" r:id="rId14"/>
    <p:sldId id="317" r:id="rId15"/>
    <p:sldId id="347" r:id="rId16"/>
    <p:sldId id="331" r:id="rId17"/>
    <p:sldId id="348" r:id="rId18"/>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een_ng" initials="s"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B3"/>
    <a:srgbClr val="FFB7B7"/>
    <a:srgbClr val="FF00FF"/>
    <a:srgbClr val="FF6600"/>
    <a:srgbClr val="FF9900"/>
    <a:srgbClr val="00FF00"/>
    <a:srgbClr val="00CCFF"/>
    <a:srgbClr val="FFFFFF"/>
    <a:srgbClr val="FF6969"/>
    <a:srgbClr val="FF99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2254" autoAdjust="0"/>
  </p:normalViewPr>
  <p:slideViewPr>
    <p:cSldViewPr>
      <p:cViewPr>
        <p:scale>
          <a:sx n="60" d="100"/>
          <a:sy n="60" d="100"/>
        </p:scale>
        <p:origin x="-618" y="-186"/>
      </p:cViewPr>
      <p:guideLst>
        <p:guide orient="horz" pos="2160"/>
        <p:guide pos="2880"/>
      </p:guideLst>
    </p:cSldViewPr>
  </p:slideViewPr>
  <p:outlineViewPr>
    <p:cViewPr>
      <p:scale>
        <a:sx n="33" d="100"/>
        <a:sy n="33" d="100"/>
      </p:scale>
      <p:origin x="0" y="366"/>
    </p:cViewPr>
  </p:outlineViewPr>
  <p:notesTextViewPr>
    <p:cViewPr>
      <p:scale>
        <a:sx n="100" d="100"/>
        <a:sy n="100" d="100"/>
      </p:scale>
      <p:origin x="0" y="0"/>
    </p:cViewPr>
  </p:notesTextViewPr>
  <p:notesViewPr>
    <p:cSldViewPr>
      <p:cViewPr varScale="1">
        <p:scale>
          <a:sx n="49" d="100"/>
          <a:sy n="49" d="100"/>
        </p:scale>
        <p:origin x="-1956" y="-96"/>
      </p:cViewPr>
      <p:guideLst>
        <p:guide orient="horz" pos="3127"/>
        <p:guide pos="21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8D189D-12EB-467E-AC08-C30CB5188E04}" type="doc">
      <dgm:prSet loTypeId="urn:microsoft.com/office/officeart/2005/8/layout/vProcess5" loCatId="process" qsTypeId="urn:microsoft.com/office/officeart/2005/8/quickstyle/simple5" qsCatId="simple" csTypeId="urn:microsoft.com/office/officeart/2005/8/colors/colorful2" csCatId="colorful" phldr="1"/>
      <dgm:spPr/>
      <dgm:t>
        <a:bodyPr/>
        <a:lstStyle/>
        <a:p>
          <a:endParaRPr lang="en-SG"/>
        </a:p>
      </dgm:t>
    </dgm:pt>
    <dgm:pt modelId="{40DD850E-2A57-4168-8A63-7EEDB450D32C}">
      <dgm:prSet phldrT="[Text]" custT="1"/>
      <dgm:spPr>
        <a:solidFill>
          <a:srgbClr val="00CCFF"/>
        </a:solidFill>
      </dgm:spPr>
      <dgm:t>
        <a:bodyPr/>
        <a:lstStyle/>
        <a:p>
          <a:r>
            <a:rPr lang="en-US" sz="2200" dirty="0" smtClean="0">
              <a:solidFill>
                <a:schemeClr val="tx1"/>
              </a:solidFill>
            </a:rPr>
            <a:t>In the nucleus, the “instructions” from the DNA  are copied onto a “messenger” for the production of the new material.</a:t>
          </a:r>
          <a:endParaRPr lang="en-SG" sz="2200" dirty="0">
            <a:solidFill>
              <a:schemeClr val="tx1"/>
            </a:solidFill>
          </a:endParaRPr>
        </a:p>
      </dgm:t>
    </dgm:pt>
    <dgm:pt modelId="{802A7758-8C70-4105-A6C6-280B61BDE509}" type="parTrans" cxnId="{F171C863-0B3A-4389-B1CA-70345A18AFCE}">
      <dgm:prSet/>
      <dgm:spPr/>
      <dgm:t>
        <a:bodyPr/>
        <a:lstStyle/>
        <a:p>
          <a:endParaRPr lang="en-SG" sz="2200">
            <a:solidFill>
              <a:schemeClr val="tx1"/>
            </a:solidFill>
          </a:endParaRPr>
        </a:p>
      </dgm:t>
    </dgm:pt>
    <dgm:pt modelId="{ECEF95E7-4230-4A15-A8BE-4D1FB9D2D55B}" type="sibTrans" cxnId="{F171C863-0B3A-4389-B1CA-70345A18AFCE}">
      <dgm:prSet custT="1"/>
      <dgm:spPr/>
      <dgm:t>
        <a:bodyPr/>
        <a:lstStyle/>
        <a:p>
          <a:endParaRPr lang="en-SG" sz="2200">
            <a:solidFill>
              <a:schemeClr val="tx1"/>
            </a:solidFill>
          </a:endParaRPr>
        </a:p>
      </dgm:t>
    </dgm:pt>
    <dgm:pt modelId="{5B060DC5-92C5-4233-9482-375D8B30C758}">
      <dgm:prSet phldrT="[Text]" custT="1"/>
      <dgm:spPr>
        <a:solidFill>
          <a:srgbClr val="00FF00"/>
        </a:solidFill>
      </dgm:spPr>
      <dgm:t>
        <a:bodyPr/>
        <a:lstStyle/>
        <a:p>
          <a:r>
            <a:rPr lang="en-US" sz="2200" dirty="0" smtClean="0">
              <a:solidFill>
                <a:schemeClr val="tx1"/>
              </a:solidFill>
            </a:rPr>
            <a:t>The “messenger”, containing the copied “instructions”, moves out of the nucleus to the “factory” of the cell.</a:t>
          </a:r>
          <a:endParaRPr lang="en-SG" sz="2200" dirty="0">
            <a:solidFill>
              <a:schemeClr val="tx1"/>
            </a:solidFill>
          </a:endParaRPr>
        </a:p>
      </dgm:t>
    </dgm:pt>
    <dgm:pt modelId="{88F7B5C7-86AB-45AA-98E8-42F0A19E7D9F}" type="parTrans" cxnId="{E9C9ED44-1006-4D08-BF08-1573937EC7B8}">
      <dgm:prSet/>
      <dgm:spPr/>
      <dgm:t>
        <a:bodyPr/>
        <a:lstStyle/>
        <a:p>
          <a:endParaRPr lang="en-SG" sz="2200">
            <a:solidFill>
              <a:schemeClr val="tx1"/>
            </a:solidFill>
          </a:endParaRPr>
        </a:p>
      </dgm:t>
    </dgm:pt>
    <dgm:pt modelId="{9BED9A70-280B-4835-836B-A5A222FDC35E}" type="sibTrans" cxnId="{E9C9ED44-1006-4D08-BF08-1573937EC7B8}">
      <dgm:prSet custT="1"/>
      <dgm:spPr/>
      <dgm:t>
        <a:bodyPr/>
        <a:lstStyle/>
        <a:p>
          <a:endParaRPr lang="en-SG" sz="2200">
            <a:solidFill>
              <a:schemeClr val="tx1"/>
            </a:solidFill>
          </a:endParaRPr>
        </a:p>
      </dgm:t>
    </dgm:pt>
    <dgm:pt modelId="{71BEFEE1-FD94-418E-8D9A-21769FB1CC03}">
      <dgm:prSet phldrT="[Text]" custT="1"/>
      <dgm:spPr>
        <a:solidFill>
          <a:srgbClr val="FFFF00"/>
        </a:solidFill>
      </dgm:spPr>
      <dgm:t>
        <a:bodyPr/>
        <a:lstStyle/>
        <a:p>
          <a:r>
            <a:rPr lang="en-US" sz="2200" dirty="0" smtClean="0">
              <a:solidFill>
                <a:schemeClr val="tx1"/>
              </a:solidFill>
            </a:rPr>
            <a:t>The new material is made as the “factory” of the cell reads the copied “instructions” of the “messenger” and assembles its raw materials.</a:t>
          </a:r>
          <a:endParaRPr lang="en-SG" sz="2200" dirty="0">
            <a:solidFill>
              <a:schemeClr val="tx1"/>
            </a:solidFill>
          </a:endParaRPr>
        </a:p>
      </dgm:t>
    </dgm:pt>
    <dgm:pt modelId="{B064AB9B-7076-4F9D-88E0-461F38E79330}" type="parTrans" cxnId="{DB5F91C1-CEB9-4A71-B120-A26963F2F6BD}">
      <dgm:prSet/>
      <dgm:spPr/>
      <dgm:t>
        <a:bodyPr/>
        <a:lstStyle/>
        <a:p>
          <a:endParaRPr lang="en-SG" sz="2200">
            <a:solidFill>
              <a:schemeClr val="tx1"/>
            </a:solidFill>
          </a:endParaRPr>
        </a:p>
      </dgm:t>
    </dgm:pt>
    <dgm:pt modelId="{578B7E01-17BD-4AF8-AD43-9C2D1EA17AC8}" type="sibTrans" cxnId="{DB5F91C1-CEB9-4A71-B120-A26963F2F6BD}">
      <dgm:prSet custT="1"/>
      <dgm:spPr/>
      <dgm:t>
        <a:bodyPr/>
        <a:lstStyle/>
        <a:p>
          <a:endParaRPr lang="en-SG" sz="2200">
            <a:solidFill>
              <a:schemeClr val="tx1"/>
            </a:solidFill>
          </a:endParaRPr>
        </a:p>
      </dgm:t>
    </dgm:pt>
    <dgm:pt modelId="{5262DF39-7462-49E3-BC27-3701A6510FEF}">
      <dgm:prSet custT="1"/>
      <dgm:spPr>
        <a:solidFill>
          <a:srgbClr val="FF00FF"/>
        </a:solidFill>
      </dgm:spPr>
      <dgm:t>
        <a:bodyPr/>
        <a:lstStyle/>
        <a:p>
          <a:r>
            <a:rPr lang="en-US" sz="2200" dirty="0" smtClean="0">
              <a:solidFill>
                <a:schemeClr val="tx1"/>
              </a:solidFill>
            </a:rPr>
            <a:t>Lastly, the new material is sent to the “postal office” of the cell to package and tag it with an “address” for safe delivery to the correct location.</a:t>
          </a:r>
          <a:endParaRPr lang="en-SG" sz="2200" dirty="0">
            <a:solidFill>
              <a:schemeClr val="tx1"/>
            </a:solidFill>
          </a:endParaRPr>
        </a:p>
      </dgm:t>
    </dgm:pt>
    <dgm:pt modelId="{67E49579-E233-4792-BE7C-7DEFE0B31BFF}" type="parTrans" cxnId="{AD1D2CB1-88B6-461F-B768-25EF092F72B2}">
      <dgm:prSet/>
      <dgm:spPr/>
      <dgm:t>
        <a:bodyPr/>
        <a:lstStyle/>
        <a:p>
          <a:endParaRPr lang="en-SG" sz="2200">
            <a:solidFill>
              <a:schemeClr val="tx1"/>
            </a:solidFill>
          </a:endParaRPr>
        </a:p>
      </dgm:t>
    </dgm:pt>
    <dgm:pt modelId="{34385CD6-BB63-4BCA-8D63-3EDEB1F9E998}" type="sibTrans" cxnId="{AD1D2CB1-88B6-461F-B768-25EF092F72B2}">
      <dgm:prSet custT="1"/>
      <dgm:spPr/>
      <dgm:t>
        <a:bodyPr/>
        <a:lstStyle/>
        <a:p>
          <a:endParaRPr lang="en-SG" sz="2200">
            <a:solidFill>
              <a:schemeClr val="tx1"/>
            </a:solidFill>
          </a:endParaRPr>
        </a:p>
      </dgm:t>
    </dgm:pt>
    <dgm:pt modelId="{6A9B1D12-131F-4EDC-A9CC-3FFFF91C2C10}" type="pres">
      <dgm:prSet presAssocID="{BC8D189D-12EB-467E-AC08-C30CB5188E04}" presName="outerComposite" presStyleCnt="0">
        <dgm:presLayoutVars>
          <dgm:chMax val="5"/>
          <dgm:dir/>
          <dgm:resizeHandles val="exact"/>
        </dgm:presLayoutVars>
      </dgm:prSet>
      <dgm:spPr/>
      <dgm:t>
        <a:bodyPr/>
        <a:lstStyle/>
        <a:p>
          <a:endParaRPr lang="en-SG"/>
        </a:p>
      </dgm:t>
    </dgm:pt>
    <dgm:pt modelId="{14477654-9A22-499D-A08C-C38EF553CAED}" type="pres">
      <dgm:prSet presAssocID="{BC8D189D-12EB-467E-AC08-C30CB5188E04}" presName="dummyMaxCanvas" presStyleCnt="0">
        <dgm:presLayoutVars/>
      </dgm:prSet>
      <dgm:spPr/>
    </dgm:pt>
    <dgm:pt modelId="{B686D50E-5D4B-4CA4-B51A-38ACEF758FD9}" type="pres">
      <dgm:prSet presAssocID="{BC8D189D-12EB-467E-AC08-C30CB5188E04}" presName="FourNodes_1" presStyleLbl="node1" presStyleIdx="0" presStyleCnt="4">
        <dgm:presLayoutVars>
          <dgm:bulletEnabled val="1"/>
        </dgm:presLayoutVars>
      </dgm:prSet>
      <dgm:spPr/>
      <dgm:t>
        <a:bodyPr/>
        <a:lstStyle/>
        <a:p>
          <a:endParaRPr lang="en-SG"/>
        </a:p>
      </dgm:t>
    </dgm:pt>
    <dgm:pt modelId="{78076BAC-4C61-4F23-8D9B-450C1C0FABF6}" type="pres">
      <dgm:prSet presAssocID="{BC8D189D-12EB-467E-AC08-C30CB5188E04}" presName="FourNodes_2" presStyleLbl="node1" presStyleIdx="1" presStyleCnt="4">
        <dgm:presLayoutVars>
          <dgm:bulletEnabled val="1"/>
        </dgm:presLayoutVars>
      </dgm:prSet>
      <dgm:spPr/>
      <dgm:t>
        <a:bodyPr/>
        <a:lstStyle/>
        <a:p>
          <a:endParaRPr lang="en-SG"/>
        </a:p>
      </dgm:t>
    </dgm:pt>
    <dgm:pt modelId="{412FFED1-9023-49EF-BFBC-F4FC6CFA139C}" type="pres">
      <dgm:prSet presAssocID="{BC8D189D-12EB-467E-AC08-C30CB5188E04}" presName="FourNodes_3" presStyleLbl="node1" presStyleIdx="2" presStyleCnt="4" custScaleX="104263">
        <dgm:presLayoutVars>
          <dgm:bulletEnabled val="1"/>
        </dgm:presLayoutVars>
      </dgm:prSet>
      <dgm:spPr/>
      <dgm:t>
        <a:bodyPr/>
        <a:lstStyle/>
        <a:p>
          <a:endParaRPr lang="en-SG"/>
        </a:p>
      </dgm:t>
    </dgm:pt>
    <dgm:pt modelId="{2587BF61-21D3-48C9-8CA2-397FC8A8AC9F}" type="pres">
      <dgm:prSet presAssocID="{BC8D189D-12EB-467E-AC08-C30CB5188E04}" presName="FourNodes_4" presStyleLbl="node1" presStyleIdx="3" presStyleCnt="4" custScaleX="110560">
        <dgm:presLayoutVars>
          <dgm:bulletEnabled val="1"/>
        </dgm:presLayoutVars>
      </dgm:prSet>
      <dgm:spPr/>
      <dgm:t>
        <a:bodyPr/>
        <a:lstStyle/>
        <a:p>
          <a:endParaRPr lang="en-SG"/>
        </a:p>
      </dgm:t>
    </dgm:pt>
    <dgm:pt modelId="{CE0B1716-6D99-42AA-8A11-EF540D3E042F}" type="pres">
      <dgm:prSet presAssocID="{BC8D189D-12EB-467E-AC08-C30CB5188E04}" presName="FourConn_1-2" presStyleLbl="fgAccFollowNode1" presStyleIdx="0" presStyleCnt="3">
        <dgm:presLayoutVars>
          <dgm:bulletEnabled val="1"/>
        </dgm:presLayoutVars>
      </dgm:prSet>
      <dgm:spPr/>
      <dgm:t>
        <a:bodyPr/>
        <a:lstStyle/>
        <a:p>
          <a:endParaRPr lang="en-SG"/>
        </a:p>
      </dgm:t>
    </dgm:pt>
    <dgm:pt modelId="{F2902079-6FD6-41FE-86F3-262BCA3E1CEB}" type="pres">
      <dgm:prSet presAssocID="{BC8D189D-12EB-467E-AC08-C30CB5188E04}" presName="FourConn_2-3" presStyleLbl="fgAccFollowNode1" presStyleIdx="1" presStyleCnt="3">
        <dgm:presLayoutVars>
          <dgm:bulletEnabled val="1"/>
        </dgm:presLayoutVars>
      </dgm:prSet>
      <dgm:spPr/>
      <dgm:t>
        <a:bodyPr/>
        <a:lstStyle/>
        <a:p>
          <a:endParaRPr lang="en-SG"/>
        </a:p>
      </dgm:t>
    </dgm:pt>
    <dgm:pt modelId="{74DA0AB5-EC79-4D87-B626-B594CE7AE09C}" type="pres">
      <dgm:prSet presAssocID="{BC8D189D-12EB-467E-AC08-C30CB5188E04}" presName="FourConn_3-4" presStyleLbl="fgAccFollowNode1" presStyleIdx="2" presStyleCnt="3">
        <dgm:presLayoutVars>
          <dgm:bulletEnabled val="1"/>
        </dgm:presLayoutVars>
      </dgm:prSet>
      <dgm:spPr/>
      <dgm:t>
        <a:bodyPr/>
        <a:lstStyle/>
        <a:p>
          <a:endParaRPr lang="en-SG"/>
        </a:p>
      </dgm:t>
    </dgm:pt>
    <dgm:pt modelId="{2734D5F5-D705-4BC5-84EF-52968CF392DC}" type="pres">
      <dgm:prSet presAssocID="{BC8D189D-12EB-467E-AC08-C30CB5188E04}" presName="FourNodes_1_text" presStyleLbl="node1" presStyleIdx="3" presStyleCnt="4">
        <dgm:presLayoutVars>
          <dgm:bulletEnabled val="1"/>
        </dgm:presLayoutVars>
      </dgm:prSet>
      <dgm:spPr/>
      <dgm:t>
        <a:bodyPr/>
        <a:lstStyle/>
        <a:p>
          <a:endParaRPr lang="en-SG"/>
        </a:p>
      </dgm:t>
    </dgm:pt>
    <dgm:pt modelId="{CB080691-0616-4488-9CE7-DA6A7390F147}" type="pres">
      <dgm:prSet presAssocID="{BC8D189D-12EB-467E-AC08-C30CB5188E04}" presName="FourNodes_2_text" presStyleLbl="node1" presStyleIdx="3" presStyleCnt="4">
        <dgm:presLayoutVars>
          <dgm:bulletEnabled val="1"/>
        </dgm:presLayoutVars>
      </dgm:prSet>
      <dgm:spPr/>
      <dgm:t>
        <a:bodyPr/>
        <a:lstStyle/>
        <a:p>
          <a:endParaRPr lang="en-SG"/>
        </a:p>
      </dgm:t>
    </dgm:pt>
    <dgm:pt modelId="{DFA951E3-4F8A-4B26-89D5-D727583C77E5}" type="pres">
      <dgm:prSet presAssocID="{BC8D189D-12EB-467E-AC08-C30CB5188E04}" presName="FourNodes_3_text" presStyleLbl="node1" presStyleIdx="3" presStyleCnt="4">
        <dgm:presLayoutVars>
          <dgm:bulletEnabled val="1"/>
        </dgm:presLayoutVars>
      </dgm:prSet>
      <dgm:spPr/>
      <dgm:t>
        <a:bodyPr/>
        <a:lstStyle/>
        <a:p>
          <a:endParaRPr lang="en-SG"/>
        </a:p>
      </dgm:t>
    </dgm:pt>
    <dgm:pt modelId="{90200495-0842-4B71-B099-66AB8CCCE578}" type="pres">
      <dgm:prSet presAssocID="{BC8D189D-12EB-467E-AC08-C30CB5188E04}" presName="FourNodes_4_text" presStyleLbl="node1" presStyleIdx="3" presStyleCnt="4">
        <dgm:presLayoutVars>
          <dgm:bulletEnabled val="1"/>
        </dgm:presLayoutVars>
      </dgm:prSet>
      <dgm:spPr/>
      <dgm:t>
        <a:bodyPr/>
        <a:lstStyle/>
        <a:p>
          <a:endParaRPr lang="en-SG"/>
        </a:p>
      </dgm:t>
    </dgm:pt>
  </dgm:ptLst>
  <dgm:cxnLst>
    <dgm:cxn modelId="{044C0A1C-3B0D-49C4-9731-C35E91E90B90}" type="presOf" srcId="{40DD850E-2A57-4168-8A63-7EEDB450D32C}" destId="{2734D5F5-D705-4BC5-84EF-52968CF392DC}" srcOrd="1" destOrd="0" presId="urn:microsoft.com/office/officeart/2005/8/layout/vProcess5"/>
    <dgm:cxn modelId="{1532114C-7631-46A9-9988-7DF4506CDD5E}" type="presOf" srcId="{5B060DC5-92C5-4233-9482-375D8B30C758}" destId="{CB080691-0616-4488-9CE7-DA6A7390F147}" srcOrd="1" destOrd="0" presId="urn:microsoft.com/office/officeart/2005/8/layout/vProcess5"/>
    <dgm:cxn modelId="{0AE010F8-86A4-4BC1-9F2B-CCBF76A8AAD3}" type="presOf" srcId="{ECEF95E7-4230-4A15-A8BE-4D1FB9D2D55B}" destId="{CE0B1716-6D99-42AA-8A11-EF540D3E042F}" srcOrd="0" destOrd="0" presId="urn:microsoft.com/office/officeart/2005/8/layout/vProcess5"/>
    <dgm:cxn modelId="{DB5F91C1-CEB9-4A71-B120-A26963F2F6BD}" srcId="{BC8D189D-12EB-467E-AC08-C30CB5188E04}" destId="{71BEFEE1-FD94-418E-8D9A-21769FB1CC03}" srcOrd="2" destOrd="0" parTransId="{B064AB9B-7076-4F9D-88E0-461F38E79330}" sibTransId="{578B7E01-17BD-4AF8-AD43-9C2D1EA17AC8}"/>
    <dgm:cxn modelId="{18891D44-2A8A-40AA-A28C-4218CDFC9DA2}" type="presOf" srcId="{5262DF39-7462-49E3-BC27-3701A6510FEF}" destId="{90200495-0842-4B71-B099-66AB8CCCE578}" srcOrd="1" destOrd="0" presId="urn:microsoft.com/office/officeart/2005/8/layout/vProcess5"/>
    <dgm:cxn modelId="{AD1D2CB1-88B6-461F-B768-25EF092F72B2}" srcId="{BC8D189D-12EB-467E-AC08-C30CB5188E04}" destId="{5262DF39-7462-49E3-BC27-3701A6510FEF}" srcOrd="3" destOrd="0" parTransId="{67E49579-E233-4792-BE7C-7DEFE0B31BFF}" sibTransId="{34385CD6-BB63-4BCA-8D63-3EDEB1F9E998}"/>
    <dgm:cxn modelId="{1F4D9F1A-8620-49C9-9CFD-7AB13B02E599}" type="presOf" srcId="{9BED9A70-280B-4835-836B-A5A222FDC35E}" destId="{F2902079-6FD6-41FE-86F3-262BCA3E1CEB}" srcOrd="0" destOrd="0" presId="urn:microsoft.com/office/officeart/2005/8/layout/vProcess5"/>
    <dgm:cxn modelId="{A4E1D9E9-40AE-4C8D-8B69-4A6349DF7821}" type="presOf" srcId="{71BEFEE1-FD94-418E-8D9A-21769FB1CC03}" destId="{DFA951E3-4F8A-4B26-89D5-D727583C77E5}" srcOrd="1" destOrd="0" presId="urn:microsoft.com/office/officeart/2005/8/layout/vProcess5"/>
    <dgm:cxn modelId="{607D4584-D247-491C-BACD-C5166C0DC293}" type="presOf" srcId="{BC8D189D-12EB-467E-AC08-C30CB5188E04}" destId="{6A9B1D12-131F-4EDC-A9CC-3FFFF91C2C10}" srcOrd="0" destOrd="0" presId="urn:microsoft.com/office/officeart/2005/8/layout/vProcess5"/>
    <dgm:cxn modelId="{E72BDBF5-FA3E-47A1-897E-3538F87225CC}" type="presOf" srcId="{578B7E01-17BD-4AF8-AD43-9C2D1EA17AC8}" destId="{74DA0AB5-EC79-4D87-B626-B594CE7AE09C}" srcOrd="0" destOrd="0" presId="urn:microsoft.com/office/officeart/2005/8/layout/vProcess5"/>
    <dgm:cxn modelId="{EB1F9F88-6BEA-43E1-B4F1-3546850FE75F}" type="presOf" srcId="{5B060DC5-92C5-4233-9482-375D8B30C758}" destId="{78076BAC-4C61-4F23-8D9B-450C1C0FABF6}" srcOrd="0" destOrd="0" presId="urn:microsoft.com/office/officeart/2005/8/layout/vProcess5"/>
    <dgm:cxn modelId="{BB37C39D-FEDE-431D-983F-FCC861FB84CF}" type="presOf" srcId="{5262DF39-7462-49E3-BC27-3701A6510FEF}" destId="{2587BF61-21D3-48C9-8CA2-397FC8A8AC9F}" srcOrd="0" destOrd="0" presId="urn:microsoft.com/office/officeart/2005/8/layout/vProcess5"/>
    <dgm:cxn modelId="{38BF31A0-1E65-4C3E-8FCB-CE6CF566DF0A}" type="presOf" srcId="{71BEFEE1-FD94-418E-8D9A-21769FB1CC03}" destId="{412FFED1-9023-49EF-BFBC-F4FC6CFA139C}" srcOrd="0" destOrd="0" presId="urn:microsoft.com/office/officeart/2005/8/layout/vProcess5"/>
    <dgm:cxn modelId="{E9C9ED44-1006-4D08-BF08-1573937EC7B8}" srcId="{BC8D189D-12EB-467E-AC08-C30CB5188E04}" destId="{5B060DC5-92C5-4233-9482-375D8B30C758}" srcOrd="1" destOrd="0" parTransId="{88F7B5C7-86AB-45AA-98E8-42F0A19E7D9F}" sibTransId="{9BED9A70-280B-4835-836B-A5A222FDC35E}"/>
    <dgm:cxn modelId="{677F29C5-7651-42CC-878C-1A2AD7807A91}" type="presOf" srcId="{40DD850E-2A57-4168-8A63-7EEDB450D32C}" destId="{B686D50E-5D4B-4CA4-B51A-38ACEF758FD9}" srcOrd="0" destOrd="0" presId="urn:microsoft.com/office/officeart/2005/8/layout/vProcess5"/>
    <dgm:cxn modelId="{F171C863-0B3A-4389-B1CA-70345A18AFCE}" srcId="{BC8D189D-12EB-467E-AC08-C30CB5188E04}" destId="{40DD850E-2A57-4168-8A63-7EEDB450D32C}" srcOrd="0" destOrd="0" parTransId="{802A7758-8C70-4105-A6C6-280B61BDE509}" sibTransId="{ECEF95E7-4230-4A15-A8BE-4D1FB9D2D55B}"/>
    <dgm:cxn modelId="{86BA5384-CDA4-4DCE-83EE-51D140233B0E}" type="presParOf" srcId="{6A9B1D12-131F-4EDC-A9CC-3FFFF91C2C10}" destId="{14477654-9A22-499D-A08C-C38EF553CAED}" srcOrd="0" destOrd="0" presId="urn:microsoft.com/office/officeart/2005/8/layout/vProcess5"/>
    <dgm:cxn modelId="{B7839FA6-6535-40DF-9E4F-B7BEAD6AE172}" type="presParOf" srcId="{6A9B1D12-131F-4EDC-A9CC-3FFFF91C2C10}" destId="{B686D50E-5D4B-4CA4-B51A-38ACEF758FD9}" srcOrd="1" destOrd="0" presId="urn:microsoft.com/office/officeart/2005/8/layout/vProcess5"/>
    <dgm:cxn modelId="{E8839F17-A51D-4C16-9D25-C8DD54376D71}" type="presParOf" srcId="{6A9B1D12-131F-4EDC-A9CC-3FFFF91C2C10}" destId="{78076BAC-4C61-4F23-8D9B-450C1C0FABF6}" srcOrd="2" destOrd="0" presId="urn:microsoft.com/office/officeart/2005/8/layout/vProcess5"/>
    <dgm:cxn modelId="{E20AEB06-D7AD-440F-A5C6-FE769B709665}" type="presParOf" srcId="{6A9B1D12-131F-4EDC-A9CC-3FFFF91C2C10}" destId="{412FFED1-9023-49EF-BFBC-F4FC6CFA139C}" srcOrd="3" destOrd="0" presId="urn:microsoft.com/office/officeart/2005/8/layout/vProcess5"/>
    <dgm:cxn modelId="{587AFF87-E3B4-4499-8DB2-9F3F55CE8964}" type="presParOf" srcId="{6A9B1D12-131F-4EDC-A9CC-3FFFF91C2C10}" destId="{2587BF61-21D3-48C9-8CA2-397FC8A8AC9F}" srcOrd="4" destOrd="0" presId="urn:microsoft.com/office/officeart/2005/8/layout/vProcess5"/>
    <dgm:cxn modelId="{2E3513A0-AB6F-46E2-B485-002EC1EB334F}" type="presParOf" srcId="{6A9B1D12-131F-4EDC-A9CC-3FFFF91C2C10}" destId="{CE0B1716-6D99-42AA-8A11-EF540D3E042F}" srcOrd="5" destOrd="0" presId="urn:microsoft.com/office/officeart/2005/8/layout/vProcess5"/>
    <dgm:cxn modelId="{F083A1C1-3275-409B-88A2-4C1F391B7FB7}" type="presParOf" srcId="{6A9B1D12-131F-4EDC-A9CC-3FFFF91C2C10}" destId="{F2902079-6FD6-41FE-86F3-262BCA3E1CEB}" srcOrd="6" destOrd="0" presId="urn:microsoft.com/office/officeart/2005/8/layout/vProcess5"/>
    <dgm:cxn modelId="{7EBC9797-0B6F-40C8-BE4B-DEBAA5331536}" type="presParOf" srcId="{6A9B1D12-131F-4EDC-A9CC-3FFFF91C2C10}" destId="{74DA0AB5-EC79-4D87-B626-B594CE7AE09C}" srcOrd="7" destOrd="0" presId="urn:microsoft.com/office/officeart/2005/8/layout/vProcess5"/>
    <dgm:cxn modelId="{F5F7FCBB-205E-4874-84D7-0D588FF69D42}" type="presParOf" srcId="{6A9B1D12-131F-4EDC-A9CC-3FFFF91C2C10}" destId="{2734D5F5-D705-4BC5-84EF-52968CF392DC}" srcOrd="8" destOrd="0" presId="urn:microsoft.com/office/officeart/2005/8/layout/vProcess5"/>
    <dgm:cxn modelId="{0D3AAE1D-9211-4B8C-B62F-0646CD5609C8}" type="presParOf" srcId="{6A9B1D12-131F-4EDC-A9CC-3FFFF91C2C10}" destId="{CB080691-0616-4488-9CE7-DA6A7390F147}" srcOrd="9" destOrd="0" presId="urn:microsoft.com/office/officeart/2005/8/layout/vProcess5"/>
    <dgm:cxn modelId="{7729F1CE-FC00-44B3-BCE5-F446B208A2B4}" type="presParOf" srcId="{6A9B1D12-131F-4EDC-A9CC-3FFFF91C2C10}" destId="{DFA951E3-4F8A-4B26-89D5-D727583C77E5}" srcOrd="10" destOrd="0" presId="urn:microsoft.com/office/officeart/2005/8/layout/vProcess5"/>
    <dgm:cxn modelId="{7C332F28-1731-4112-B278-71B39108B81F}" type="presParOf" srcId="{6A9B1D12-131F-4EDC-A9CC-3FFFF91C2C10}" destId="{90200495-0842-4B71-B099-66AB8CCCE578}" srcOrd="11" destOrd="0" presId="urn:microsoft.com/office/officeart/2005/8/layout/vProcess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86D50E-5D4B-4CA4-B51A-38ACEF758FD9}">
      <dsp:nvSpPr>
        <dsp:cNvPr id="0" name=""/>
        <dsp:cNvSpPr/>
      </dsp:nvSpPr>
      <dsp:spPr>
        <a:xfrm>
          <a:off x="-186683" y="0"/>
          <a:ext cx="7071360" cy="1039368"/>
        </a:xfrm>
        <a:prstGeom prst="roundRect">
          <a:avLst>
            <a:gd name="adj" fmla="val 10000"/>
          </a:avLst>
        </a:prstGeom>
        <a:solidFill>
          <a:srgbClr val="00CC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In the nucleus, the “instructions” from the DNA  are copied onto a “messenger” for the production of the new material.</a:t>
          </a:r>
          <a:endParaRPr lang="en-SG" sz="2200" kern="1200" dirty="0">
            <a:solidFill>
              <a:schemeClr val="tx1"/>
            </a:solidFill>
          </a:endParaRPr>
        </a:p>
      </dsp:txBody>
      <dsp:txXfrm>
        <a:off x="-186683" y="0"/>
        <a:ext cx="5922858" cy="1039368"/>
      </dsp:txXfrm>
    </dsp:sp>
    <dsp:sp modelId="{78076BAC-4C61-4F23-8D9B-450C1C0FABF6}">
      <dsp:nvSpPr>
        <dsp:cNvPr id="0" name=""/>
        <dsp:cNvSpPr/>
      </dsp:nvSpPr>
      <dsp:spPr>
        <a:xfrm>
          <a:off x="405542" y="1228344"/>
          <a:ext cx="7071360" cy="1039368"/>
        </a:xfrm>
        <a:prstGeom prst="roundRect">
          <a:avLst>
            <a:gd name="adj" fmla="val 10000"/>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The “messenger”, containing the copied “instructions”, moves out of the nucleus to the “factory” of the cell.</a:t>
          </a:r>
          <a:endParaRPr lang="en-SG" sz="2200" kern="1200" dirty="0">
            <a:solidFill>
              <a:schemeClr val="tx1"/>
            </a:solidFill>
          </a:endParaRPr>
        </a:p>
      </dsp:txBody>
      <dsp:txXfrm>
        <a:off x="405542" y="1228344"/>
        <a:ext cx="5803544" cy="1039368"/>
      </dsp:txXfrm>
    </dsp:sp>
    <dsp:sp modelId="{412FFED1-9023-49EF-BFBC-F4FC6CFA139C}">
      <dsp:nvSpPr>
        <dsp:cNvPr id="0" name=""/>
        <dsp:cNvSpPr/>
      </dsp:nvSpPr>
      <dsp:spPr>
        <a:xfrm>
          <a:off x="838203" y="2456688"/>
          <a:ext cx="7372812" cy="1039368"/>
        </a:xfrm>
        <a:prstGeom prst="roundRect">
          <a:avLst>
            <a:gd name="adj" fmla="val 1000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The new material is made as the “factory” of the cell reads the copied “instructions” of the “messenger” and assembles its raw materials.</a:t>
          </a:r>
          <a:endParaRPr lang="en-SG" sz="2200" kern="1200" dirty="0">
            <a:solidFill>
              <a:schemeClr val="tx1"/>
            </a:solidFill>
          </a:endParaRPr>
        </a:p>
      </dsp:txBody>
      <dsp:txXfrm>
        <a:off x="838203" y="2456688"/>
        <a:ext cx="6060165" cy="1039367"/>
      </dsp:txXfrm>
    </dsp:sp>
    <dsp:sp modelId="{2587BF61-21D3-48C9-8CA2-397FC8A8AC9F}">
      <dsp:nvSpPr>
        <dsp:cNvPr id="0" name=""/>
        <dsp:cNvSpPr/>
      </dsp:nvSpPr>
      <dsp:spPr>
        <a:xfrm>
          <a:off x="1207788" y="3685031"/>
          <a:ext cx="7818095" cy="1039368"/>
        </a:xfrm>
        <a:prstGeom prst="roundRect">
          <a:avLst>
            <a:gd name="adj" fmla="val 10000"/>
          </a:avLst>
        </a:prstGeom>
        <a:solidFill>
          <a:srgbClr val="FF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solidFill>
                <a:schemeClr val="tx1"/>
              </a:solidFill>
            </a:rPr>
            <a:t>Lastly, the new material is sent to the “postal office” of the cell to package and tag it with an “address” for safe delivery to the correct location.</a:t>
          </a:r>
          <a:endParaRPr lang="en-SG" sz="2200" kern="1200" dirty="0">
            <a:solidFill>
              <a:schemeClr val="tx1"/>
            </a:solidFill>
          </a:endParaRPr>
        </a:p>
      </dsp:txBody>
      <dsp:txXfrm>
        <a:off x="1207788" y="3685031"/>
        <a:ext cx="6416398" cy="1039368"/>
      </dsp:txXfrm>
    </dsp:sp>
    <dsp:sp modelId="{CE0B1716-6D99-42AA-8A11-EF540D3E042F}">
      <dsp:nvSpPr>
        <dsp:cNvPr id="0" name=""/>
        <dsp:cNvSpPr/>
      </dsp:nvSpPr>
      <dsp:spPr>
        <a:xfrm>
          <a:off x="6209086" y="796061"/>
          <a:ext cx="675589" cy="675589"/>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SG" sz="2200" kern="1200">
            <a:solidFill>
              <a:schemeClr val="tx1"/>
            </a:solidFill>
          </a:endParaRPr>
        </a:p>
      </dsp:txBody>
      <dsp:txXfrm>
        <a:off x="6209086" y="796061"/>
        <a:ext cx="675589" cy="675589"/>
      </dsp:txXfrm>
    </dsp:sp>
    <dsp:sp modelId="{F2902079-6FD6-41FE-86F3-262BCA3E1CEB}">
      <dsp:nvSpPr>
        <dsp:cNvPr id="0" name=""/>
        <dsp:cNvSpPr/>
      </dsp:nvSpPr>
      <dsp:spPr>
        <a:xfrm>
          <a:off x="6801313" y="2024405"/>
          <a:ext cx="675589" cy="675589"/>
        </a:xfrm>
        <a:prstGeom prst="downArrow">
          <a:avLst>
            <a:gd name="adj1" fmla="val 55000"/>
            <a:gd name="adj2" fmla="val 45000"/>
          </a:avLst>
        </a:prstGeom>
        <a:solidFill>
          <a:schemeClr val="accent2">
            <a:tint val="40000"/>
            <a:alpha val="90000"/>
            <a:hueOff val="-7200000"/>
            <a:satOff val="-9747"/>
            <a:lumOff val="8138"/>
            <a:alphaOff val="0"/>
          </a:schemeClr>
        </a:solidFill>
        <a:ln w="9525" cap="flat" cmpd="sng" algn="ctr">
          <a:solidFill>
            <a:schemeClr val="accent2">
              <a:tint val="40000"/>
              <a:alpha val="90000"/>
              <a:hueOff val="-7200000"/>
              <a:satOff val="-9747"/>
              <a:lumOff val="813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SG" sz="2200" kern="1200">
            <a:solidFill>
              <a:schemeClr val="tx1"/>
            </a:solidFill>
          </a:endParaRPr>
        </a:p>
      </dsp:txBody>
      <dsp:txXfrm>
        <a:off x="6801313" y="2024405"/>
        <a:ext cx="675589" cy="675589"/>
      </dsp:txXfrm>
    </dsp:sp>
    <dsp:sp modelId="{74DA0AB5-EC79-4D87-B626-B594CE7AE09C}">
      <dsp:nvSpPr>
        <dsp:cNvPr id="0" name=""/>
        <dsp:cNvSpPr/>
      </dsp:nvSpPr>
      <dsp:spPr>
        <a:xfrm>
          <a:off x="7384700" y="3252749"/>
          <a:ext cx="675589" cy="675589"/>
        </a:xfrm>
        <a:prstGeom prst="downArrow">
          <a:avLst>
            <a:gd name="adj1" fmla="val 55000"/>
            <a:gd name="adj2" fmla="val 45000"/>
          </a:avLst>
        </a:prstGeom>
        <a:solidFill>
          <a:schemeClr val="accent2">
            <a:tint val="40000"/>
            <a:alpha val="90000"/>
            <a:hueOff val="-14400000"/>
            <a:satOff val="-19494"/>
            <a:lumOff val="16275"/>
            <a:alphaOff val="0"/>
          </a:schemeClr>
        </a:solidFill>
        <a:ln w="9525" cap="flat" cmpd="sng" algn="ctr">
          <a:solidFill>
            <a:schemeClr val="accent2">
              <a:tint val="40000"/>
              <a:alpha val="90000"/>
              <a:hueOff val="-14400000"/>
              <a:satOff val="-19494"/>
              <a:lumOff val="162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SG" sz="2200" kern="1200">
            <a:solidFill>
              <a:schemeClr val="tx1"/>
            </a:solidFill>
          </a:endParaRPr>
        </a:p>
      </dsp:txBody>
      <dsp:txXfrm>
        <a:off x="7384700" y="3252749"/>
        <a:ext cx="675589" cy="6755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2755"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02756"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2757"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9E94A4EB-DC09-4C37-8064-39F9E469ECC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34147"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34151"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015C554-8F93-4868-8472-B75362A8241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8146070-232F-431B-9396-92632BA09B86}"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228600" indent="-228600"/>
            <a:endParaRPr lang="en-SG" dirty="0" smtClean="0"/>
          </a:p>
        </p:txBody>
      </p:sp>
      <p:sp>
        <p:nvSpPr>
          <p:cNvPr id="26628" name="Slide Number Placeholder 3"/>
          <p:cNvSpPr>
            <a:spLocks noGrp="1"/>
          </p:cNvSpPr>
          <p:nvPr>
            <p:ph type="sldNum" sz="quarter" idx="5"/>
          </p:nvPr>
        </p:nvSpPr>
        <p:spPr>
          <a:noFill/>
        </p:spPr>
        <p:txBody>
          <a:bodyPr/>
          <a:lstStyle/>
          <a:p>
            <a:fld id="{889851FC-D03A-4E29-925F-42CD3D517FB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marL="228600" indent="-228600"/>
            <a:endParaRPr lang="en-SG" smtClean="0"/>
          </a:p>
        </p:txBody>
      </p:sp>
      <p:sp>
        <p:nvSpPr>
          <p:cNvPr id="26628" name="Slide Number Placeholder 3"/>
          <p:cNvSpPr>
            <a:spLocks noGrp="1"/>
          </p:cNvSpPr>
          <p:nvPr>
            <p:ph type="sldNum" sz="quarter" idx="5"/>
          </p:nvPr>
        </p:nvSpPr>
        <p:spPr>
          <a:noFill/>
        </p:spPr>
        <p:txBody>
          <a:bodyPr/>
          <a:lstStyle/>
          <a:p>
            <a:fld id="{889851FC-D03A-4E29-925F-42CD3D517FB9}"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SG" smtClean="0"/>
          </a:p>
        </p:txBody>
      </p:sp>
      <p:sp>
        <p:nvSpPr>
          <p:cNvPr id="22532" name="Slide Number Placeholder 3"/>
          <p:cNvSpPr>
            <a:spLocks noGrp="1"/>
          </p:cNvSpPr>
          <p:nvPr>
            <p:ph type="sldNum" sz="quarter" idx="5"/>
          </p:nvPr>
        </p:nvSpPr>
        <p:spPr>
          <a:noFill/>
        </p:spPr>
        <p:txBody>
          <a:bodyPr/>
          <a:lstStyle/>
          <a:p>
            <a:fld id="{5D172630-C477-4E18-B819-9AA87E3EF16B}"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marL="228600" indent="-228600"/>
            <a:endParaRPr lang="en-SG" smtClean="0"/>
          </a:p>
        </p:txBody>
      </p:sp>
      <p:sp>
        <p:nvSpPr>
          <p:cNvPr id="30724" name="Slide Number Placeholder 3"/>
          <p:cNvSpPr>
            <a:spLocks noGrp="1"/>
          </p:cNvSpPr>
          <p:nvPr>
            <p:ph type="sldNum" sz="quarter" idx="5"/>
          </p:nvPr>
        </p:nvSpPr>
        <p:spPr>
          <a:noFill/>
        </p:spPr>
        <p:txBody>
          <a:bodyPr/>
          <a:lstStyle/>
          <a:p>
            <a:fld id="{EE118047-B0F2-4CBF-AE32-EDA9A984613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t>For example:</a:t>
            </a:r>
          </a:p>
          <a:p>
            <a:r>
              <a:rPr lang="en-US" dirty="0" smtClean="0"/>
              <a:t>When a</a:t>
            </a:r>
            <a:r>
              <a:rPr lang="en-US" baseline="0" dirty="0" smtClean="0"/>
              <a:t> particular type of cells in the pancreas sense a high glucose level in the blood (indicative of food intake), these cells are triggered to release insulin, a hormone that “tells” other cells in our body to “eat” up the glucose.</a:t>
            </a:r>
          </a:p>
          <a:p>
            <a:endParaRPr lang="en-US" baseline="0" dirty="0" smtClean="0"/>
          </a:p>
          <a:p>
            <a:r>
              <a:rPr lang="en-US" baseline="0" dirty="0" smtClean="0"/>
              <a:t>When there is a wound on the skin, the surrounding cells near the wound “signals” to white blood cells, which are patrolling in the blood stream, to defend against invading bacteria or viruses at the wound.</a:t>
            </a:r>
            <a:endParaRPr lang="en-SG" dirty="0" smtClean="0"/>
          </a:p>
        </p:txBody>
      </p:sp>
      <p:sp>
        <p:nvSpPr>
          <p:cNvPr id="21508" name="Slide Number Placeholder 3"/>
          <p:cNvSpPr>
            <a:spLocks noGrp="1"/>
          </p:cNvSpPr>
          <p:nvPr>
            <p:ph type="sldNum" sz="quarter" idx="5"/>
          </p:nvPr>
        </p:nvSpPr>
        <p:spPr>
          <a:noFill/>
        </p:spPr>
        <p:txBody>
          <a:bodyPr/>
          <a:lstStyle/>
          <a:p>
            <a:fld id="{4E17924C-B76B-4BCA-BCC2-B6084246DA50}"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endParaRPr lang="en-SG"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smtClean="0"/>
          </a:p>
        </p:txBody>
      </p:sp>
      <p:sp>
        <p:nvSpPr>
          <p:cNvPr id="34820" name="Slide Number Placeholder 3"/>
          <p:cNvSpPr>
            <a:spLocks noGrp="1"/>
          </p:cNvSpPr>
          <p:nvPr>
            <p:ph type="sldNum" sz="quarter" idx="5"/>
          </p:nvPr>
        </p:nvSpPr>
        <p:spPr>
          <a:noFill/>
        </p:spPr>
        <p:txBody>
          <a:bodyPr/>
          <a:lstStyle/>
          <a:p>
            <a:fld id="{59277744-9DDD-4958-95F5-31D507852AC1}" type="slidenum">
              <a:rPr lang="en-US" smtClean="0"/>
              <a:pPr/>
              <a:t>16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SG" dirty="0" smtClean="0"/>
          </a:p>
        </p:txBody>
      </p:sp>
      <p:sp>
        <p:nvSpPr>
          <p:cNvPr id="21508" name="Slide Number Placeholder 3"/>
          <p:cNvSpPr>
            <a:spLocks noGrp="1"/>
          </p:cNvSpPr>
          <p:nvPr>
            <p:ph type="sldNum" sz="quarter" idx="5"/>
          </p:nvPr>
        </p:nvSpPr>
        <p:spPr>
          <a:noFill/>
        </p:spPr>
        <p:txBody>
          <a:bodyPr/>
          <a:lstStyle/>
          <a:p>
            <a:fld id="{4E17924C-B76B-4BCA-BCC2-B6084246DA50}"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SG" smtClean="0"/>
          </a:p>
        </p:txBody>
      </p:sp>
      <p:sp>
        <p:nvSpPr>
          <p:cNvPr id="22532" name="Slide Number Placeholder 3"/>
          <p:cNvSpPr>
            <a:spLocks noGrp="1"/>
          </p:cNvSpPr>
          <p:nvPr>
            <p:ph type="sldNum" sz="quarter" idx="5"/>
          </p:nvPr>
        </p:nvSpPr>
        <p:spPr>
          <a:noFill/>
        </p:spPr>
        <p:txBody>
          <a:bodyPr/>
          <a:lstStyle/>
          <a:p>
            <a:fld id="{5D172630-C477-4E18-B819-9AA87E3EF16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SG" smtClean="0"/>
          </a:p>
        </p:txBody>
      </p:sp>
      <p:sp>
        <p:nvSpPr>
          <p:cNvPr id="23556" name="Slide Number Placeholder 3"/>
          <p:cNvSpPr>
            <a:spLocks noGrp="1"/>
          </p:cNvSpPr>
          <p:nvPr>
            <p:ph type="sldNum" sz="quarter" idx="5"/>
          </p:nvPr>
        </p:nvSpPr>
        <p:spPr>
          <a:noFill/>
        </p:spPr>
        <p:txBody>
          <a:bodyPr/>
          <a:lstStyle/>
          <a:p>
            <a:fld id="{D2E6EF35-4DED-4893-9A35-3DE3E4CFEE03}"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SG" smtClean="0"/>
          </a:p>
        </p:txBody>
      </p:sp>
      <p:sp>
        <p:nvSpPr>
          <p:cNvPr id="23556" name="Slide Number Placeholder 3"/>
          <p:cNvSpPr>
            <a:spLocks noGrp="1"/>
          </p:cNvSpPr>
          <p:nvPr>
            <p:ph type="sldNum" sz="quarter" idx="5"/>
          </p:nvPr>
        </p:nvSpPr>
        <p:spPr>
          <a:noFill/>
        </p:spPr>
        <p:txBody>
          <a:bodyPr/>
          <a:lstStyle/>
          <a:p>
            <a:fld id="{D2E6EF35-4DED-4893-9A35-3DE3E4CFEE0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marL="228600" indent="-228600"/>
            <a:endParaRPr lang="en-SG" dirty="0" smtClean="0"/>
          </a:p>
        </p:txBody>
      </p:sp>
      <p:sp>
        <p:nvSpPr>
          <p:cNvPr id="24580" name="Slide Number Placeholder 3"/>
          <p:cNvSpPr>
            <a:spLocks noGrp="1"/>
          </p:cNvSpPr>
          <p:nvPr>
            <p:ph type="sldNum" sz="quarter" idx="5"/>
          </p:nvPr>
        </p:nvSpPr>
        <p:spPr>
          <a:noFill/>
        </p:spPr>
        <p:txBody>
          <a:bodyPr/>
          <a:lstStyle/>
          <a:p>
            <a:fld id="{2278AB71-5E18-4746-A4D9-E06573162841}"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marL="228600" indent="-228600"/>
            <a:endParaRPr lang="en-SG" smtClean="0"/>
          </a:p>
        </p:txBody>
      </p:sp>
      <p:sp>
        <p:nvSpPr>
          <p:cNvPr id="25604" name="Slide Number Placeholder 3"/>
          <p:cNvSpPr>
            <a:spLocks noGrp="1"/>
          </p:cNvSpPr>
          <p:nvPr>
            <p:ph type="sldNum" sz="quarter" idx="5"/>
          </p:nvPr>
        </p:nvSpPr>
        <p:spPr>
          <a:noFill/>
        </p:spPr>
        <p:txBody>
          <a:bodyPr/>
          <a:lstStyle/>
          <a:p>
            <a:fld id="{31A2FA40-185C-4915-A6A2-EDD4566C054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SG"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SG"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ine"/>
          <p:cNvPicPr>
            <a:picLocks noChangeAspect="1" noChangeArrowheads="1"/>
          </p:cNvPicPr>
          <p:nvPr/>
        </p:nvPicPr>
        <p:blipFill>
          <a:blip r:embed="rId2"/>
          <a:srcRect/>
          <a:stretch>
            <a:fillRect/>
          </a:stretch>
        </p:blipFill>
        <p:spPr bwMode="auto">
          <a:xfrm>
            <a:off x="228600" y="2209800"/>
            <a:ext cx="8709025" cy="11113"/>
          </a:xfrm>
          <a:prstGeom prst="rect">
            <a:avLst/>
          </a:prstGeom>
          <a:noFill/>
          <a:ln w="9525">
            <a:noFill/>
            <a:miter lim="800000"/>
            <a:headEnd/>
            <a:tailEnd/>
          </a:ln>
        </p:spPr>
      </p:pic>
      <p:pic>
        <p:nvPicPr>
          <p:cNvPr id="5" name="Picture 8" descr="line"/>
          <p:cNvPicPr>
            <a:picLocks noChangeAspect="1" noChangeArrowheads="1"/>
          </p:cNvPicPr>
          <p:nvPr/>
        </p:nvPicPr>
        <p:blipFill>
          <a:blip r:embed="rId2"/>
          <a:srcRect/>
          <a:stretch>
            <a:fillRect/>
          </a:stretch>
        </p:blipFill>
        <p:spPr bwMode="auto">
          <a:xfrm>
            <a:off x="263525" y="4419600"/>
            <a:ext cx="8709025" cy="11113"/>
          </a:xfrm>
          <a:prstGeom prst="rect">
            <a:avLst/>
          </a:prstGeom>
          <a:noFill/>
          <a:ln w="9525">
            <a:noFill/>
            <a:miter lim="800000"/>
            <a:headEnd/>
            <a:tailEnd/>
          </a:ln>
        </p:spPr>
      </p:pic>
      <p:pic>
        <p:nvPicPr>
          <p:cNvPr id="6" name="Picture 9" descr="RP Logo 351x107x256"/>
          <p:cNvPicPr>
            <a:picLocks noChangeAspect="1" noChangeArrowheads="1"/>
          </p:cNvPicPr>
          <p:nvPr/>
        </p:nvPicPr>
        <p:blipFill>
          <a:blip r:embed="rId3" cstate="print"/>
          <a:srcRect/>
          <a:stretch>
            <a:fillRect/>
          </a:stretch>
        </p:blipFill>
        <p:spPr bwMode="auto">
          <a:xfrm>
            <a:off x="2343150" y="393700"/>
            <a:ext cx="4459288" cy="1358900"/>
          </a:xfrm>
          <a:prstGeom prst="rect">
            <a:avLst/>
          </a:prstGeom>
          <a:noFill/>
          <a:ln w="9525">
            <a:noFill/>
            <a:miter lim="800000"/>
            <a:headEnd/>
            <a:tailEnd/>
          </a:ln>
        </p:spPr>
      </p:pic>
      <p:pic>
        <p:nvPicPr>
          <p:cNvPr id="7" name="Picture 10"/>
          <p:cNvPicPr>
            <a:picLocks noChangeAspect="1" noChangeArrowheads="1"/>
          </p:cNvPicPr>
          <p:nvPr userDrawn="1"/>
        </p:nvPicPr>
        <p:blipFill>
          <a:blip r:embed="rId4" cstate="print"/>
          <a:srcRect/>
          <a:stretch>
            <a:fillRect/>
          </a:stretch>
        </p:blipFill>
        <p:spPr bwMode="auto">
          <a:xfrm>
            <a:off x="4038600" y="6413500"/>
            <a:ext cx="941388" cy="292100"/>
          </a:xfrm>
          <a:prstGeom prst="rect">
            <a:avLst/>
          </a:prstGeom>
          <a:noFill/>
          <a:ln w="9525">
            <a:noFill/>
            <a:miter lim="800000"/>
            <a:headEnd/>
            <a:tailEnd/>
          </a:ln>
        </p:spPr>
      </p:pic>
      <p:sp>
        <p:nvSpPr>
          <p:cNvPr id="8" name="Text Box 11"/>
          <p:cNvSpPr txBox="1">
            <a:spLocks noChangeArrowheads="1"/>
          </p:cNvSpPr>
          <p:nvPr userDrawn="1"/>
        </p:nvSpPr>
        <p:spPr bwMode="auto">
          <a:xfrm>
            <a:off x="3914775" y="6248400"/>
            <a:ext cx="1295400" cy="214313"/>
          </a:xfrm>
          <a:prstGeom prst="rect">
            <a:avLst/>
          </a:prstGeom>
          <a:noFill/>
          <a:ln w="9525">
            <a:noFill/>
            <a:miter lim="800000"/>
            <a:headEnd/>
            <a:tailEnd/>
          </a:ln>
          <a:effectLst/>
        </p:spPr>
        <p:txBody>
          <a:bodyPr>
            <a:spAutoFit/>
          </a:bodyPr>
          <a:lstStyle/>
          <a:p>
            <a:pPr algn="ctr">
              <a:spcBef>
                <a:spcPct val="50000"/>
              </a:spcBef>
              <a:defRPr/>
            </a:pPr>
            <a:r>
              <a:rPr lang="en-US" sz="800" dirty="0">
                <a:ea typeface="Arial" charset="0"/>
              </a:rPr>
              <a:t>Copyright © </a:t>
            </a:r>
            <a:r>
              <a:rPr lang="en-US" sz="800" dirty="0" smtClean="0">
                <a:ea typeface="Arial" charset="0"/>
              </a:rPr>
              <a:t>2010</a:t>
            </a:r>
            <a:endParaRPr lang="en-US" sz="800" dirty="0">
              <a:ea typeface="Arial" charset="0"/>
            </a:endParaRPr>
          </a:p>
        </p:txBody>
      </p:sp>
      <p:sp>
        <p:nvSpPr>
          <p:cNvPr id="144386" name="Rectangle 2"/>
          <p:cNvSpPr>
            <a:spLocks noGrp="1" noChangeArrowheads="1"/>
          </p:cNvSpPr>
          <p:nvPr>
            <p:ph type="ctrTitle"/>
          </p:nvPr>
        </p:nvSpPr>
        <p:spPr>
          <a:xfrm>
            <a:off x="685800" y="3429000"/>
            <a:ext cx="7772400" cy="1085850"/>
          </a:xfrm>
        </p:spPr>
        <p:txBody>
          <a:bodyPr anchor="ctr"/>
          <a:lstStyle>
            <a:lvl1pPr algn="ctr">
              <a:defRPr sz="4400">
                <a:solidFill>
                  <a:srgbClr val="008000"/>
                </a:solidFill>
              </a:defRPr>
            </a:lvl1pPr>
          </a:lstStyle>
          <a:p>
            <a:r>
              <a:rPr lang="en-US"/>
              <a:t>A101 Basic Sciences I</a:t>
            </a:r>
            <a:br>
              <a:rPr lang="en-US"/>
            </a:br>
            <a:r>
              <a:rPr lang="en-US"/>
              <a:t>Problem 4: Pressure And Speed</a:t>
            </a:r>
            <a:br>
              <a:rPr lang="en-US"/>
            </a:br>
            <a:r>
              <a:rPr lang="en-US"/>
              <a:t/>
            </a:r>
            <a:br>
              <a:rPr lang="en-US"/>
            </a:br>
            <a:r>
              <a:rPr lang="en-US"/>
              <a:t>6th Presentation</a:t>
            </a:r>
            <a:endParaRPr lang="en-GB"/>
          </a:p>
        </p:txBody>
      </p:sp>
      <p:sp>
        <p:nvSpPr>
          <p:cNvPr id="144387" name="Rectangle 3"/>
          <p:cNvSpPr>
            <a:spLocks noGrp="1" noChangeArrowheads="1"/>
          </p:cNvSpPr>
          <p:nvPr>
            <p:ph type="subTitle" idx="1"/>
          </p:nvPr>
        </p:nvSpPr>
        <p:spPr>
          <a:xfrm>
            <a:off x="1371600" y="3886200"/>
            <a:ext cx="6400800" cy="1752600"/>
          </a:xfrm>
        </p:spPr>
        <p:txBody>
          <a:bodyPr/>
          <a:lstStyle>
            <a:lvl1pPr marL="0" indent="0" algn="ctr">
              <a:buFontTx/>
              <a:buNone/>
              <a:defRPr sz="2400" i="1"/>
            </a:lvl1pPr>
          </a:lstStyle>
          <a:p>
            <a:r>
              <a:rPr lang="en-GB"/>
              <a:t>Click to edit Master subtitle style</a:t>
            </a:r>
          </a:p>
        </p:txBody>
      </p:sp>
      <p:sp>
        <p:nvSpPr>
          <p:cNvPr id="9"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SG"/>
          </a:p>
        </p:txBody>
      </p:sp>
      <p:sp>
        <p:nvSpPr>
          <p:cNvPr id="10" name="Rectangle 6"/>
          <p:cNvSpPr>
            <a:spLocks noGrp="1" noChangeArrowheads="1"/>
          </p:cNvSpPr>
          <p:nvPr>
            <p:ph type="sldNum" sz="quarter" idx="11"/>
          </p:nvPr>
        </p:nvSpPr>
        <p:spPr>
          <a:xfrm>
            <a:off x="6553200" y="6245225"/>
            <a:ext cx="2133600" cy="476250"/>
          </a:xfrm>
        </p:spPr>
        <p:txBody>
          <a:bodyPr anchor="t" anchorCtr="0"/>
          <a:lstStyle>
            <a:lvl1pPr>
              <a:defRPr/>
            </a:lvl1pPr>
          </a:lstStyle>
          <a:p>
            <a:pPr>
              <a:defRPr/>
            </a:pPr>
            <a:fld id="{8A78EDA7-10F9-4892-95DC-0A3321621F9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SG"/>
          </a:p>
        </p:txBody>
      </p:sp>
      <p:sp>
        <p:nvSpPr>
          <p:cNvPr id="5" name="Rectangle 5"/>
          <p:cNvSpPr>
            <a:spLocks noGrp="1" noChangeArrowheads="1"/>
          </p:cNvSpPr>
          <p:nvPr>
            <p:ph type="sldNum" sz="quarter" idx="11"/>
          </p:nvPr>
        </p:nvSpPr>
        <p:spPr>
          <a:ln/>
        </p:spPr>
        <p:txBody>
          <a:bodyPr/>
          <a:lstStyle>
            <a:lvl1pPr>
              <a:defRPr/>
            </a:lvl1pPr>
          </a:lstStyle>
          <a:p>
            <a:pPr>
              <a:defRPr/>
            </a:pPr>
            <a:fld id="{EDD28664-EB66-48BA-A318-4DECE3D538C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1813" y="152400"/>
            <a:ext cx="21415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27221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SG"/>
          </a:p>
        </p:txBody>
      </p:sp>
      <p:sp>
        <p:nvSpPr>
          <p:cNvPr id="5" name="Rectangle 5"/>
          <p:cNvSpPr>
            <a:spLocks noGrp="1" noChangeArrowheads="1"/>
          </p:cNvSpPr>
          <p:nvPr>
            <p:ph type="sldNum" sz="quarter" idx="11"/>
          </p:nvPr>
        </p:nvSpPr>
        <p:spPr>
          <a:ln/>
        </p:spPr>
        <p:txBody>
          <a:bodyPr/>
          <a:lstStyle>
            <a:lvl1pPr>
              <a:defRPr/>
            </a:lvl1pPr>
          </a:lstStyle>
          <a:p>
            <a:pPr>
              <a:defRPr/>
            </a:pPr>
            <a:fld id="{1E536884-1AB1-4B69-B4D9-2CF81DF6631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70B6C1-B4A9-4EBF-8F67-41A91E4AE1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DC08E-D067-43AB-AF90-FB7C1ED827B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BB5EA4-64B6-41BC-BA76-5332E5D257F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6BE117-19D0-4648-AA6C-086B0084B34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2B5D7A-EB89-4815-B2A3-DB535020B56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6DD97E-8625-4BF9-A915-C02BC1FBE8B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EA0A7B-688D-43E3-97BB-AE39400C1C7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BF56B8-A231-4300-9619-8499205786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447800"/>
            <a:ext cx="8839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SG"/>
          </a:p>
        </p:txBody>
      </p:sp>
      <p:sp>
        <p:nvSpPr>
          <p:cNvPr id="5" name="Rectangle 5"/>
          <p:cNvSpPr>
            <a:spLocks noGrp="1" noChangeArrowheads="1"/>
          </p:cNvSpPr>
          <p:nvPr>
            <p:ph type="sldNum" sz="quarter" idx="11"/>
          </p:nvPr>
        </p:nvSpPr>
        <p:spPr>
          <a:ln/>
        </p:spPr>
        <p:txBody>
          <a:bodyPr/>
          <a:lstStyle>
            <a:lvl1pPr>
              <a:defRPr/>
            </a:lvl1pPr>
          </a:lstStyle>
          <a:p>
            <a:pPr>
              <a:defRPr/>
            </a:pPr>
            <a:fld id="{E63B740E-77E3-4566-99A4-A13672A3CFE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A8DB9-6AC4-4131-AC44-5D9FDB56CDF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F5605B-9BED-4AD7-8522-1CE1FEAC875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2CE47-9A5B-4030-B8B4-FFDA0C02A0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SG"/>
          </a:p>
        </p:txBody>
      </p:sp>
      <p:sp>
        <p:nvSpPr>
          <p:cNvPr id="5" name="Rectangle 5"/>
          <p:cNvSpPr>
            <a:spLocks noGrp="1" noChangeArrowheads="1"/>
          </p:cNvSpPr>
          <p:nvPr>
            <p:ph type="sldNum" sz="quarter" idx="11"/>
          </p:nvPr>
        </p:nvSpPr>
        <p:spPr>
          <a:ln/>
        </p:spPr>
        <p:txBody>
          <a:bodyPr/>
          <a:lstStyle>
            <a:lvl1pPr>
              <a:defRPr/>
            </a:lvl1pPr>
          </a:lstStyle>
          <a:p>
            <a:pPr>
              <a:defRPr/>
            </a:pPr>
            <a:fld id="{376112AF-E493-4C24-A2C5-9AE754D684D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SG"/>
          </a:p>
        </p:txBody>
      </p:sp>
      <p:sp>
        <p:nvSpPr>
          <p:cNvPr id="6" name="Rectangle 5"/>
          <p:cNvSpPr>
            <a:spLocks noGrp="1" noChangeArrowheads="1"/>
          </p:cNvSpPr>
          <p:nvPr>
            <p:ph type="sldNum" sz="quarter" idx="11"/>
          </p:nvPr>
        </p:nvSpPr>
        <p:spPr>
          <a:ln/>
        </p:spPr>
        <p:txBody>
          <a:bodyPr/>
          <a:lstStyle>
            <a:lvl1pPr>
              <a:defRPr/>
            </a:lvl1pPr>
          </a:lstStyle>
          <a:p>
            <a:pPr>
              <a:defRPr/>
            </a:pPr>
            <a:fld id="{B32F34AD-3C28-43C0-852C-2F5B0BDA865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SG"/>
          </a:p>
        </p:txBody>
      </p:sp>
      <p:sp>
        <p:nvSpPr>
          <p:cNvPr id="8" name="Rectangle 5"/>
          <p:cNvSpPr>
            <a:spLocks noGrp="1" noChangeArrowheads="1"/>
          </p:cNvSpPr>
          <p:nvPr>
            <p:ph type="sldNum" sz="quarter" idx="11"/>
          </p:nvPr>
        </p:nvSpPr>
        <p:spPr>
          <a:ln/>
        </p:spPr>
        <p:txBody>
          <a:bodyPr/>
          <a:lstStyle>
            <a:lvl1pPr>
              <a:defRPr/>
            </a:lvl1pPr>
          </a:lstStyle>
          <a:p>
            <a:pPr>
              <a:defRPr/>
            </a:pPr>
            <a:fld id="{69ACB4DA-87F2-47F3-90F7-36CBA9AAAB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SG"/>
          </a:p>
        </p:txBody>
      </p:sp>
      <p:sp>
        <p:nvSpPr>
          <p:cNvPr id="4" name="Rectangle 5"/>
          <p:cNvSpPr>
            <a:spLocks noGrp="1" noChangeArrowheads="1"/>
          </p:cNvSpPr>
          <p:nvPr>
            <p:ph type="sldNum" sz="quarter" idx="11"/>
          </p:nvPr>
        </p:nvSpPr>
        <p:spPr>
          <a:ln/>
        </p:spPr>
        <p:txBody>
          <a:bodyPr/>
          <a:lstStyle>
            <a:lvl1pPr>
              <a:defRPr/>
            </a:lvl1pPr>
          </a:lstStyle>
          <a:p>
            <a:pPr>
              <a:defRPr/>
            </a:pPr>
            <a:fld id="{6682BAEA-8BA9-4271-82C1-C7DBF598930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SG"/>
          </a:p>
        </p:txBody>
      </p:sp>
      <p:sp>
        <p:nvSpPr>
          <p:cNvPr id="3" name="Rectangle 5"/>
          <p:cNvSpPr>
            <a:spLocks noGrp="1" noChangeArrowheads="1"/>
          </p:cNvSpPr>
          <p:nvPr>
            <p:ph type="sldNum" sz="quarter" idx="11"/>
          </p:nvPr>
        </p:nvSpPr>
        <p:spPr>
          <a:ln/>
        </p:spPr>
        <p:txBody>
          <a:bodyPr/>
          <a:lstStyle>
            <a:lvl1pPr>
              <a:defRPr/>
            </a:lvl1pPr>
          </a:lstStyle>
          <a:p>
            <a:pPr>
              <a:defRPr/>
            </a:pPr>
            <a:fld id="{E78B48E0-A2BD-4661-AEB3-2D36BF9B224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SG"/>
          </a:p>
        </p:txBody>
      </p:sp>
      <p:sp>
        <p:nvSpPr>
          <p:cNvPr id="6" name="Rectangle 5"/>
          <p:cNvSpPr>
            <a:spLocks noGrp="1" noChangeArrowheads="1"/>
          </p:cNvSpPr>
          <p:nvPr>
            <p:ph type="sldNum" sz="quarter" idx="11"/>
          </p:nvPr>
        </p:nvSpPr>
        <p:spPr>
          <a:ln/>
        </p:spPr>
        <p:txBody>
          <a:bodyPr/>
          <a:lstStyle>
            <a:lvl1pPr>
              <a:defRPr/>
            </a:lvl1pPr>
          </a:lstStyle>
          <a:p>
            <a:pPr>
              <a:defRPr/>
            </a:pPr>
            <a:fld id="{B24DC24A-BE3D-484C-9A3E-FEF40388A3E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SG"/>
          </a:p>
        </p:txBody>
      </p:sp>
      <p:sp>
        <p:nvSpPr>
          <p:cNvPr id="6" name="Rectangle 5"/>
          <p:cNvSpPr>
            <a:spLocks noGrp="1" noChangeArrowheads="1"/>
          </p:cNvSpPr>
          <p:nvPr>
            <p:ph type="sldNum" sz="quarter" idx="11"/>
          </p:nvPr>
        </p:nvSpPr>
        <p:spPr>
          <a:ln/>
        </p:spPr>
        <p:txBody>
          <a:bodyPr/>
          <a:lstStyle>
            <a:lvl1pPr>
              <a:defRPr/>
            </a:lvl1pPr>
          </a:lstStyle>
          <a:p>
            <a:pPr>
              <a:defRPr/>
            </a:pPr>
            <a:fld id="{563447C8-B51B-4966-B009-E1EB92DCD48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56615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 </a:t>
            </a:r>
          </a:p>
        </p:txBody>
      </p:sp>
      <p:sp>
        <p:nvSpPr>
          <p:cNvPr id="1027" name="Rectangle 3"/>
          <p:cNvSpPr>
            <a:spLocks noGrp="1" noChangeArrowheads="1"/>
          </p:cNvSpPr>
          <p:nvPr>
            <p:ph type="body" idx="1"/>
          </p:nvPr>
        </p:nvSpPr>
        <p:spPr bwMode="auto">
          <a:xfrm>
            <a:off x="152400" y="1447800"/>
            <a:ext cx="8839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43364" name="Rectangle 4"/>
          <p:cNvSpPr>
            <a:spLocks noGrp="1" noChangeArrowheads="1"/>
          </p:cNvSpPr>
          <p:nvPr>
            <p:ph type="ftr" sz="quarter" idx="3"/>
          </p:nvPr>
        </p:nvSpPr>
        <p:spPr bwMode="auto">
          <a:xfrm>
            <a:off x="0" y="6248400"/>
            <a:ext cx="2895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400">
                <a:latin typeface="Arial" charset="0"/>
                <a:cs typeface="Arial" charset="0"/>
              </a:defRPr>
            </a:lvl1pPr>
          </a:lstStyle>
          <a:p>
            <a:pPr>
              <a:defRPr/>
            </a:pPr>
            <a:endParaRPr lang="en-SG"/>
          </a:p>
        </p:txBody>
      </p:sp>
      <p:sp>
        <p:nvSpPr>
          <p:cNvPr id="143365" name="Rectangle 5"/>
          <p:cNvSpPr>
            <a:spLocks noGrp="1" noChangeArrowheads="1"/>
          </p:cNvSpPr>
          <p:nvPr>
            <p:ph type="sldNum" sz="quarter" idx="4"/>
          </p:nvPr>
        </p:nvSpPr>
        <p:spPr bwMode="auto">
          <a:xfrm>
            <a:off x="3498850" y="6245225"/>
            <a:ext cx="2133600" cy="4762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r">
              <a:defRPr sz="1400">
                <a:latin typeface="Arial" charset="0"/>
                <a:cs typeface="Arial" charset="0"/>
              </a:defRPr>
            </a:lvl1pPr>
          </a:lstStyle>
          <a:p>
            <a:pPr>
              <a:defRPr/>
            </a:pPr>
            <a:fld id="{5FC2B2A4-EFA0-4AEA-99B5-11CB21ED0A17}" type="slidenum">
              <a:rPr lang="en-GB"/>
              <a:pPr>
                <a:defRPr/>
              </a:pPr>
              <a:t>‹#›</a:t>
            </a:fld>
            <a:endParaRPr lang="en-GB"/>
          </a:p>
        </p:txBody>
      </p:sp>
      <p:sp>
        <p:nvSpPr>
          <p:cNvPr id="143366" name="Rectangle 6"/>
          <p:cNvSpPr>
            <a:spLocks noChangeArrowheads="1"/>
          </p:cNvSpPr>
          <p:nvPr/>
        </p:nvSpPr>
        <p:spPr bwMode="auto">
          <a:xfrm>
            <a:off x="182563" y="1295400"/>
            <a:ext cx="8775700" cy="55563"/>
          </a:xfrm>
          <a:prstGeom prst="rect">
            <a:avLst/>
          </a:prstGeom>
          <a:solidFill>
            <a:srgbClr val="008000"/>
          </a:solidFill>
          <a:ln w="9525">
            <a:noFill/>
            <a:miter lim="800000"/>
            <a:headEnd/>
            <a:tailEnd/>
          </a:ln>
          <a:effectLst/>
        </p:spPr>
        <p:txBody>
          <a:bodyPr wrap="none" anchor="ctr"/>
          <a:lstStyle/>
          <a:p>
            <a:pPr>
              <a:defRPr/>
            </a:pPr>
            <a:endParaRPr lang="en-US"/>
          </a:p>
        </p:txBody>
      </p:sp>
      <p:pic>
        <p:nvPicPr>
          <p:cNvPr id="1031" name="Picture 10"/>
          <p:cNvPicPr>
            <a:picLocks noChangeAspect="1" noChangeArrowheads="1"/>
          </p:cNvPicPr>
          <p:nvPr/>
        </p:nvPicPr>
        <p:blipFill>
          <a:blip r:embed="rId13" cstate="print"/>
          <a:srcRect/>
          <a:stretch>
            <a:fillRect/>
          </a:stretch>
        </p:blipFill>
        <p:spPr bwMode="auto">
          <a:xfrm>
            <a:off x="4038600" y="6413500"/>
            <a:ext cx="941388"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57"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l" rtl="0" eaLnBrk="0" fontAlgn="base" hangingPunct="0">
        <a:spcBef>
          <a:spcPct val="0"/>
        </a:spcBef>
        <a:spcAft>
          <a:spcPct val="0"/>
        </a:spcAft>
        <a:defRPr sz="3600" b="1">
          <a:solidFill>
            <a:schemeClr val="tx2"/>
          </a:solidFill>
          <a:latin typeface="+mj-lt"/>
          <a:ea typeface="Arial" charset="0"/>
          <a:cs typeface="+mj-cs"/>
        </a:defRPr>
      </a:lvl1pPr>
      <a:lvl2pPr algn="l" rtl="0" eaLnBrk="0" fontAlgn="base" hangingPunct="0">
        <a:spcBef>
          <a:spcPct val="0"/>
        </a:spcBef>
        <a:spcAft>
          <a:spcPct val="0"/>
        </a:spcAft>
        <a:defRPr sz="3600" b="1">
          <a:solidFill>
            <a:schemeClr val="tx2"/>
          </a:solidFill>
          <a:latin typeface="Arial" charset="0"/>
          <a:ea typeface="Arial" charset="0"/>
          <a:cs typeface="Arial" charset="0"/>
        </a:defRPr>
      </a:lvl2pPr>
      <a:lvl3pPr algn="l" rtl="0" eaLnBrk="0" fontAlgn="base" hangingPunct="0">
        <a:spcBef>
          <a:spcPct val="0"/>
        </a:spcBef>
        <a:spcAft>
          <a:spcPct val="0"/>
        </a:spcAft>
        <a:defRPr sz="3600" b="1">
          <a:solidFill>
            <a:schemeClr val="tx2"/>
          </a:solidFill>
          <a:latin typeface="Arial" charset="0"/>
          <a:ea typeface="Arial" charset="0"/>
          <a:cs typeface="Arial" charset="0"/>
        </a:defRPr>
      </a:lvl3pPr>
      <a:lvl4pPr algn="l" rtl="0" eaLnBrk="0" fontAlgn="base" hangingPunct="0">
        <a:spcBef>
          <a:spcPct val="0"/>
        </a:spcBef>
        <a:spcAft>
          <a:spcPct val="0"/>
        </a:spcAft>
        <a:defRPr sz="3600" b="1">
          <a:solidFill>
            <a:schemeClr val="tx2"/>
          </a:solidFill>
          <a:latin typeface="Arial" charset="0"/>
          <a:ea typeface="Arial" charset="0"/>
          <a:cs typeface="Arial" charset="0"/>
        </a:defRPr>
      </a:lvl4pPr>
      <a:lvl5pPr algn="l" rtl="0" eaLnBrk="0" fontAlgn="base" hangingPunct="0">
        <a:spcBef>
          <a:spcPct val="0"/>
        </a:spcBef>
        <a:spcAft>
          <a:spcPct val="0"/>
        </a:spcAft>
        <a:defRPr sz="3600" b="1">
          <a:solidFill>
            <a:schemeClr val="tx2"/>
          </a:solidFill>
          <a:latin typeface="Arial" charset="0"/>
          <a:ea typeface="Arial"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7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47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47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B4800264-D2FE-4386-8FB4-6DD0CE7E24E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93738" y="3082925"/>
            <a:ext cx="7772400" cy="1470025"/>
          </a:xfrm>
        </p:spPr>
        <p:txBody>
          <a:bodyPr/>
          <a:lstStyle/>
          <a:p>
            <a:pPr eaLnBrk="1" hangingPunct="1">
              <a:lnSpc>
                <a:spcPct val="110000"/>
              </a:lnSpc>
            </a:pPr>
            <a:r>
              <a:rPr lang="en-GB" sz="3600" dirty="0" smtClean="0"/>
              <a:t>A101 Science</a:t>
            </a:r>
            <a:r>
              <a:rPr lang="en-US" sz="3600" dirty="0" smtClean="0"/>
              <a:t/>
            </a:r>
            <a:br>
              <a:rPr lang="en-US" sz="3600" dirty="0" smtClean="0"/>
            </a:br>
            <a:r>
              <a:rPr lang="en-US" sz="1200" dirty="0" smtClean="0"/>
              <a:t/>
            </a:r>
            <a:br>
              <a:rPr lang="en-US" sz="1200" dirty="0" smtClean="0"/>
            </a:br>
            <a:r>
              <a:rPr lang="en-GB" sz="3200" b="0" dirty="0" smtClean="0"/>
              <a:t>Problem 10: Life in a Cell</a:t>
            </a:r>
            <a:br>
              <a:rPr lang="en-GB" sz="3200" b="0" dirty="0" smtClean="0"/>
            </a:br>
            <a:r>
              <a:rPr lang="en-GB" sz="3200" b="0" dirty="0" smtClean="0"/>
              <a:t/>
            </a:r>
            <a:br>
              <a:rPr lang="en-GB" sz="3200" b="0" dirty="0" smtClean="0"/>
            </a:br>
            <a:r>
              <a:rPr lang="en-GB" sz="3200" b="0" dirty="0" smtClean="0"/>
              <a:t> </a:t>
            </a:r>
            <a:r>
              <a:rPr lang="en-US" sz="2800" b="0" dirty="0" smtClean="0"/>
              <a:t>6</a:t>
            </a:r>
            <a:r>
              <a:rPr lang="en-US" sz="2800" b="0" baseline="30000" dirty="0" smtClean="0"/>
              <a:t>th</a:t>
            </a:r>
            <a:r>
              <a:rPr lang="en-US" sz="2800" b="0" dirty="0" smtClean="0"/>
              <a:t> Presentation</a:t>
            </a:r>
            <a:endParaRPr lang="en-GB" sz="2800" b="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r>
              <a:rPr lang="en-GB" dirty="0" smtClean="0"/>
              <a:t>The production and packaging of new materials</a:t>
            </a:r>
          </a:p>
        </p:txBody>
      </p:sp>
      <p:sp>
        <p:nvSpPr>
          <p:cNvPr id="5" name="Rectangle 3"/>
          <p:cNvSpPr>
            <a:spLocks noGrp="1" noChangeArrowheads="1"/>
          </p:cNvSpPr>
          <p:nvPr>
            <p:ph idx="1"/>
          </p:nvPr>
        </p:nvSpPr>
        <p:spPr>
          <a:xfrm>
            <a:off x="152400" y="1295400"/>
            <a:ext cx="8839200" cy="3048000"/>
          </a:xfrm>
        </p:spPr>
        <p:txBody>
          <a:bodyPr/>
          <a:lstStyle/>
          <a:p>
            <a:pPr>
              <a:buFont typeface="Wingdings" pitchFamily="2" charset="2"/>
              <a:buChar char="v"/>
            </a:pPr>
            <a:r>
              <a:rPr lang="en-SG" sz="2400" dirty="0" smtClean="0"/>
              <a:t>The cell constantly needs to replace damaged components and produce new materials in preparation for mitosis.</a:t>
            </a:r>
          </a:p>
          <a:p>
            <a:endParaRPr lang="en-SG" sz="2400" dirty="0" smtClean="0"/>
          </a:p>
        </p:txBody>
      </p:sp>
      <p:graphicFrame>
        <p:nvGraphicFramePr>
          <p:cNvPr id="4" name="Content Placeholder 12"/>
          <p:cNvGraphicFramePr>
            <a:graphicFrameLocks/>
          </p:cNvGraphicFramePr>
          <p:nvPr/>
        </p:nvGraphicFramePr>
        <p:xfrm>
          <a:off x="152400" y="2133600"/>
          <a:ext cx="8839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686D50E-5D4B-4CA4-B51A-38ACEF758FD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E0B1716-6D99-42AA-8A11-EF540D3E042F}"/>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78076BAC-4C61-4F23-8D9B-450C1C0FABF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F2902079-6FD6-41FE-86F3-262BCA3E1CE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412FFED1-9023-49EF-BFBC-F4FC6CFA139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4DA0AB5-EC79-4D87-B626-B594CE7AE09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2587BF61-21D3-48C9-8CA2-397FC8A8AC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
          <p:cNvPicPr>
            <a:picLocks noChangeAspect="1" noChangeArrowheads="1"/>
          </p:cNvPicPr>
          <p:nvPr/>
        </p:nvPicPr>
        <p:blipFill>
          <a:blip r:embed="rId3" cstate="print"/>
          <a:srcRect/>
          <a:stretch>
            <a:fillRect/>
          </a:stretch>
        </p:blipFill>
        <p:spPr bwMode="auto">
          <a:xfrm rot="-1909135">
            <a:off x="1243821" y="3393549"/>
            <a:ext cx="2022475" cy="1482725"/>
          </a:xfrm>
          <a:prstGeom prst="rect">
            <a:avLst/>
          </a:prstGeom>
          <a:noFill/>
          <a:ln w="9525">
            <a:noFill/>
            <a:miter lim="800000"/>
            <a:headEnd/>
            <a:tailEnd/>
          </a:ln>
        </p:spPr>
      </p:pic>
      <p:sp>
        <p:nvSpPr>
          <p:cNvPr id="10243" name="Title 1"/>
          <p:cNvSpPr>
            <a:spLocks noGrp="1"/>
          </p:cNvSpPr>
          <p:nvPr>
            <p:ph type="title"/>
          </p:nvPr>
        </p:nvSpPr>
        <p:spPr/>
        <p:txBody>
          <a:bodyPr/>
          <a:lstStyle/>
          <a:p>
            <a:r>
              <a:rPr lang="en-GB" dirty="0" smtClean="0"/>
              <a:t>The production and packaging of new materials</a:t>
            </a:r>
          </a:p>
        </p:txBody>
      </p:sp>
      <p:sp>
        <p:nvSpPr>
          <p:cNvPr id="5" name="Rectangle 3"/>
          <p:cNvSpPr>
            <a:spLocks noGrp="1" noChangeArrowheads="1"/>
          </p:cNvSpPr>
          <p:nvPr>
            <p:ph idx="1"/>
          </p:nvPr>
        </p:nvSpPr>
        <p:spPr>
          <a:xfrm>
            <a:off x="152400" y="1295400"/>
            <a:ext cx="8839200" cy="3048000"/>
          </a:xfrm>
        </p:spPr>
        <p:txBody>
          <a:bodyPr/>
          <a:lstStyle/>
          <a:p>
            <a:pPr>
              <a:buFont typeface="Wingdings" pitchFamily="2" charset="2"/>
              <a:buChar char="v"/>
            </a:pPr>
            <a:r>
              <a:rPr lang="en-US" sz="2400" dirty="0" smtClean="0"/>
              <a:t>New materials are produced at the </a:t>
            </a:r>
            <a:r>
              <a:rPr lang="en-US" sz="2400" b="1" dirty="0" err="1" smtClean="0"/>
              <a:t>ribosomes</a:t>
            </a:r>
            <a:r>
              <a:rPr lang="en-US" sz="2400" b="1" dirty="0" smtClean="0"/>
              <a:t> </a:t>
            </a:r>
            <a:r>
              <a:rPr lang="en-US" sz="2400" dirty="0" smtClean="0"/>
              <a:t>found on</a:t>
            </a:r>
            <a:r>
              <a:rPr lang="en-US" sz="2400" b="1" dirty="0" smtClean="0"/>
              <a:t> </a:t>
            </a:r>
            <a:r>
              <a:rPr lang="en-US" sz="2400" dirty="0" smtClean="0"/>
              <a:t>the </a:t>
            </a:r>
            <a:r>
              <a:rPr lang="en-US" sz="2400" b="1" dirty="0" smtClean="0"/>
              <a:t>rough endoplasmic reticulum</a:t>
            </a:r>
            <a:r>
              <a:rPr lang="en-US" sz="2400" dirty="0" smtClean="0"/>
              <a:t>.</a:t>
            </a:r>
            <a:r>
              <a:rPr lang="en-US" sz="2400" b="1" dirty="0" smtClean="0"/>
              <a:t> </a:t>
            </a:r>
            <a:r>
              <a:rPr lang="en-US" sz="2400" dirty="0" smtClean="0"/>
              <a:t>This is analogous to manufacturing in factories.</a:t>
            </a:r>
            <a:endParaRPr lang="en-SG" sz="2400" dirty="0" smtClean="0"/>
          </a:p>
          <a:p>
            <a:pPr>
              <a:buFont typeface="Wingdings" pitchFamily="2" charset="2"/>
              <a:buChar char="v"/>
            </a:pPr>
            <a:r>
              <a:rPr lang="en-US" sz="2400" dirty="0" smtClean="0"/>
              <a:t>The “postal office” of the cell is the </a:t>
            </a:r>
            <a:r>
              <a:rPr lang="en-US" sz="2400" b="1" dirty="0" err="1" smtClean="0"/>
              <a:t>golgi</a:t>
            </a:r>
            <a:r>
              <a:rPr lang="en-US" sz="2400" b="1" dirty="0" smtClean="0"/>
              <a:t> apparatus</a:t>
            </a:r>
            <a:r>
              <a:rPr lang="en-US" sz="2400" dirty="0" smtClean="0"/>
              <a:t>.</a:t>
            </a:r>
            <a:endParaRPr lang="en-SG" sz="2400" dirty="0" smtClean="0"/>
          </a:p>
        </p:txBody>
      </p:sp>
      <p:grpSp>
        <p:nvGrpSpPr>
          <p:cNvPr id="2" name="Group 32"/>
          <p:cNvGrpSpPr>
            <a:grpSpLocks/>
          </p:cNvGrpSpPr>
          <p:nvPr/>
        </p:nvGrpSpPr>
        <p:grpSpPr bwMode="auto">
          <a:xfrm>
            <a:off x="1295400" y="4495274"/>
            <a:ext cx="2438400" cy="1066800"/>
            <a:chOff x="5943600" y="4648200"/>
            <a:chExt cx="2209800" cy="1066800"/>
          </a:xfrm>
        </p:grpSpPr>
        <p:sp>
          <p:nvSpPr>
            <p:cNvPr id="25" name="Rectangle 24"/>
            <p:cNvSpPr/>
            <p:nvPr/>
          </p:nvSpPr>
          <p:spPr>
            <a:xfrm>
              <a:off x="5943600" y="5181600"/>
              <a:ext cx="22098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smtClean="0">
                  <a:solidFill>
                    <a:schemeClr val="tx1"/>
                  </a:solidFill>
                </a:rPr>
                <a:t>Ribosomes</a:t>
              </a:r>
              <a:r>
                <a:rPr lang="en-GB" dirty="0" smtClean="0">
                  <a:solidFill>
                    <a:schemeClr val="tx1"/>
                  </a:solidFill>
                </a:rPr>
                <a:t> on the Rough </a:t>
              </a:r>
              <a:r>
                <a:rPr lang="en-GB" dirty="0">
                  <a:solidFill>
                    <a:schemeClr val="tx1"/>
                  </a:solidFill>
                </a:rPr>
                <a:t>Endoplasmic reticulum</a:t>
              </a:r>
            </a:p>
          </p:txBody>
        </p:sp>
        <p:cxnSp>
          <p:nvCxnSpPr>
            <p:cNvPr id="26" name="Straight Arrow Connector 25"/>
            <p:cNvCxnSpPr/>
            <p:nvPr/>
          </p:nvCxnSpPr>
          <p:spPr>
            <a:xfrm rot="16200000" flipV="1">
              <a:off x="6573534" y="4776482"/>
              <a:ext cx="381000" cy="124435"/>
            </a:xfrm>
            <a:prstGeom prst="straightConnector1">
              <a:avLst/>
            </a:prstGeom>
            <a:ln w="349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pic>
        <p:nvPicPr>
          <p:cNvPr id="11" name="Picture 4"/>
          <p:cNvPicPr>
            <a:picLocks noChangeAspect="1" noChangeArrowheads="1"/>
          </p:cNvPicPr>
          <p:nvPr/>
        </p:nvPicPr>
        <p:blipFill>
          <a:blip r:embed="rId4" cstate="print"/>
          <a:srcRect/>
          <a:stretch>
            <a:fillRect/>
          </a:stretch>
        </p:blipFill>
        <p:spPr bwMode="auto">
          <a:xfrm>
            <a:off x="4030663" y="3417362"/>
            <a:ext cx="2979737" cy="2355850"/>
          </a:xfrm>
          <a:prstGeom prst="rect">
            <a:avLst/>
          </a:prstGeom>
          <a:noFill/>
          <a:ln w="9525">
            <a:noFill/>
            <a:miter lim="800000"/>
            <a:headEnd/>
            <a:tailEnd/>
          </a:ln>
        </p:spPr>
      </p:pic>
      <p:sp>
        <p:nvSpPr>
          <p:cNvPr id="14" name="TextBox 9"/>
          <p:cNvSpPr txBox="1">
            <a:spLocks noChangeArrowheads="1"/>
          </p:cNvSpPr>
          <p:nvPr/>
        </p:nvSpPr>
        <p:spPr bwMode="auto">
          <a:xfrm>
            <a:off x="4876800" y="5485874"/>
            <a:ext cx="1828800" cy="338138"/>
          </a:xfrm>
          <a:prstGeom prst="rect">
            <a:avLst/>
          </a:prstGeom>
          <a:noFill/>
          <a:ln w="9525">
            <a:noFill/>
            <a:miter lim="800000"/>
            <a:headEnd/>
            <a:tailEnd/>
          </a:ln>
        </p:spPr>
        <p:txBody>
          <a:bodyPr>
            <a:spAutoFit/>
          </a:bodyPr>
          <a:lstStyle/>
          <a:p>
            <a:r>
              <a:rPr lang="en-GB" sz="1600" dirty="0"/>
              <a:t>Golgi Apparatus</a:t>
            </a:r>
          </a:p>
        </p:txBody>
      </p:sp>
      <p:cxnSp>
        <p:nvCxnSpPr>
          <p:cNvPr id="45" name="Straight Arrow Connector 44"/>
          <p:cNvCxnSpPr/>
          <p:nvPr/>
        </p:nvCxnSpPr>
        <p:spPr bwMode="auto">
          <a:xfrm rot="16200000" flipV="1">
            <a:off x="5143500" y="5371574"/>
            <a:ext cx="228600" cy="1524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7239000" y="2971800"/>
            <a:ext cx="1752600" cy="3276600"/>
          </a:xfrm>
          <a:prstGeom prst="round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err="1" smtClean="0">
                <a:solidFill>
                  <a:schemeClr val="tx1"/>
                </a:solidFill>
              </a:rPr>
              <a:t>Ribosomes</a:t>
            </a:r>
            <a:r>
              <a:rPr lang="en-GB" b="1" dirty="0" smtClean="0">
                <a:solidFill>
                  <a:schemeClr val="tx1"/>
                </a:solidFill>
              </a:rPr>
              <a:t> and Rough endoplasmic reticulum</a:t>
            </a:r>
          </a:p>
          <a:p>
            <a:pPr algn="ctr">
              <a:defRPr/>
            </a:pPr>
            <a:endParaRPr lang="en-GB" b="1" dirty="0" smtClean="0">
              <a:solidFill>
                <a:schemeClr val="tx1"/>
              </a:solidFill>
            </a:endParaRPr>
          </a:p>
          <a:p>
            <a:pPr algn="ctr">
              <a:defRPr/>
            </a:pPr>
            <a:r>
              <a:rPr lang="en-GB" b="1" dirty="0" smtClean="0">
                <a:solidFill>
                  <a:schemeClr val="tx1"/>
                </a:solidFill>
              </a:rPr>
              <a:t>DNA in Nucleus</a:t>
            </a:r>
          </a:p>
          <a:p>
            <a:pPr algn="ctr">
              <a:defRPr/>
            </a:pPr>
            <a:endParaRPr lang="en-GB" b="1" dirty="0" smtClean="0">
              <a:solidFill>
                <a:schemeClr val="tx1"/>
              </a:solidFill>
            </a:endParaRPr>
          </a:p>
          <a:p>
            <a:pPr algn="ctr">
              <a:defRPr/>
            </a:pPr>
            <a:r>
              <a:rPr lang="en-GB" b="1" dirty="0" smtClean="0">
                <a:solidFill>
                  <a:schemeClr val="tx1"/>
                </a:solidFill>
              </a:rPr>
              <a:t>Golgi apparatus</a:t>
            </a:r>
          </a:p>
        </p:txBody>
      </p:sp>
      <p:sp>
        <p:nvSpPr>
          <p:cNvPr id="31" name="Rounded Rectangle 30"/>
          <p:cNvSpPr/>
          <p:nvPr/>
        </p:nvSpPr>
        <p:spPr>
          <a:xfrm>
            <a:off x="2514600" y="1524000"/>
            <a:ext cx="1828800" cy="914400"/>
          </a:xfrm>
          <a:prstGeom prst="roundRect">
            <a:avLst/>
          </a:prstGeom>
          <a:solidFill>
            <a:srgbClr val="FFF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smtClean="0">
                <a:solidFill>
                  <a:schemeClr val="tx1"/>
                </a:solidFill>
              </a:rPr>
              <a:t>Mitochondria</a:t>
            </a:r>
          </a:p>
        </p:txBody>
      </p:sp>
      <p:pic>
        <p:nvPicPr>
          <p:cNvPr id="50" name="Picture 16"/>
          <p:cNvPicPr>
            <a:picLocks noChangeAspect="1" noChangeArrowheads="1"/>
          </p:cNvPicPr>
          <p:nvPr/>
        </p:nvPicPr>
        <p:blipFill>
          <a:blip r:embed="rId3" cstate="print"/>
          <a:srcRect/>
          <a:stretch>
            <a:fillRect/>
          </a:stretch>
        </p:blipFill>
        <p:spPr bwMode="auto">
          <a:xfrm>
            <a:off x="1143000" y="2514600"/>
            <a:ext cx="6019799" cy="3602461"/>
          </a:xfrm>
          <a:prstGeom prst="rect">
            <a:avLst/>
          </a:prstGeom>
          <a:noFill/>
          <a:ln w="9525">
            <a:noFill/>
            <a:miter lim="800000"/>
            <a:headEnd/>
            <a:tailEnd/>
          </a:ln>
        </p:spPr>
      </p:pic>
      <p:sp>
        <p:nvSpPr>
          <p:cNvPr id="28" name="Rounded Rectangle 27"/>
          <p:cNvSpPr/>
          <p:nvPr/>
        </p:nvSpPr>
        <p:spPr>
          <a:xfrm>
            <a:off x="381000" y="2971800"/>
            <a:ext cx="1600200" cy="914400"/>
          </a:xfrm>
          <a:prstGeom prst="roundRect">
            <a:avLst/>
          </a:prstGeom>
          <a:solidFill>
            <a:srgbClr val="FFB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Cell Membrane</a:t>
            </a:r>
          </a:p>
        </p:txBody>
      </p:sp>
      <p:sp>
        <p:nvSpPr>
          <p:cNvPr id="6146" name="Title 1"/>
          <p:cNvSpPr>
            <a:spLocks noGrp="1"/>
          </p:cNvSpPr>
          <p:nvPr>
            <p:ph type="title"/>
          </p:nvPr>
        </p:nvSpPr>
        <p:spPr/>
        <p:txBody>
          <a:bodyPr/>
          <a:lstStyle/>
          <a:p>
            <a:r>
              <a:rPr lang="en-GB" sz="2800" dirty="0" smtClean="0"/>
              <a:t>Same basic components in different cells enable them to carry out the same activities for survival</a:t>
            </a:r>
          </a:p>
        </p:txBody>
      </p:sp>
      <p:sp>
        <p:nvSpPr>
          <p:cNvPr id="7" name="Oval 6"/>
          <p:cNvSpPr/>
          <p:nvPr/>
        </p:nvSpPr>
        <p:spPr>
          <a:xfrm>
            <a:off x="228600" y="5105400"/>
            <a:ext cx="2286000" cy="762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“Grow”</a:t>
            </a:r>
            <a:endParaRPr lang="en-GB" b="1" dirty="0">
              <a:solidFill>
                <a:schemeClr val="tx1"/>
              </a:solidFill>
            </a:endParaRPr>
          </a:p>
        </p:txBody>
      </p:sp>
      <p:sp>
        <p:nvSpPr>
          <p:cNvPr id="19" name="Oval 18"/>
          <p:cNvSpPr>
            <a:spLocks noChangeAspect="1"/>
          </p:cNvSpPr>
          <p:nvPr/>
        </p:nvSpPr>
        <p:spPr>
          <a:xfrm>
            <a:off x="4511040" y="1371600"/>
            <a:ext cx="1889760" cy="103632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Produce energy (ATP)</a:t>
            </a:r>
          </a:p>
        </p:txBody>
      </p:sp>
      <p:sp>
        <p:nvSpPr>
          <p:cNvPr id="21" name="Oval 20"/>
          <p:cNvSpPr/>
          <p:nvPr/>
        </p:nvSpPr>
        <p:spPr>
          <a:xfrm>
            <a:off x="0" y="1524000"/>
            <a:ext cx="2362200" cy="1295400"/>
          </a:xfrm>
          <a:prstGeom prst="ellipse">
            <a:avLst/>
          </a:prstGeom>
          <a:solidFill>
            <a:srgbClr val="FF6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b="1" dirty="0" smtClean="0">
                <a:solidFill>
                  <a:schemeClr val="tx1"/>
                </a:solidFill>
              </a:rPr>
              <a:t>“Eat”, “drink” and “get rid of waste”</a:t>
            </a:r>
          </a:p>
        </p:txBody>
      </p:sp>
      <p:sp>
        <p:nvSpPr>
          <p:cNvPr id="22" name="Oval 21"/>
          <p:cNvSpPr/>
          <p:nvPr/>
        </p:nvSpPr>
        <p:spPr>
          <a:xfrm>
            <a:off x="3276600" y="5181600"/>
            <a:ext cx="2514600" cy="76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Control </a:t>
            </a:r>
            <a:r>
              <a:rPr lang="en-GB" b="1" dirty="0" smtClean="0">
                <a:solidFill>
                  <a:schemeClr val="tx1"/>
                </a:solidFill>
              </a:rPr>
              <a:t>activities</a:t>
            </a:r>
            <a:endParaRPr lang="en-GB" b="1" dirty="0">
              <a:solidFill>
                <a:schemeClr val="tx1"/>
              </a:solidFill>
            </a:endParaRPr>
          </a:p>
        </p:txBody>
      </p:sp>
      <p:sp>
        <p:nvSpPr>
          <p:cNvPr id="52" name="Oval 51"/>
          <p:cNvSpPr/>
          <p:nvPr/>
        </p:nvSpPr>
        <p:spPr>
          <a:xfrm>
            <a:off x="6477000" y="1447800"/>
            <a:ext cx="2590800" cy="1295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Produce and package new materials</a:t>
            </a:r>
          </a:p>
        </p:txBody>
      </p:sp>
      <p:cxnSp>
        <p:nvCxnSpPr>
          <p:cNvPr id="55" name="Straight Arrow Connector 54"/>
          <p:cNvCxnSpPr/>
          <p:nvPr/>
        </p:nvCxnSpPr>
        <p:spPr>
          <a:xfrm rot="16200000" flipV="1">
            <a:off x="3429000" y="2438400"/>
            <a:ext cx="990600" cy="3810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9" name="Straight Arrow Connector 58"/>
          <p:cNvCxnSpPr/>
          <p:nvPr/>
        </p:nvCxnSpPr>
        <p:spPr>
          <a:xfrm flipV="1">
            <a:off x="4267200" y="1905000"/>
            <a:ext cx="762000" cy="762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rot="16200000" flipV="1">
            <a:off x="7581900" y="2705100"/>
            <a:ext cx="533400" cy="1524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5" name="Straight Arrow Connector 64"/>
          <p:cNvCxnSpPr/>
          <p:nvPr/>
        </p:nvCxnSpPr>
        <p:spPr>
          <a:xfrm>
            <a:off x="5105400" y="4953000"/>
            <a:ext cx="2514600" cy="6096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p:nvPr/>
        </p:nvCxnSpPr>
        <p:spPr>
          <a:xfrm flipV="1">
            <a:off x="5791200" y="3429000"/>
            <a:ext cx="1600200" cy="2286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6" name="Straight Arrow Connector 75"/>
          <p:cNvCxnSpPr/>
          <p:nvPr/>
        </p:nvCxnSpPr>
        <p:spPr>
          <a:xfrm>
            <a:off x="4495800" y="4114800"/>
            <a:ext cx="3124200" cy="6858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8" name="Straight Arrow Connector 77"/>
          <p:cNvCxnSpPr/>
          <p:nvPr/>
        </p:nvCxnSpPr>
        <p:spPr>
          <a:xfrm rot="16200000" flipV="1">
            <a:off x="1257300" y="3771900"/>
            <a:ext cx="381000" cy="3048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a:xfrm rot="5400000" flipH="1" flipV="1">
            <a:off x="876300" y="2857500"/>
            <a:ext cx="457200" cy="762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29" name="Rounded Rectangle 28"/>
          <p:cNvSpPr/>
          <p:nvPr/>
        </p:nvSpPr>
        <p:spPr>
          <a:xfrm>
            <a:off x="1600200" y="5943600"/>
            <a:ext cx="2209800" cy="9144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b="1" dirty="0" smtClean="0">
                <a:solidFill>
                  <a:schemeClr val="tx1"/>
                </a:solidFill>
              </a:rPr>
              <a:t>Involve all basic components in the cell</a:t>
            </a:r>
            <a:endParaRPr lang="en-GB" b="1" dirty="0">
              <a:solidFill>
                <a:schemeClr val="tx1"/>
              </a:solidFill>
            </a:endParaRPr>
          </a:p>
        </p:txBody>
      </p:sp>
      <p:cxnSp>
        <p:nvCxnSpPr>
          <p:cNvPr id="27" name="Straight Arrow Connector 26"/>
          <p:cNvCxnSpPr/>
          <p:nvPr/>
        </p:nvCxnSpPr>
        <p:spPr>
          <a:xfrm rot="10800000" flipV="1">
            <a:off x="2971800" y="5562600"/>
            <a:ext cx="1066800" cy="3810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a:off x="1752600" y="5638800"/>
            <a:ext cx="838200" cy="304800"/>
          </a:xfrm>
          <a:prstGeom prst="straightConnector1">
            <a:avLst/>
          </a:prstGeom>
          <a:ln w="76200">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28" grpId="0" animBg="1"/>
      <p:bldP spid="7" grpId="0" animBg="1"/>
      <p:bldP spid="19" grpId="0" animBg="1"/>
      <p:bldP spid="21" grpId="0" animBg="1"/>
      <p:bldP spid="22" grpId="0" animBg="1"/>
      <p:bldP spid="52"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chemeClr val="tx1"/>
                </a:solidFill>
              </a:rPr>
              <a:t>Self-management of activities</a:t>
            </a:r>
            <a:endParaRPr lang="en-GB" dirty="0" smtClean="0">
              <a:solidFill>
                <a:schemeClr val="tx1"/>
              </a:solidFill>
            </a:endParaRPr>
          </a:p>
        </p:txBody>
      </p:sp>
      <p:sp>
        <p:nvSpPr>
          <p:cNvPr id="1028" name="Content Placeholder 2"/>
          <p:cNvSpPr>
            <a:spLocks noGrp="1"/>
          </p:cNvSpPr>
          <p:nvPr>
            <p:ph idx="1"/>
          </p:nvPr>
        </p:nvSpPr>
        <p:spPr>
          <a:xfrm>
            <a:off x="228600" y="1371600"/>
            <a:ext cx="8686800" cy="2743200"/>
          </a:xfrm>
        </p:spPr>
        <p:txBody>
          <a:bodyPr/>
          <a:lstStyle/>
          <a:p>
            <a:pPr>
              <a:buFont typeface="Wingdings" pitchFamily="2" charset="2"/>
              <a:buChar char="v"/>
            </a:pPr>
            <a:r>
              <a:rPr lang="en-SG" sz="2400" dirty="0" smtClean="0"/>
              <a:t>Activities within the cell must be regulated and monitored so that conditions in the cell and the living thing do not fluctuate beyond what is beneficial for the survival of the cell and the living thing. </a:t>
            </a:r>
          </a:p>
          <a:p>
            <a:pPr>
              <a:buFont typeface="Wingdings" pitchFamily="2" charset="2"/>
              <a:buChar char="v"/>
            </a:pPr>
            <a:endParaRPr lang="en-SG" sz="2400" dirty="0" smtClean="0"/>
          </a:p>
          <a:p>
            <a:pPr>
              <a:buFont typeface="Wingdings" pitchFamily="2" charset="2"/>
              <a:buChar char="v"/>
            </a:pPr>
            <a:r>
              <a:rPr lang="en-SG" sz="2400" dirty="0" smtClean="0"/>
              <a:t>For example, the cell needs to be able to control its own “eating” of glucose so that it will have enough glucose to produce energy for its activities.</a:t>
            </a:r>
          </a:p>
          <a:p>
            <a:pPr>
              <a:buFont typeface="Wingdings" pitchFamily="2" charset="2"/>
              <a:buChar char="v"/>
            </a:pPr>
            <a:endParaRPr lang="en-US" sz="2400" dirty="0" smtClean="0"/>
          </a:p>
          <a:p>
            <a:pPr>
              <a:buFont typeface="Wingdings" pitchFamily="2" charset="2"/>
              <a:buChar char="v"/>
            </a:pPr>
            <a:r>
              <a:rPr lang="en-US" sz="2400" dirty="0" smtClean="0"/>
              <a:t>This ability to control its activities also enables cells to be self managing.</a:t>
            </a:r>
            <a:endParaRPr lang="en-SG"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dirty="0" smtClean="0"/>
              <a:t>Other factors affecting the cell’s activities</a:t>
            </a:r>
          </a:p>
        </p:txBody>
      </p:sp>
      <p:sp>
        <p:nvSpPr>
          <p:cNvPr id="14" name="Rectangle 3"/>
          <p:cNvSpPr txBox="1">
            <a:spLocks noChangeArrowheads="1"/>
          </p:cNvSpPr>
          <p:nvPr/>
        </p:nvSpPr>
        <p:spPr bwMode="auto">
          <a:xfrm>
            <a:off x="152400" y="1371600"/>
            <a:ext cx="8839200" cy="12192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v"/>
            </a:pPr>
            <a:r>
              <a:rPr lang="en-SG" sz="2400" dirty="0" smtClean="0"/>
              <a:t>Other cells in the living thing can also influence a cell’s activities. Thus, cells in a living thing are interdependent and do not operate in isolation from other cells.</a:t>
            </a:r>
          </a:p>
          <a:p>
            <a:pPr marL="342900" indent="-342900">
              <a:lnSpc>
                <a:spcPct val="90000"/>
              </a:lnSpc>
              <a:spcBef>
                <a:spcPct val="20000"/>
              </a:spcBef>
              <a:buFont typeface="Wingdings" pitchFamily="2" charset="2"/>
              <a:buChar char="v"/>
            </a:pPr>
            <a:r>
              <a:rPr lang="en-SG" sz="2400" dirty="0" smtClean="0"/>
              <a:t>For example, certain cells in our pancreas can sense the glucose level in our blood and influence the “eating” of glucose in our muscle cells. </a:t>
            </a:r>
          </a:p>
          <a:p>
            <a:pPr marL="342900" indent="-342900">
              <a:lnSpc>
                <a:spcPct val="90000"/>
              </a:lnSpc>
              <a:spcBef>
                <a:spcPct val="20000"/>
              </a:spcBef>
            </a:pPr>
            <a:endParaRPr lang="en-SG" sz="2400" dirty="0" smtClean="0"/>
          </a:p>
          <a:p>
            <a:pPr marL="342900" indent="-342900">
              <a:lnSpc>
                <a:spcPct val="90000"/>
              </a:lnSpc>
              <a:spcBef>
                <a:spcPct val="20000"/>
              </a:spcBef>
              <a:buFont typeface="Wingdings" pitchFamily="2" charset="2"/>
              <a:buChar char="v"/>
            </a:pPr>
            <a:r>
              <a:rPr lang="en-US" sz="2400" dirty="0" smtClean="0"/>
              <a:t>The external environment and the living thing can also influence the cell’s activities, but mostly indirectly and not on any individual cell directly. </a:t>
            </a:r>
          </a:p>
          <a:p>
            <a:pPr marL="342900" indent="-342900">
              <a:lnSpc>
                <a:spcPct val="90000"/>
              </a:lnSpc>
              <a:spcBef>
                <a:spcPct val="20000"/>
              </a:spcBef>
              <a:buFont typeface="Wingdings" pitchFamily="2" charset="2"/>
              <a:buChar char="v"/>
            </a:pPr>
            <a:r>
              <a:rPr lang="en-US" sz="2400" dirty="0" smtClean="0"/>
              <a:t>For example, when the surrounding temperature becomes too warm for our body, our cells start to produce sweat to help </a:t>
            </a:r>
            <a:r>
              <a:rPr lang="en-US" sz="2400" smtClean="0"/>
              <a:t>us </a:t>
            </a:r>
            <a:r>
              <a:rPr lang="en-US" sz="2400" smtClean="0"/>
              <a:t>lose </a:t>
            </a:r>
            <a:r>
              <a:rPr lang="en-US" sz="2400" dirty="0" smtClean="0"/>
              <a:t>heat </a:t>
            </a:r>
            <a:r>
              <a:rPr lang="en-US" sz="2400" smtClean="0"/>
              <a:t>energy.</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smtClean="0"/>
              <a:t>Learning points</a:t>
            </a:r>
          </a:p>
        </p:txBody>
      </p:sp>
      <p:sp>
        <p:nvSpPr>
          <p:cNvPr id="5124" name="Rectangle 3"/>
          <p:cNvSpPr>
            <a:spLocks noGrp="1" noChangeArrowheads="1"/>
          </p:cNvSpPr>
          <p:nvPr>
            <p:ph type="body" idx="1"/>
          </p:nvPr>
        </p:nvSpPr>
        <p:spPr>
          <a:xfrm>
            <a:off x="152400" y="1371600"/>
            <a:ext cx="8763000" cy="4267200"/>
          </a:xfrm>
        </p:spPr>
        <p:txBody>
          <a:bodyPr/>
          <a:lstStyle/>
          <a:p>
            <a:pPr>
              <a:buFont typeface="Wingdings" pitchFamily="2" charset="2"/>
              <a:buChar char="v"/>
            </a:pPr>
            <a:r>
              <a:rPr lang="en-US" sz="2600" dirty="0" smtClean="0"/>
              <a:t>The cells are the basic unit of living things. They are self-managing, but do work together with other cells at the same time. </a:t>
            </a:r>
          </a:p>
          <a:p>
            <a:pPr>
              <a:buFont typeface="Wingdings" pitchFamily="2" charset="2"/>
              <a:buChar char="v"/>
            </a:pPr>
            <a:r>
              <a:rPr lang="en-US" sz="2600" dirty="0" smtClean="0"/>
              <a:t>Activities that ensure a cell’s survival include:</a:t>
            </a:r>
          </a:p>
          <a:p>
            <a:pPr lvl="1">
              <a:buFont typeface="Arial" pitchFamily="34" charset="0"/>
              <a:buChar char="•"/>
            </a:pPr>
            <a:r>
              <a:rPr lang="en-US" sz="2200" dirty="0" smtClean="0"/>
              <a:t>Cell growth (Mitosis)</a:t>
            </a:r>
          </a:p>
          <a:p>
            <a:pPr lvl="1">
              <a:buFont typeface="Arial" pitchFamily="34" charset="0"/>
              <a:buChar char="•"/>
            </a:pPr>
            <a:r>
              <a:rPr lang="en-US" sz="2200" dirty="0" smtClean="0"/>
              <a:t>Exchange of materials across the cell membrane</a:t>
            </a:r>
          </a:p>
          <a:p>
            <a:pPr lvl="1">
              <a:buFont typeface="Arial" pitchFamily="34" charset="0"/>
              <a:buChar char="•"/>
            </a:pPr>
            <a:r>
              <a:rPr lang="en-US" sz="2200" dirty="0" smtClean="0"/>
              <a:t>Produce energy</a:t>
            </a:r>
          </a:p>
          <a:p>
            <a:pPr lvl="1">
              <a:buFont typeface="Arial" pitchFamily="34" charset="0"/>
              <a:buChar char="•"/>
            </a:pPr>
            <a:r>
              <a:rPr lang="en-US" sz="2200" dirty="0" smtClean="0"/>
              <a:t>Produce and package new materials</a:t>
            </a:r>
          </a:p>
          <a:p>
            <a:pPr lvl="1">
              <a:buFont typeface="Arial" pitchFamily="34" charset="0"/>
              <a:buChar char="•"/>
            </a:pPr>
            <a:r>
              <a:rPr lang="en-US" sz="2200" dirty="0" smtClean="0"/>
              <a:t>Control of the above activities</a:t>
            </a:r>
          </a:p>
          <a:p>
            <a:pPr>
              <a:buFont typeface="Wingdings" pitchFamily="2" charset="2"/>
              <a:buChar char="v"/>
            </a:pPr>
            <a:r>
              <a:rPr lang="en-US" sz="2600" dirty="0" smtClean="0"/>
              <a:t>Different cells can carry out the same basic activities because all of them have the same basic components that are responsible for these activities.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Discussion</a:t>
            </a:r>
            <a:endParaRPr lang="en-GB" smtClean="0"/>
          </a:p>
        </p:txBody>
      </p:sp>
      <p:sp>
        <p:nvSpPr>
          <p:cNvPr id="18435" name="Content Placeholder 2"/>
          <p:cNvSpPr>
            <a:spLocks noGrp="1"/>
          </p:cNvSpPr>
          <p:nvPr>
            <p:ph idx="1"/>
          </p:nvPr>
        </p:nvSpPr>
        <p:spPr>
          <a:xfrm>
            <a:off x="152400" y="1295400"/>
            <a:ext cx="8839200" cy="4953000"/>
          </a:xfrm>
        </p:spPr>
        <p:txBody>
          <a:bodyPr/>
          <a:lstStyle/>
          <a:p>
            <a:pPr marL="0" indent="0">
              <a:buFontTx/>
              <a:buNone/>
            </a:pPr>
            <a:r>
              <a:rPr lang="en-US" sz="2800" dirty="0" smtClean="0"/>
              <a:t>A type of cell has been found to carry out many production processes which involve the manufacture of substances that are transported out of the cell. </a:t>
            </a:r>
          </a:p>
          <a:p>
            <a:pPr marL="0" indent="0">
              <a:buFontTx/>
              <a:buNone/>
            </a:pPr>
            <a:endParaRPr lang="en-US" sz="2800" dirty="0" smtClean="0"/>
          </a:p>
          <a:p>
            <a:pPr marL="0" indent="0">
              <a:buFontTx/>
              <a:buNone/>
            </a:pPr>
            <a:r>
              <a:rPr lang="en-US" sz="2800" dirty="0" smtClean="0"/>
              <a:t>Explain how the components of such a cell would differ from a muscle cell.</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4" descr="C:\Users\shereen_ng\AppData\Local\Microsoft\Windows\Temporary Internet Files\Content.IE5\4H0I1P7A\MPj04392900000[1].jpg"/>
          <p:cNvPicPr>
            <a:picLocks noChangeAspect="1" noChangeArrowheads="1"/>
          </p:cNvPicPr>
          <p:nvPr/>
        </p:nvPicPr>
        <p:blipFill>
          <a:blip r:embed="rId3" cstate="print"/>
          <a:srcRect/>
          <a:stretch>
            <a:fillRect/>
          </a:stretch>
        </p:blipFill>
        <p:spPr bwMode="auto">
          <a:xfrm>
            <a:off x="2209800" y="2209800"/>
            <a:ext cx="2761247" cy="3886200"/>
          </a:xfrm>
          <a:prstGeom prst="rect">
            <a:avLst/>
          </a:prstGeom>
          <a:noFill/>
          <a:ln w="9525">
            <a:noFill/>
            <a:miter lim="800000"/>
            <a:headEnd/>
            <a:tailEnd/>
          </a:ln>
        </p:spPr>
      </p:pic>
      <p:sp>
        <p:nvSpPr>
          <p:cNvPr id="5122" name="Title 1"/>
          <p:cNvSpPr>
            <a:spLocks noGrp="1"/>
          </p:cNvSpPr>
          <p:nvPr>
            <p:ph type="title"/>
          </p:nvPr>
        </p:nvSpPr>
        <p:spPr/>
        <p:txBody>
          <a:bodyPr/>
          <a:lstStyle/>
          <a:p>
            <a:r>
              <a:rPr lang="en-GB" dirty="0" smtClean="0"/>
              <a:t>Living things are made up of cells</a:t>
            </a:r>
          </a:p>
        </p:txBody>
      </p:sp>
      <p:pic>
        <p:nvPicPr>
          <p:cNvPr id="5123" name="Picture 4" descr="clownfishW.jpg"/>
          <p:cNvPicPr>
            <a:picLocks noChangeAspect="1"/>
          </p:cNvPicPr>
          <p:nvPr/>
        </p:nvPicPr>
        <p:blipFill>
          <a:blip r:embed="rId4" cstate="print"/>
          <a:srcRect/>
          <a:stretch>
            <a:fillRect/>
          </a:stretch>
        </p:blipFill>
        <p:spPr bwMode="auto">
          <a:xfrm>
            <a:off x="228600" y="1828800"/>
            <a:ext cx="2133600" cy="2068513"/>
          </a:xfrm>
          <a:prstGeom prst="rect">
            <a:avLst/>
          </a:prstGeom>
          <a:noFill/>
          <a:ln w="9525">
            <a:noFill/>
            <a:miter lim="800000"/>
            <a:headEnd/>
            <a:tailEnd/>
          </a:ln>
        </p:spPr>
      </p:pic>
      <p:sp>
        <p:nvSpPr>
          <p:cNvPr id="14" name="Rectangle 3"/>
          <p:cNvSpPr txBox="1">
            <a:spLocks noChangeArrowheads="1"/>
          </p:cNvSpPr>
          <p:nvPr/>
        </p:nvSpPr>
        <p:spPr bwMode="auto">
          <a:xfrm>
            <a:off x="152400" y="1371600"/>
            <a:ext cx="8839200" cy="12192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v"/>
            </a:pPr>
            <a:r>
              <a:rPr lang="en-US" sz="2400" dirty="0" smtClean="0"/>
              <a:t>Cells are the building blocks of all living things.</a:t>
            </a:r>
          </a:p>
        </p:txBody>
      </p:sp>
      <p:pic>
        <p:nvPicPr>
          <p:cNvPr id="5126" name="Picture 6" descr="spider-yellow-spotted-plastic-f921.jpg"/>
          <p:cNvPicPr>
            <a:picLocks noChangeAspect="1"/>
          </p:cNvPicPr>
          <p:nvPr/>
        </p:nvPicPr>
        <p:blipFill>
          <a:blip r:embed="rId5" cstate="print"/>
          <a:srcRect/>
          <a:stretch>
            <a:fillRect/>
          </a:stretch>
        </p:blipFill>
        <p:spPr bwMode="auto">
          <a:xfrm>
            <a:off x="533400" y="4267200"/>
            <a:ext cx="2209800" cy="1752600"/>
          </a:xfrm>
          <a:prstGeom prst="rect">
            <a:avLst/>
          </a:prstGeom>
          <a:noFill/>
          <a:ln w="9525">
            <a:noFill/>
            <a:miter lim="800000"/>
            <a:headEnd/>
            <a:tailEnd/>
          </a:ln>
        </p:spPr>
      </p:pic>
      <p:pic>
        <p:nvPicPr>
          <p:cNvPr id="5127" name="Picture 12" descr="http://www.microscopy-uk.org.uk/mag/imgnov99/cheekcellb.jpg"/>
          <p:cNvPicPr>
            <a:picLocks noChangeAspect="1" noChangeArrowheads="1"/>
          </p:cNvPicPr>
          <p:nvPr/>
        </p:nvPicPr>
        <p:blipFill>
          <a:blip r:embed="rId6" cstate="print"/>
          <a:srcRect/>
          <a:stretch>
            <a:fillRect/>
          </a:stretch>
        </p:blipFill>
        <p:spPr bwMode="auto">
          <a:xfrm>
            <a:off x="4800600" y="3581400"/>
            <a:ext cx="2562225" cy="1857375"/>
          </a:xfrm>
          <a:prstGeom prst="rect">
            <a:avLst/>
          </a:prstGeom>
          <a:noFill/>
          <a:ln w="9525">
            <a:noFill/>
            <a:miter lim="800000"/>
            <a:headEnd/>
            <a:tailEnd/>
          </a:ln>
        </p:spPr>
      </p:pic>
      <p:pic>
        <p:nvPicPr>
          <p:cNvPr id="5128" name="Picture 11" descr="nerve cell.jpg"/>
          <p:cNvPicPr>
            <a:picLocks noChangeAspect="1"/>
          </p:cNvPicPr>
          <p:nvPr/>
        </p:nvPicPr>
        <p:blipFill>
          <a:blip r:embed="rId7" cstate="print"/>
          <a:srcRect/>
          <a:stretch>
            <a:fillRect/>
          </a:stretch>
        </p:blipFill>
        <p:spPr bwMode="auto">
          <a:xfrm>
            <a:off x="6553200" y="1828800"/>
            <a:ext cx="2303463" cy="1979613"/>
          </a:xfrm>
          <a:prstGeom prst="rect">
            <a:avLst/>
          </a:prstGeom>
          <a:noFill/>
          <a:ln w="9525">
            <a:noFill/>
            <a:miter lim="800000"/>
            <a:headEnd/>
            <a:tailEnd/>
          </a:ln>
        </p:spPr>
      </p:pic>
      <p:pic>
        <p:nvPicPr>
          <p:cNvPr id="5129" name="Picture 10" descr="RBC.jpg"/>
          <p:cNvPicPr>
            <a:picLocks noChangeAspect="1"/>
          </p:cNvPicPr>
          <p:nvPr/>
        </p:nvPicPr>
        <p:blipFill>
          <a:blip r:embed="rId8" cstate="print"/>
          <a:srcRect/>
          <a:stretch>
            <a:fillRect/>
          </a:stretch>
        </p:blipFill>
        <p:spPr bwMode="auto">
          <a:xfrm>
            <a:off x="6705600" y="4953000"/>
            <a:ext cx="2143125" cy="1762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smtClean="0"/>
              <a:t>An overview: the activities of the cell</a:t>
            </a:r>
          </a:p>
        </p:txBody>
      </p:sp>
      <p:sp>
        <p:nvSpPr>
          <p:cNvPr id="7" name="Oval 6"/>
          <p:cNvSpPr/>
          <p:nvPr/>
        </p:nvSpPr>
        <p:spPr>
          <a:xfrm>
            <a:off x="838200" y="5334000"/>
            <a:ext cx="2362200" cy="1295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“Grow”</a:t>
            </a:r>
            <a:endParaRPr lang="en-GB" b="1" dirty="0">
              <a:solidFill>
                <a:schemeClr val="tx1"/>
              </a:solidFill>
            </a:endParaRPr>
          </a:p>
        </p:txBody>
      </p:sp>
      <p:sp>
        <p:nvSpPr>
          <p:cNvPr id="8" name="Down Arrow 7"/>
          <p:cNvSpPr/>
          <p:nvPr/>
        </p:nvSpPr>
        <p:spPr>
          <a:xfrm rot="13079496">
            <a:off x="5199063" y="3675063"/>
            <a:ext cx="838200" cy="838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Down Arrow 11"/>
          <p:cNvSpPr/>
          <p:nvPr/>
        </p:nvSpPr>
        <p:spPr>
          <a:xfrm rot="2845151">
            <a:off x="3221038" y="5354638"/>
            <a:ext cx="838200" cy="838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Down Arrow 12"/>
          <p:cNvSpPr/>
          <p:nvPr/>
        </p:nvSpPr>
        <p:spPr>
          <a:xfrm rot="16200000">
            <a:off x="5638800" y="4738688"/>
            <a:ext cx="838200" cy="838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Down Arrow 16"/>
          <p:cNvSpPr/>
          <p:nvPr/>
        </p:nvSpPr>
        <p:spPr>
          <a:xfrm rot="9506245">
            <a:off x="3935413" y="3478213"/>
            <a:ext cx="838200" cy="838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 name="Down Arrow 14"/>
          <p:cNvSpPr/>
          <p:nvPr/>
        </p:nvSpPr>
        <p:spPr>
          <a:xfrm rot="6008590">
            <a:off x="3057525" y="4181475"/>
            <a:ext cx="838200" cy="838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Oval 18"/>
          <p:cNvSpPr/>
          <p:nvPr/>
        </p:nvSpPr>
        <p:spPr>
          <a:xfrm>
            <a:off x="5486400" y="2514600"/>
            <a:ext cx="2362200" cy="1295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Produce energy</a:t>
            </a:r>
          </a:p>
        </p:txBody>
      </p:sp>
      <p:sp>
        <p:nvSpPr>
          <p:cNvPr id="20" name="Oval 19"/>
          <p:cNvSpPr/>
          <p:nvPr/>
        </p:nvSpPr>
        <p:spPr>
          <a:xfrm>
            <a:off x="2590800" y="2133600"/>
            <a:ext cx="2590800" cy="1295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smtClean="0">
                <a:solidFill>
                  <a:schemeClr val="tx1"/>
                </a:solidFill>
              </a:rPr>
              <a:t>Produce new materials</a:t>
            </a:r>
          </a:p>
        </p:txBody>
      </p:sp>
      <p:sp>
        <p:nvSpPr>
          <p:cNvPr id="21" name="Oval 20"/>
          <p:cNvSpPr/>
          <p:nvPr/>
        </p:nvSpPr>
        <p:spPr>
          <a:xfrm>
            <a:off x="457200" y="3657600"/>
            <a:ext cx="2590800" cy="1295400"/>
          </a:xfrm>
          <a:prstGeom prst="ellipse">
            <a:avLst/>
          </a:prstGeom>
          <a:solidFill>
            <a:srgbClr val="FF69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SG" b="1" dirty="0" smtClean="0">
                <a:solidFill>
                  <a:schemeClr val="tx1"/>
                </a:solidFill>
              </a:rPr>
              <a:t>“Eat”, “drink” and “get rid of waste”</a:t>
            </a:r>
          </a:p>
        </p:txBody>
      </p:sp>
      <p:sp>
        <p:nvSpPr>
          <p:cNvPr id="22" name="Oval 21"/>
          <p:cNvSpPr/>
          <p:nvPr/>
        </p:nvSpPr>
        <p:spPr>
          <a:xfrm>
            <a:off x="6553200" y="4572000"/>
            <a:ext cx="2362200" cy="1295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Control </a:t>
            </a:r>
            <a:r>
              <a:rPr lang="en-GB" b="1" dirty="0" smtClean="0">
                <a:solidFill>
                  <a:schemeClr val="tx1"/>
                </a:solidFill>
              </a:rPr>
              <a:t>activities</a:t>
            </a:r>
            <a:endParaRPr lang="en-GB" b="1" dirty="0">
              <a:solidFill>
                <a:schemeClr val="tx1"/>
              </a:solidFill>
            </a:endParaRPr>
          </a:p>
        </p:txBody>
      </p:sp>
      <p:grpSp>
        <p:nvGrpSpPr>
          <p:cNvPr id="6157" name="Group 48"/>
          <p:cNvGrpSpPr>
            <a:grpSpLocks/>
          </p:cNvGrpSpPr>
          <p:nvPr/>
        </p:nvGrpSpPr>
        <p:grpSpPr bwMode="auto">
          <a:xfrm>
            <a:off x="4021138" y="4343400"/>
            <a:ext cx="1465262" cy="1452563"/>
            <a:chOff x="1194821" y="3667126"/>
            <a:chExt cx="1867456" cy="1497779"/>
          </a:xfrm>
        </p:grpSpPr>
        <p:sp>
          <p:nvSpPr>
            <p:cNvPr id="16" name="Freeform 15"/>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18" name="Freeform 17"/>
            <p:cNvSpPr>
              <a:spLocks noChangeAspect="1"/>
            </p:cNvSpPr>
            <p:nvPr/>
          </p:nvSpPr>
          <p:spPr>
            <a:xfrm rot="1080000">
              <a:off x="2178119" y="4305523"/>
              <a:ext cx="155789" cy="17351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3" name="Freeform 22"/>
            <p:cNvSpPr>
              <a:spLocks noChangeAspect="1"/>
            </p:cNvSpPr>
            <p:nvPr/>
          </p:nvSpPr>
          <p:spPr>
            <a:xfrm rot="1080000">
              <a:off x="1613632" y="4150017"/>
              <a:ext cx="56651" cy="6220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4" name="Freeform 23"/>
            <p:cNvSpPr>
              <a:spLocks noChangeAspect="1"/>
            </p:cNvSpPr>
            <p:nvPr/>
          </p:nvSpPr>
          <p:spPr>
            <a:xfrm rot="1800000">
              <a:off x="1767399" y="4302250"/>
              <a:ext cx="46535" cy="4747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 name="Freeform 24"/>
            <p:cNvSpPr>
              <a:spLocks noChangeAspect="1"/>
            </p:cNvSpPr>
            <p:nvPr/>
          </p:nvSpPr>
          <p:spPr>
            <a:xfrm rot="3480000">
              <a:off x="1516426" y="4429635"/>
              <a:ext cx="16369" cy="2023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 name="Freeform 25"/>
            <p:cNvSpPr>
              <a:spLocks noChangeAspect="1"/>
            </p:cNvSpPr>
            <p:nvPr/>
          </p:nvSpPr>
          <p:spPr>
            <a:xfrm rot="1080000">
              <a:off x="2151816" y="4866986"/>
              <a:ext cx="54628" cy="6220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 name="Freeform 26"/>
            <p:cNvSpPr>
              <a:spLocks noChangeAspect="1"/>
            </p:cNvSpPr>
            <p:nvPr/>
          </p:nvSpPr>
          <p:spPr>
            <a:xfrm rot="1800000">
              <a:off x="2295467" y="4650913"/>
              <a:ext cx="46534" cy="50744"/>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 name="Freeform 27"/>
            <p:cNvSpPr>
              <a:spLocks noChangeAspect="1"/>
            </p:cNvSpPr>
            <p:nvPr/>
          </p:nvSpPr>
          <p:spPr>
            <a:xfrm rot="3480000">
              <a:off x="2043480" y="4782583"/>
              <a:ext cx="16369" cy="18210"/>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 name="Freeform 28"/>
            <p:cNvSpPr>
              <a:spLocks noChangeAspect="1"/>
            </p:cNvSpPr>
            <p:nvPr/>
          </p:nvSpPr>
          <p:spPr>
            <a:xfrm rot="5280000">
              <a:off x="2152986" y="4006049"/>
              <a:ext cx="44196" cy="5058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 name="Freeform 29"/>
            <p:cNvSpPr>
              <a:spLocks noChangeAspect="1"/>
            </p:cNvSpPr>
            <p:nvPr/>
          </p:nvSpPr>
          <p:spPr>
            <a:xfrm rot="1800000">
              <a:off x="2305583" y="4159838"/>
              <a:ext cx="44511" cy="4910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 name="Freeform 30"/>
            <p:cNvSpPr>
              <a:spLocks noChangeAspect="1"/>
            </p:cNvSpPr>
            <p:nvPr/>
          </p:nvSpPr>
          <p:spPr>
            <a:xfrm rot="3480000">
              <a:off x="2054416" y="4289053"/>
              <a:ext cx="14732" cy="182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 name="Freeform 31"/>
            <p:cNvSpPr>
              <a:spLocks noChangeAspect="1"/>
            </p:cNvSpPr>
            <p:nvPr/>
          </p:nvSpPr>
          <p:spPr>
            <a:xfrm rot="7200000">
              <a:off x="2729076" y="4435842"/>
              <a:ext cx="31102" cy="3237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 name="Freeform 32"/>
            <p:cNvSpPr>
              <a:spLocks noChangeAspect="1"/>
            </p:cNvSpPr>
            <p:nvPr/>
          </p:nvSpPr>
          <p:spPr>
            <a:xfrm rot="7200000">
              <a:off x="2881832" y="4587063"/>
              <a:ext cx="31101" cy="3439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 name="Freeform 33"/>
            <p:cNvSpPr>
              <a:spLocks noChangeAspect="1"/>
            </p:cNvSpPr>
            <p:nvPr/>
          </p:nvSpPr>
          <p:spPr>
            <a:xfrm rot="7200000">
              <a:off x="2221243" y="4576230"/>
              <a:ext cx="31101"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 name="Freeform 34"/>
            <p:cNvSpPr>
              <a:spLocks noChangeAspect="1"/>
            </p:cNvSpPr>
            <p:nvPr/>
          </p:nvSpPr>
          <p:spPr>
            <a:xfrm rot="3480000">
              <a:off x="1543739" y="4782583"/>
              <a:ext cx="16369" cy="182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 name="Freeform 35"/>
            <p:cNvSpPr>
              <a:spLocks noChangeAspect="1"/>
            </p:cNvSpPr>
            <p:nvPr/>
          </p:nvSpPr>
          <p:spPr>
            <a:xfrm rot="7200000">
              <a:off x="2381079" y="4588075"/>
              <a:ext cx="31101" cy="3237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 name="Freeform 36"/>
            <p:cNvSpPr>
              <a:spLocks noChangeAspect="1"/>
            </p:cNvSpPr>
            <p:nvPr/>
          </p:nvSpPr>
          <p:spPr>
            <a:xfrm rot="7200000">
              <a:off x="1722513" y="4577242"/>
              <a:ext cx="31101" cy="3439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 name="Freeform 37"/>
            <p:cNvSpPr>
              <a:spLocks noChangeAspect="1"/>
            </p:cNvSpPr>
            <p:nvPr/>
          </p:nvSpPr>
          <p:spPr>
            <a:xfrm rot="3480000">
              <a:off x="1829016" y="4139276"/>
              <a:ext cx="16369" cy="18210"/>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 name="Freeform 38"/>
            <p:cNvSpPr>
              <a:spLocks noChangeAspect="1"/>
            </p:cNvSpPr>
            <p:nvPr/>
          </p:nvSpPr>
          <p:spPr>
            <a:xfrm rot="7200000">
              <a:off x="2666357" y="3944380"/>
              <a:ext cx="31101"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 name="Freeform 39"/>
            <p:cNvSpPr>
              <a:spLocks noChangeAspect="1"/>
            </p:cNvSpPr>
            <p:nvPr/>
          </p:nvSpPr>
          <p:spPr>
            <a:xfrm rot="7200000">
              <a:off x="2006779" y="3931285"/>
              <a:ext cx="31101"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 name="Freeform 40"/>
            <p:cNvSpPr>
              <a:spLocks noChangeAspect="1"/>
            </p:cNvSpPr>
            <p:nvPr/>
          </p:nvSpPr>
          <p:spPr>
            <a:xfrm rot="3480000">
              <a:off x="1827380" y="4995382"/>
              <a:ext cx="19643" cy="18210"/>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 name="Freeform 41"/>
            <p:cNvSpPr>
              <a:spLocks noChangeAspect="1"/>
            </p:cNvSpPr>
            <p:nvPr/>
          </p:nvSpPr>
          <p:spPr>
            <a:xfrm rot="7200000">
              <a:off x="2666357" y="4802124"/>
              <a:ext cx="31101"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 name="Freeform 42"/>
            <p:cNvSpPr>
              <a:spLocks noChangeAspect="1"/>
            </p:cNvSpPr>
            <p:nvPr/>
          </p:nvSpPr>
          <p:spPr>
            <a:xfrm rot="7200000">
              <a:off x="2005142" y="4790666"/>
              <a:ext cx="34375"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 name="Freeform 43"/>
            <p:cNvSpPr>
              <a:spLocks noChangeAspect="1"/>
            </p:cNvSpPr>
            <p:nvPr/>
          </p:nvSpPr>
          <p:spPr>
            <a:xfrm rot="3480000">
              <a:off x="1884657" y="4413266"/>
              <a:ext cx="16369" cy="2023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 name="Freeform 44"/>
            <p:cNvSpPr>
              <a:spLocks noChangeAspect="1"/>
            </p:cNvSpPr>
            <p:nvPr/>
          </p:nvSpPr>
          <p:spPr>
            <a:xfrm rot="7200000">
              <a:off x="2721996" y="4220394"/>
              <a:ext cx="31101" cy="3439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6" name="Freeform 45"/>
            <p:cNvSpPr>
              <a:spLocks noChangeAspect="1"/>
            </p:cNvSpPr>
            <p:nvPr/>
          </p:nvSpPr>
          <p:spPr>
            <a:xfrm rot="7200000">
              <a:off x="2063430" y="4209560"/>
              <a:ext cx="31101"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7" name="Freeform 46"/>
            <p:cNvSpPr>
              <a:spLocks noChangeAspect="1"/>
            </p:cNvSpPr>
            <p:nvPr/>
          </p:nvSpPr>
          <p:spPr>
            <a:xfrm rot="3480000">
              <a:off x="1526541" y="4126805"/>
              <a:ext cx="16369" cy="2023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8" name="Freeform 47"/>
            <p:cNvSpPr>
              <a:spLocks noChangeAspect="1"/>
            </p:cNvSpPr>
            <p:nvPr/>
          </p:nvSpPr>
          <p:spPr>
            <a:xfrm rot="7200000">
              <a:off x="2364893" y="3931285"/>
              <a:ext cx="31101"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9" name="Freeform 48"/>
            <p:cNvSpPr>
              <a:spLocks noChangeAspect="1"/>
            </p:cNvSpPr>
            <p:nvPr/>
          </p:nvSpPr>
          <p:spPr>
            <a:xfrm rot="7200000">
              <a:off x="1705314" y="3923101"/>
              <a:ext cx="31102" cy="3641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sp>
        <p:nvSpPr>
          <p:cNvPr id="50" name="TextBox 49"/>
          <p:cNvSpPr txBox="1"/>
          <p:nvPr/>
        </p:nvSpPr>
        <p:spPr>
          <a:xfrm>
            <a:off x="152400" y="1334869"/>
            <a:ext cx="8763000" cy="830997"/>
          </a:xfrm>
          <a:prstGeom prst="rect">
            <a:avLst/>
          </a:prstGeom>
          <a:noFill/>
        </p:spPr>
        <p:txBody>
          <a:bodyPr wrap="square" rtlCol="0">
            <a:spAutoFit/>
          </a:bodyPr>
          <a:lstStyle/>
          <a:p>
            <a:r>
              <a:rPr lang="en-US" sz="2400" dirty="0" smtClean="0"/>
              <a:t>Different types of cells carry out some common activities that ensure the survival of the cell.</a:t>
            </a:r>
            <a:endParaRPr lang="en-S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P spid="17" grpId="0" animBg="1"/>
      <p:bldP spid="15" grpId="0" animBg="1"/>
      <p:bldP spid="19" grpId="0" animBg="1"/>
      <p:bldP spid="20" grpId="0" animBg="1"/>
      <p:bldP spid="21" grpId="0" animBg="1"/>
      <p:bldP spid="22" grpId="0" animBg="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The way cell “Grows”</a:t>
            </a:r>
          </a:p>
        </p:txBody>
      </p:sp>
      <p:sp>
        <p:nvSpPr>
          <p:cNvPr id="7171" name="Rectangle 3"/>
          <p:cNvSpPr txBox="1">
            <a:spLocks noChangeArrowheads="1"/>
          </p:cNvSpPr>
          <p:nvPr/>
        </p:nvSpPr>
        <p:spPr bwMode="auto">
          <a:xfrm>
            <a:off x="152400" y="1371600"/>
            <a:ext cx="8839200" cy="4038600"/>
          </a:xfrm>
          <a:prstGeom prst="rect">
            <a:avLst/>
          </a:prstGeom>
          <a:noFill/>
          <a:ln w="9525">
            <a:noFill/>
            <a:miter lim="800000"/>
            <a:headEnd/>
            <a:tailEnd/>
          </a:ln>
        </p:spPr>
        <p:txBody>
          <a:bodyPr/>
          <a:lstStyle/>
          <a:p>
            <a:pPr marL="342900" indent="-342900">
              <a:spcBef>
                <a:spcPct val="20000"/>
              </a:spcBef>
              <a:buFont typeface="Wingdings" pitchFamily="2" charset="2"/>
              <a:buChar char="v"/>
            </a:pPr>
            <a:r>
              <a:rPr lang="en-GB" sz="2400" dirty="0" smtClean="0"/>
              <a:t>Most cells “grow” by:</a:t>
            </a:r>
          </a:p>
          <a:p>
            <a:pPr marL="800100" lvl="1" indent="-342900">
              <a:spcBef>
                <a:spcPct val="20000"/>
              </a:spcBef>
              <a:buFont typeface="Arial" pitchFamily="34" charset="0"/>
              <a:buChar char="•"/>
            </a:pPr>
            <a:r>
              <a:rPr lang="en-GB" sz="2400" dirty="0" smtClean="0"/>
              <a:t>first increasing in size and </a:t>
            </a:r>
          </a:p>
          <a:p>
            <a:pPr marL="800100" lvl="1" indent="-342900">
              <a:spcBef>
                <a:spcPct val="20000"/>
              </a:spcBef>
              <a:buFont typeface="Arial" pitchFamily="34" charset="0"/>
              <a:buChar char="•"/>
            </a:pPr>
            <a:r>
              <a:rPr lang="en-GB" sz="2400" dirty="0" smtClean="0"/>
              <a:t>then dividing into two new </a:t>
            </a:r>
            <a:r>
              <a:rPr lang="en-GB" sz="2400" b="1" dirty="0" smtClean="0"/>
              <a:t>identical</a:t>
            </a:r>
            <a:r>
              <a:rPr lang="en-GB" sz="2400" dirty="0" smtClean="0"/>
              <a:t> cells. </a:t>
            </a:r>
          </a:p>
          <a:p>
            <a:pPr marL="342900" indent="-342900">
              <a:spcBef>
                <a:spcPct val="20000"/>
              </a:spcBef>
              <a:buFont typeface="Wingdings" pitchFamily="2" charset="2"/>
              <a:buChar char="v"/>
            </a:pPr>
            <a:r>
              <a:rPr lang="en-GB" sz="2400" dirty="0" smtClean="0"/>
              <a:t>This way of “growing” is also known as </a:t>
            </a:r>
            <a:r>
              <a:rPr lang="en-GB" sz="2400" b="1" dirty="0" smtClean="0"/>
              <a:t>mitosis</a:t>
            </a:r>
            <a:r>
              <a:rPr lang="en-GB" sz="2400" dirty="0" smtClean="0"/>
              <a:t>.</a:t>
            </a:r>
          </a:p>
          <a:p>
            <a:pPr marL="342900" indent="-342900">
              <a:spcBef>
                <a:spcPct val="20000"/>
              </a:spcBef>
              <a:buFontTx/>
              <a:buChar char="•"/>
            </a:pPr>
            <a:endParaRPr lang="en-GB" sz="2400" dirty="0" smtClean="0"/>
          </a:p>
          <a:p>
            <a:pPr marL="342900" indent="-342900">
              <a:spcBef>
                <a:spcPct val="20000"/>
              </a:spcBef>
              <a:buFontTx/>
              <a:buChar char="•"/>
            </a:pPr>
            <a:endParaRPr lang="en-GB" sz="2400" dirty="0" smtClean="0"/>
          </a:p>
          <a:p>
            <a:pPr marL="342900" indent="-342900">
              <a:spcBef>
                <a:spcPct val="20000"/>
              </a:spcBef>
              <a:buFontTx/>
              <a:buChar char="•"/>
            </a:pPr>
            <a:endParaRPr lang="en-GB" sz="2400" dirty="0" smtClean="0"/>
          </a:p>
          <a:p>
            <a:pPr marL="342900" indent="-342900">
              <a:spcBef>
                <a:spcPct val="20000"/>
              </a:spcBef>
            </a:pPr>
            <a:endParaRPr lang="en-GB" sz="2400" dirty="0"/>
          </a:p>
          <a:p>
            <a:pPr marL="342900" indent="-342900">
              <a:spcBef>
                <a:spcPct val="20000"/>
              </a:spcBef>
              <a:buFontTx/>
              <a:buChar char="•"/>
            </a:pPr>
            <a:endParaRPr lang="en-GB" sz="2400" dirty="0"/>
          </a:p>
          <a:p>
            <a:pPr marL="342900" indent="-342900">
              <a:spcBef>
                <a:spcPct val="20000"/>
              </a:spcBef>
              <a:buFontTx/>
              <a:buChar char="•"/>
            </a:pPr>
            <a:endParaRPr lang="en-SG" sz="2400" dirty="0"/>
          </a:p>
          <a:p>
            <a:pPr marL="342900" indent="-342900">
              <a:spcBef>
                <a:spcPct val="20000"/>
              </a:spcBef>
              <a:buFontTx/>
              <a:buChar char="•"/>
            </a:pPr>
            <a:endParaRPr lang="en-SG" sz="2400" dirty="0">
              <a:solidFill>
                <a:srgbClr val="FF0000"/>
              </a:solidFill>
            </a:endParaRPr>
          </a:p>
          <a:p>
            <a:pPr marL="342900" indent="-342900">
              <a:spcBef>
                <a:spcPct val="20000"/>
              </a:spcBef>
            </a:pPr>
            <a:endParaRPr lang="en-SG" sz="2400" dirty="0"/>
          </a:p>
        </p:txBody>
      </p:sp>
      <p:sp>
        <p:nvSpPr>
          <p:cNvPr id="286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SG"/>
          </a:p>
        </p:txBody>
      </p:sp>
      <p:sp>
        <p:nvSpPr>
          <p:cNvPr id="28677" name="Text Box 5"/>
          <p:cNvSpPr txBox="1">
            <a:spLocks noChangeArrowheads="1"/>
          </p:cNvSpPr>
          <p:nvPr/>
        </p:nvSpPr>
        <p:spPr bwMode="auto">
          <a:xfrm>
            <a:off x="1447800" y="5603994"/>
            <a:ext cx="990600" cy="4158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strike="noStrike" cap="none" normalizeH="0" baseline="0" dirty="0" smtClean="0">
                <a:ln>
                  <a:noFill/>
                </a:ln>
                <a:solidFill>
                  <a:schemeClr val="tx1"/>
                </a:solidFill>
                <a:effectLst/>
                <a:latin typeface="Arial" pitchFamily="34" charset="0"/>
                <a:ea typeface="Times New Roman" pitchFamily="18" charset="0"/>
                <a:cs typeface="Arial" pitchFamily="34" charset="0"/>
              </a:rPr>
              <a:t>Stage 1</a:t>
            </a:r>
            <a:endParaRPr kumimoji="0" lang="en-US" sz="3200" b="0" i="0" strike="noStrike" cap="none" normalizeH="0" baseline="0" dirty="0" smtClean="0">
              <a:ln>
                <a:noFill/>
              </a:ln>
              <a:solidFill>
                <a:schemeClr val="tx1"/>
              </a:solidFill>
              <a:effectLst/>
              <a:latin typeface="Arial" pitchFamily="34" charset="0"/>
              <a:cs typeface="Arial" pitchFamily="34" charset="0"/>
            </a:endParaRPr>
          </a:p>
        </p:txBody>
      </p:sp>
      <p:sp>
        <p:nvSpPr>
          <p:cNvPr id="28676" name="Text Box 4"/>
          <p:cNvSpPr txBox="1">
            <a:spLocks noChangeArrowheads="1"/>
          </p:cNvSpPr>
          <p:nvPr/>
        </p:nvSpPr>
        <p:spPr bwMode="auto">
          <a:xfrm>
            <a:off x="4038600" y="5562600"/>
            <a:ext cx="1130371" cy="3881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strike="noStrike" cap="none" normalizeH="0" baseline="0" dirty="0" smtClean="0">
                <a:ln>
                  <a:noFill/>
                </a:ln>
                <a:solidFill>
                  <a:schemeClr val="tx1"/>
                </a:solidFill>
                <a:effectLst/>
                <a:latin typeface="Arial" pitchFamily="34" charset="0"/>
                <a:ea typeface="Times New Roman" pitchFamily="18" charset="0"/>
                <a:cs typeface="Arial" pitchFamily="34" charset="0"/>
              </a:rPr>
              <a:t>Stage 2</a:t>
            </a:r>
            <a:endParaRPr kumimoji="0" lang="en-US" sz="3200" b="0" i="0" strike="noStrike" cap="none" normalizeH="0" baseline="0" dirty="0" smtClean="0">
              <a:ln>
                <a:noFill/>
              </a:ln>
              <a:solidFill>
                <a:schemeClr val="tx1"/>
              </a:solidFill>
              <a:effectLst/>
              <a:latin typeface="Arial" pitchFamily="34" charset="0"/>
              <a:cs typeface="Arial" pitchFamily="34" charset="0"/>
            </a:endParaRPr>
          </a:p>
        </p:txBody>
      </p:sp>
      <p:sp>
        <p:nvSpPr>
          <p:cNvPr id="28675" name="Text Box 3"/>
          <p:cNvSpPr txBox="1">
            <a:spLocks noChangeArrowheads="1"/>
          </p:cNvSpPr>
          <p:nvPr/>
        </p:nvSpPr>
        <p:spPr bwMode="auto">
          <a:xfrm>
            <a:off x="6781800" y="5562600"/>
            <a:ext cx="1024111" cy="378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strike="noStrike" cap="none" normalizeH="0" baseline="0" dirty="0" smtClean="0">
                <a:ln>
                  <a:noFill/>
                </a:ln>
                <a:solidFill>
                  <a:schemeClr val="tx1"/>
                </a:solidFill>
                <a:effectLst/>
                <a:latin typeface="Arial" pitchFamily="34" charset="0"/>
                <a:ea typeface="Times New Roman" pitchFamily="18" charset="0"/>
                <a:cs typeface="Arial" pitchFamily="34" charset="0"/>
              </a:rPr>
              <a:t>Stage 3</a:t>
            </a:r>
            <a:endParaRPr kumimoji="0" lang="en-US" sz="3200" b="0" i="0" strike="noStrike" cap="none" normalizeH="0" baseline="0" dirty="0" smtClean="0">
              <a:ln>
                <a:noFill/>
              </a:ln>
              <a:solidFill>
                <a:schemeClr val="tx1"/>
              </a:solidFill>
              <a:effectLst/>
              <a:latin typeface="Arial" pitchFamily="34" charset="0"/>
              <a:cs typeface="Arial" pitchFamily="34" charset="0"/>
            </a:endParaRPr>
          </a:p>
        </p:txBody>
      </p:sp>
      <p:sp>
        <p:nvSpPr>
          <p:cNvPr id="28685" name="Oval 13"/>
          <p:cNvSpPr>
            <a:spLocks noChangeArrowheads="1"/>
          </p:cNvSpPr>
          <p:nvPr/>
        </p:nvSpPr>
        <p:spPr bwMode="auto">
          <a:xfrm>
            <a:off x="1383300" y="4038600"/>
            <a:ext cx="1080000" cy="1080000"/>
          </a:xfrm>
          <a:prstGeom prst="ellipse">
            <a:avLst/>
          </a:prstGeom>
          <a:gradFill rotWithShape="1">
            <a:gsLst>
              <a:gs pos="0">
                <a:srgbClr val="C5BD97"/>
              </a:gs>
              <a:gs pos="100000">
                <a:srgbClr val="8B6845"/>
              </a:gs>
            </a:gsLst>
            <a:path path="shape">
              <a:fillToRect l="50000" t="50000" r="50000" b="50000"/>
            </a:path>
          </a:gradFill>
          <a:ln w="9525">
            <a:solidFill>
              <a:srgbClr val="938953"/>
            </a:solidFill>
            <a:round/>
            <a:headEnd/>
            <a:tailEnd/>
          </a:ln>
        </p:spPr>
        <p:txBody>
          <a:bodyPr vert="horz" wrap="square" lIns="91440" tIns="45720" rIns="91440" bIns="45720" numCol="1" anchor="t" anchorCtr="0" compatLnSpc="1">
            <a:prstTxWarp prst="textNoShape">
              <a:avLst/>
            </a:prstTxWarp>
          </a:bodyPr>
          <a:lstStyle/>
          <a:p>
            <a:endParaRPr lang="en-SG" sz="3200"/>
          </a:p>
        </p:txBody>
      </p:sp>
      <p:sp>
        <p:nvSpPr>
          <p:cNvPr id="28684" name="Oval 12"/>
          <p:cNvSpPr>
            <a:spLocks noChangeArrowheads="1"/>
          </p:cNvSpPr>
          <p:nvPr/>
        </p:nvSpPr>
        <p:spPr bwMode="auto">
          <a:xfrm>
            <a:off x="6692400" y="3352800"/>
            <a:ext cx="1080000" cy="1080000"/>
          </a:xfrm>
          <a:prstGeom prst="ellipse">
            <a:avLst/>
          </a:prstGeom>
          <a:gradFill rotWithShape="1">
            <a:gsLst>
              <a:gs pos="0">
                <a:srgbClr val="C5BD97"/>
              </a:gs>
              <a:gs pos="100000">
                <a:srgbClr val="8B6845"/>
              </a:gs>
            </a:gsLst>
            <a:path path="shape">
              <a:fillToRect l="50000" t="50000" r="50000" b="50000"/>
            </a:path>
          </a:gradFill>
          <a:ln w="9525">
            <a:solidFill>
              <a:srgbClr val="938953"/>
            </a:solidFill>
            <a:round/>
            <a:headEnd/>
            <a:tailEnd/>
          </a:ln>
        </p:spPr>
        <p:txBody>
          <a:bodyPr vert="horz" wrap="square" lIns="91440" tIns="45720" rIns="91440" bIns="45720" numCol="1" anchor="t" anchorCtr="0" compatLnSpc="1">
            <a:prstTxWarp prst="textNoShape">
              <a:avLst/>
            </a:prstTxWarp>
          </a:bodyPr>
          <a:lstStyle/>
          <a:p>
            <a:endParaRPr lang="en-SG" sz="3200"/>
          </a:p>
        </p:txBody>
      </p:sp>
      <p:sp>
        <p:nvSpPr>
          <p:cNvPr id="28683" name="Oval 11"/>
          <p:cNvSpPr>
            <a:spLocks noChangeArrowheads="1"/>
          </p:cNvSpPr>
          <p:nvPr/>
        </p:nvSpPr>
        <p:spPr bwMode="auto">
          <a:xfrm>
            <a:off x="6692400" y="4547100"/>
            <a:ext cx="1080000" cy="1080000"/>
          </a:xfrm>
          <a:prstGeom prst="ellipse">
            <a:avLst/>
          </a:prstGeom>
          <a:gradFill rotWithShape="1">
            <a:gsLst>
              <a:gs pos="0">
                <a:srgbClr val="C5BD97"/>
              </a:gs>
              <a:gs pos="100000">
                <a:srgbClr val="8B6845"/>
              </a:gs>
            </a:gsLst>
            <a:path path="shape">
              <a:fillToRect l="50000" t="50000" r="50000" b="50000"/>
            </a:path>
          </a:gradFill>
          <a:ln w="9525">
            <a:solidFill>
              <a:srgbClr val="938953"/>
            </a:solidFill>
            <a:round/>
            <a:headEnd/>
            <a:tailEnd/>
          </a:ln>
        </p:spPr>
        <p:txBody>
          <a:bodyPr vert="horz" wrap="square" lIns="91440" tIns="45720" rIns="91440" bIns="45720" numCol="1" anchor="t" anchorCtr="0" compatLnSpc="1">
            <a:prstTxWarp prst="textNoShape">
              <a:avLst/>
            </a:prstTxWarp>
          </a:bodyPr>
          <a:lstStyle/>
          <a:p>
            <a:endParaRPr lang="en-SG" sz="3200"/>
          </a:p>
        </p:txBody>
      </p:sp>
      <p:sp>
        <p:nvSpPr>
          <p:cNvPr id="28680" name="AutoShape 8"/>
          <p:cNvSpPr>
            <a:spLocks noChangeShapeType="1"/>
          </p:cNvSpPr>
          <p:nvPr/>
        </p:nvSpPr>
        <p:spPr bwMode="auto">
          <a:xfrm>
            <a:off x="2716322" y="4537220"/>
            <a:ext cx="750513" cy="0"/>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SG" sz="3200"/>
          </a:p>
        </p:txBody>
      </p:sp>
      <p:sp>
        <p:nvSpPr>
          <p:cNvPr id="28679" name="AutoShape 7"/>
          <p:cNvSpPr>
            <a:spLocks noChangeShapeType="1"/>
          </p:cNvSpPr>
          <p:nvPr/>
        </p:nvSpPr>
        <p:spPr bwMode="auto">
          <a:xfrm flipV="1">
            <a:off x="5549400" y="3941118"/>
            <a:ext cx="985205" cy="596102"/>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SG" sz="3200"/>
          </a:p>
        </p:txBody>
      </p:sp>
      <p:sp>
        <p:nvSpPr>
          <p:cNvPr id="28678" name="AutoShape 6"/>
          <p:cNvSpPr>
            <a:spLocks noChangeShapeType="1"/>
          </p:cNvSpPr>
          <p:nvPr/>
        </p:nvSpPr>
        <p:spPr bwMode="auto">
          <a:xfrm>
            <a:off x="5549400" y="4537220"/>
            <a:ext cx="985205" cy="609906"/>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SG" sz="3200"/>
          </a:p>
        </p:txBody>
      </p:sp>
      <p:sp>
        <p:nvSpPr>
          <p:cNvPr id="458" name="Oval 13"/>
          <p:cNvSpPr>
            <a:spLocks noChangeArrowheads="1"/>
          </p:cNvSpPr>
          <p:nvPr/>
        </p:nvSpPr>
        <p:spPr bwMode="auto">
          <a:xfrm>
            <a:off x="3700800" y="3738075"/>
            <a:ext cx="1620000" cy="1620000"/>
          </a:xfrm>
          <a:prstGeom prst="ellipse">
            <a:avLst/>
          </a:prstGeom>
          <a:gradFill rotWithShape="1">
            <a:gsLst>
              <a:gs pos="0">
                <a:srgbClr val="C5BD97"/>
              </a:gs>
              <a:gs pos="100000">
                <a:srgbClr val="8B6845"/>
              </a:gs>
            </a:gsLst>
            <a:path path="shape">
              <a:fillToRect l="50000" t="50000" r="50000" b="50000"/>
            </a:path>
          </a:gradFill>
          <a:ln w="9525">
            <a:solidFill>
              <a:srgbClr val="938953"/>
            </a:solidFill>
            <a:round/>
            <a:headEnd/>
            <a:tailEnd/>
          </a:ln>
        </p:spPr>
        <p:txBody>
          <a:bodyPr vert="horz" wrap="square" lIns="91440" tIns="45720" rIns="91440" bIns="45720" numCol="1" anchor="t" anchorCtr="0" compatLnSpc="1">
            <a:prstTxWarp prst="textNoShape">
              <a:avLst/>
            </a:prstTxWarp>
          </a:bodyPr>
          <a:lstStyle/>
          <a:p>
            <a:endParaRPr lang="en-SG"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8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allAtOnce"/>
      <p:bldP spid="28677" grpId="0"/>
      <p:bldP spid="28676" grpId="0"/>
      <p:bldP spid="28675" grpId="0"/>
      <p:bldP spid="28685" grpId="0" animBg="1"/>
      <p:bldP spid="28684" grpId="0" animBg="1"/>
      <p:bldP spid="28683" grpId="0" animBg="1"/>
      <p:bldP spid="28680" grpId="0" animBg="1"/>
      <p:bldP spid="28679" grpId="0" animBg="1"/>
      <p:bldP spid="28678" grpId="0" animBg="1"/>
      <p:bldP spid="4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dirty="0" smtClean="0"/>
              <a:t>The importance for cells to “Grow”</a:t>
            </a:r>
          </a:p>
        </p:txBody>
      </p:sp>
      <p:sp>
        <p:nvSpPr>
          <p:cNvPr id="7171" name="Rectangle 3"/>
          <p:cNvSpPr txBox="1">
            <a:spLocks noChangeArrowheads="1"/>
          </p:cNvSpPr>
          <p:nvPr/>
        </p:nvSpPr>
        <p:spPr bwMode="auto">
          <a:xfrm>
            <a:off x="152400" y="1371600"/>
            <a:ext cx="8839200" cy="4343400"/>
          </a:xfrm>
          <a:prstGeom prst="rect">
            <a:avLst/>
          </a:prstGeom>
          <a:noFill/>
          <a:ln w="9525">
            <a:noFill/>
            <a:miter lim="800000"/>
            <a:headEnd/>
            <a:tailEnd/>
          </a:ln>
        </p:spPr>
        <p:txBody>
          <a:bodyPr/>
          <a:lstStyle/>
          <a:p>
            <a:pPr marL="342900" indent="-342900">
              <a:spcBef>
                <a:spcPct val="20000"/>
              </a:spcBef>
              <a:buFont typeface="Wingdings" pitchFamily="2" charset="2"/>
              <a:buChar char="v"/>
            </a:pPr>
            <a:r>
              <a:rPr lang="en-GB" sz="2400" dirty="0" smtClean="0"/>
              <a:t>For example, when a cell dies, another identical cell is produced and replaced the dead cell. </a:t>
            </a:r>
          </a:p>
          <a:p>
            <a:pPr marL="342900" indent="-342900">
              <a:spcBef>
                <a:spcPct val="20000"/>
              </a:spcBef>
              <a:buFont typeface="Wingdings" pitchFamily="2" charset="2"/>
              <a:buChar char="v"/>
            </a:pPr>
            <a:endParaRPr lang="en-GB" sz="2400" dirty="0" smtClean="0"/>
          </a:p>
          <a:p>
            <a:pPr marL="342900" indent="-342900">
              <a:spcBef>
                <a:spcPct val="20000"/>
              </a:spcBef>
              <a:buFont typeface="Wingdings" pitchFamily="2" charset="2"/>
              <a:buChar char="v"/>
            </a:pPr>
            <a:endParaRPr lang="en-GB" sz="2400" dirty="0" smtClean="0"/>
          </a:p>
          <a:p>
            <a:pPr marL="342900" indent="-342900">
              <a:spcBef>
                <a:spcPct val="20000"/>
              </a:spcBef>
              <a:buFont typeface="Wingdings" pitchFamily="2" charset="2"/>
              <a:buChar char="v"/>
            </a:pPr>
            <a:endParaRPr lang="en-GB" sz="2400" dirty="0" smtClean="0"/>
          </a:p>
          <a:p>
            <a:pPr marL="342900" indent="-342900">
              <a:spcBef>
                <a:spcPct val="20000"/>
              </a:spcBef>
              <a:buFont typeface="Wingdings" pitchFamily="2" charset="2"/>
              <a:buChar char="v"/>
            </a:pPr>
            <a:endParaRPr lang="en-GB" sz="2400" dirty="0" smtClean="0"/>
          </a:p>
          <a:p>
            <a:pPr marL="342900" indent="-342900">
              <a:spcBef>
                <a:spcPct val="20000"/>
              </a:spcBef>
              <a:buFont typeface="Wingdings" pitchFamily="2" charset="2"/>
              <a:buChar char="v"/>
            </a:pPr>
            <a:endParaRPr lang="en-GB" sz="2400" dirty="0" smtClean="0"/>
          </a:p>
          <a:p>
            <a:pPr marL="342900" indent="-342900">
              <a:spcBef>
                <a:spcPct val="20000"/>
              </a:spcBef>
              <a:buFont typeface="Wingdings" pitchFamily="2" charset="2"/>
              <a:buChar char="v"/>
            </a:pPr>
            <a:endParaRPr lang="en-GB" sz="2400" dirty="0" smtClean="0"/>
          </a:p>
          <a:p>
            <a:pPr marL="342900" indent="-342900">
              <a:spcBef>
                <a:spcPct val="20000"/>
              </a:spcBef>
              <a:buFont typeface="Wingdings" pitchFamily="2" charset="2"/>
              <a:buChar char="v"/>
            </a:pPr>
            <a:endParaRPr lang="en-GB" sz="2400" dirty="0" smtClean="0"/>
          </a:p>
          <a:p>
            <a:pPr marL="342900" indent="-342900">
              <a:spcBef>
                <a:spcPct val="20000"/>
              </a:spcBef>
            </a:pPr>
            <a:endParaRPr lang="en-GB" sz="2400" dirty="0" smtClean="0"/>
          </a:p>
          <a:p>
            <a:pPr marL="342900" indent="-342900">
              <a:spcBef>
                <a:spcPct val="20000"/>
              </a:spcBef>
              <a:buFont typeface="Wingdings" pitchFamily="2" charset="2"/>
              <a:buChar char="v"/>
            </a:pPr>
            <a:r>
              <a:rPr lang="en-GB" sz="2400" dirty="0" smtClean="0"/>
              <a:t>Thus, this activity enables </a:t>
            </a:r>
            <a:r>
              <a:rPr lang="en-GB" sz="2400" dirty="0"/>
              <a:t>the </a:t>
            </a:r>
            <a:r>
              <a:rPr lang="en-GB" sz="2400" dirty="0" smtClean="0"/>
              <a:t>living thing </a:t>
            </a:r>
            <a:r>
              <a:rPr lang="en-GB" sz="2400" dirty="0"/>
              <a:t>to </a:t>
            </a:r>
            <a:r>
              <a:rPr lang="en-GB" sz="2400" dirty="0" smtClean="0"/>
              <a:t>grow in size as well as to recover when injured.</a:t>
            </a:r>
            <a:endParaRPr lang="en-GB" sz="2400" dirty="0"/>
          </a:p>
          <a:p>
            <a:pPr marL="342900" indent="-342900">
              <a:spcBef>
                <a:spcPct val="20000"/>
              </a:spcBef>
              <a:buFontTx/>
              <a:buChar char="•"/>
            </a:pPr>
            <a:endParaRPr lang="en-GB" sz="2400" dirty="0"/>
          </a:p>
          <a:p>
            <a:pPr marL="342900" indent="-342900">
              <a:spcBef>
                <a:spcPct val="20000"/>
              </a:spcBef>
              <a:buFontTx/>
              <a:buChar char="•"/>
            </a:pPr>
            <a:endParaRPr lang="en-GB" sz="2400" dirty="0"/>
          </a:p>
          <a:p>
            <a:pPr marL="342900" indent="-342900">
              <a:spcBef>
                <a:spcPct val="20000"/>
              </a:spcBef>
              <a:buFontTx/>
              <a:buChar char="•"/>
            </a:pPr>
            <a:endParaRPr lang="en-SG" sz="2400" dirty="0"/>
          </a:p>
          <a:p>
            <a:pPr marL="342900" indent="-342900">
              <a:spcBef>
                <a:spcPct val="20000"/>
              </a:spcBef>
              <a:buFontTx/>
              <a:buChar char="•"/>
            </a:pPr>
            <a:endParaRPr lang="en-SG" sz="2400" dirty="0">
              <a:solidFill>
                <a:srgbClr val="FF0000"/>
              </a:solidFill>
            </a:endParaRPr>
          </a:p>
          <a:p>
            <a:pPr marL="342900" indent="-342900">
              <a:spcBef>
                <a:spcPct val="20000"/>
              </a:spcBef>
            </a:pPr>
            <a:endParaRPr lang="en-SG" sz="2400" dirty="0"/>
          </a:p>
        </p:txBody>
      </p:sp>
      <p:grpSp>
        <p:nvGrpSpPr>
          <p:cNvPr id="7172" name="Group 48"/>
          <p:cNvGrpSpPr>
            <a:grpSpLocks/>
          </p:cNvGrpSpPr>
          <p:nvPr/>
        </p:nvGrpSpPr>
        <p:grpSpPr bwMode="auto">
          <a:xfrm>
            <a:off x="762000" y="4262437"/>
            <a:ext cx="1160463" cy="995363"/>
            <a:chOff x="1194821" y="3667126"/>
            <a:chExt cx="1867456" cy="1497779"/>
          </a:xfrm>
        </p:grpSpPr>
        <p:sp>
          <p:nvSpPr>
            <p:cNvPr id="6" name="Freeform 5"/>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7" name="Freeform 6"/>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 name="Freeform 7"/>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 name="Freeform 8"/>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 name="Freeform 9"/>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 name="Freeform 10"/>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 name="Freeform 11"/>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 name="Freeform 12"/>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 name="Freeform 13"/>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 name="Freeform 14"/>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 name="Freeform 15"/>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 name="Freeform 16"/>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 name="Freeform 17"/>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 name="Freeform 18"/>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 name="Freeform 19"/>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 name="Freeform 20"/>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2" name="Freeform 21"/>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3" name="Freeform 22"/>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4" name="Freeform 23"/>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 name="Freeform 24"/>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 name="Freeform 25"/>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 name="Freeform 26"/>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 name="Freeform 27"/>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 name="Freeform 28"/>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 name="Freeform 29"/>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 name="Freeform 30"/>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 name="Freeform 31"/>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 name="Freeform 32"/>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 name="Freeform 33"/>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3" name="Group 48"/>
          <p:cNvGrpSpPr>
            <a:grpSpLocks/>
          </p:cNvGrpSpPr>
          <p:nvPr/>
        </p:nvGrpSpPr>
        <p:grpSpPr bwMode="auto">
          <a:xfrm>
            <a:off x="3200400" y="4262437"/>
            <a:ext cx="1160463" cy="995363"/>
            <a:chOff x="1194821" y="3667126"/>
            <a:chExt cx="1867456" cy="1497779"/>
          </a:xfrm>
        </p:grpSpPr>
        <p:sp>
          <p:nvSpPr>
            <p:cNvPr id="36" name="Freeform 35"/>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37" name="Freeform 36"/>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 name="Freeform 37"/>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 name="Freeform 38"/>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 name="Freeform 39"/>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 name="Freeform 40"/>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 name="Freeform 41"/>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 name="Freeform 42"/>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 name="Freeform 43"/>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 name="Freeform 44"/>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6" name="Freeform 45"/>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7" name="Freeform 46"/>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8" name="Freeform 47"/>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9" name="Freeform 48"/>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0" name="Freeform 49"/>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1" name="Freeform 50"/>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2" name="Freeform 51"/>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3" name="Freeform 52"/>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4" name="Freeform 53"/>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5" name="Freeform 54"/>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6" name="Freeform 55"/>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7" name="Freeform 56"/>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8" name="Freeform 57"/>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9" name="Freeform 58"/>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0" name="Freeform 59"/>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1" name="Freeform 60"/>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2" name="Freeform 61"/>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3" name="Freeform 62"/>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4" name="Freeform 63"/>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7174" name="Group 48"/>
          <p:cNvGrpSpPr>
            <a:grpSpLocks/>
          </p:cNvGrpSpPr>
          <p:nvPr/>
        </p:nvGrpSpPr>
        <p:grpSpPr bwMode="auto">
          <a:xfrm>
            <a:off x="5638800" y="4262437"/>
            <a:ext cx="1160463" cy="995363"/>
            <a:chOff x="1194821" y="3667126"/>
            <a:chExt cx="1867456" cy="1497779"/>
          </a:xfrm>
        </p:grpSpPr>
        <p:sp>
          <p:nvSpPr>
            <p:cNvPr id="66" name="Freeform 65"/>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67" name="Freeform 66"/>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8" name="Freeform 67"/>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9" name="Freeform 68"/>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0" name="Freeform 69"/>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1" name="Freeform 70"/>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2" name="Freeform 71"/>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3" name="Freeform 72"/>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4" name="Freeform 73"/>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5" name="Freeform 74"/>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6" name="Freeform 75"/>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7" name="Freeform 76"/>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8" name="Freeform 77"/>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9" name="Freeform 78"/>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0" name="Freeform 79"/>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1" name="Freeform 80"/>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2" name="Freeform 81"/>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3" name="Freeform 82"/>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4" name="Freeform 83"/>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5" name="Freeform 84"/>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6" name="Freeform 85"/>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7" name="Freeform 86"/>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8" name="Freeform 87"/>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9" name="Freeform 88"/>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0" name="Freeform 89"/>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1" name="Freeform 90"/>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2" name="Freeform 91"/>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3" name="Freeform 92"/>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4" name="Freeform 93"/>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7175" name="Group 48"/>
          <p:cNvGrpSpPr>
            <a:grpSpLocks/>
          </p:cNvGrpSpPr>
          <p:nvPr/>
        </p:nvGrpSpPr>
        <p:grpSpPr bwMode="auto">
          <a:xfrm>
            <a:off x="1981200" y="4262437"/>
            <a:ext cx="1160463" cy="995363"/>
            <a:chOff x="1194821" y="3667126"/>
            <a:chExt cx="1867456" cy="1497779"/>
          </a:xfrm>
        </p:grpSpPr>
        <p:sp>
          <p:nvSpPr>
            <p:cNvPr id="96" name="Freeform 95"/>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97" name="Freeform 96"/>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8" name="Freeform 97"/>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9" name="Freeform 98"/>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0" name="Freeform 99"/>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1" name="Freeform 100"/>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2" name="Freeform 101"/>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3" name="Freeform 102"/>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4" name="Freeform 103"/>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5" name="Freeform 104"/>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6" name="Freeform 105"/>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7" name="Freeform 106"/>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8" name="Freeform 107"/>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9" name="Freeform 108"/>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0" name="Freeform 109"/>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1" name="Freeform 110"/>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2" name="Freeform 111"/>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3" name="Freeform 112"/>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4" name="Freeform 113"/>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5" name="Freeform 114"/>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6" name="Freeform 115"/>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7" name="Freeform 116"/>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8" name="Freeform 117"/>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9" name="Freeform 118"/>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0" name="Freeform 119"/>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1" name="Freeform 120"/>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2" name="Freeform 121"/>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3" name="Freeform 122"/>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4" name="Freeform 123"/>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7176" name="Group 48"/>
          <p:cNvGrpSpPr>
            <a:grpSpLocks/>
          </p:cNvGrpSpPr>
          <p:nvPr/>
        </p:nvGrpSpPr>
        <p:grpSpPr bwMode="auto">
          <a:xfrm>
            <a:off x="4419600" y="4262437"/>
            <a:ext cx="1160463" cy="995363"/>
            <a:chOff x="1194821" y="3667126"/>
            <a:chExt cx="1867456" cy="1497779"/>
          </a:xfrm>
        </p:grpSpPr>
        <p:sp>
          <p:nvSpPr>
            <p:cNvPr id="126" name="Freeform 125"/>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127" name="Freeform 126"/>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8" name="Freeform 127"/>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9" name="Freeform 128"/>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0" name="Freeform 129"/>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1" name="Freeform 130"/>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2" name="Freeform 131"/>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3" name="Freeform 132"/>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4" name="Freeform 133"/>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5" name="Freeform 134"/>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6" name="Freeform 135"/>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7" name="Freeform 136"/>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8" name="Freeform 137"/>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9" name="Freeform 138"/>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0" name="Freeform 139"/>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1" name="Freeform 140"/>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2" name="Freeform 141"/>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3" name="Freeform 142"/>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4" name="Freeform 143"/>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5" name="Freeform 144"/>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6" name="Freeform 145"/>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7" name="Freeform 146"/>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8" name="Freeform 147"/>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9" name="Freeform 148"/>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0" name="Freeform 149"/>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1" name="Freeform 150"/>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2" name="Freeform 151"/>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3" name="Freeform 152"/>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4" name="Freeform 153"/>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7177" name="Group 48"/>
          <p:cNvGrpSpPr>
            <a:grpSpLocks/>
          </p:cNvGrpSpPr>
          <p:nvPr/>
        </p:nvGrpSpPr>
        <p:grpSpPr bwMode="auto">
          <a:xfrm>
            <a:off x="6934200" y="4262437"/>
            <a:ext cx="1160463" cy="995363"/>
            <a:chOff x="1194821" y="3667126"/>
            <a:chExt cx="1867456" cy="1497779"/>
          </a:xfrm>
        </p:grpSpPr>
        <p:sp>
          <p:nvSpPr>
            <p:cNvPr id="156" name="Freeform 155"/>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157" name="Freeform 156"/>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8" name="Freeform 157"/>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9" name="Freeform 158"/>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0" name="Freeform 159"/>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1" name="Freeform 160"/>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2" name="Freeform 161"/>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3" name="Freeform 162"/>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4" name="Freeform 163"/>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5" name="Freeform 164"/>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6" name="Freeform 165"/>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7" name="Freeform 166"/>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8" name="Freeform 167"/>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9" name="Freeform 168"/>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0" name="Freeform 169"/>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1" name="Freeform 170"/>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2" name="Freeform 171"/>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3" name="Freeform 172"/>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4" name="Freeform 173"/>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5" name="Freeform 174"/>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6" name="Freeform 175"/>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7" name="Freeform 176"/>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8" name="Freeform 177"/>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9" name="Freeform 178"/>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0" name="Freeform 179"/>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1" name="Freeform 180"/>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2" name="Freeform 181"/>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3" name="Freeform 182"/>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4" name="Freeform 183"/>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sp>
        <p:nvSpPr>
          <p:cNvPr id="185" name="TextBox 184"/>
          <p:cNvSpPr txBox="1"/>
          <p:nvPr/>
        </p:nvSpPr>
        <p:spPr>
          <a:xfrm>
            <a:off x="3200400" y="3957637"/>
            <a:ext cx="1133475" cy="369888"/>
          </a:xfrm>
          <a:prstGeom prst="rect">
            <a:avLst/>
          </a:prstGeom>
          <a:noFill/>
        </p:spPr>
        <p:txBody>
          <a:bodyPr wrap="none">
            <a:spAutoFit/>
          </a:bodyPr>
          <a:lstStyle/>
          <a:p>
            <a:pPr>
              <a:defRPr/>
            </a:pPr>
            <a:r>
              <a:rPr lang="en-GB" dirty="0">
                <a:solidFill>
                  <a:schemeClr val="accent4">
                    <a:lumMod val="95000"/>
                    <a:lumOff val="5000"/>
                  </a:schemeClr>
                </a:solidFill>
                <a:latin typeface="Arial" pitchFamily="34" charset="0"/>
                <a:cs typeface="Arial" pitchFamily="34" charset="0"/>
              </a:rPr>
              <a:t>Cell dies!</a:t>
            </a:r>
          </a:p>
        </p:txBody>
      </p:sp>
      <p:grpSp>
        <p:nvGrpSpPr>
          <p:cNvPr id="7179" name="Group 48"/>
          <p:cNvGrpSpPr>
            <a:grpSpLocks/>
          </p:cNvGrpSpPr>
          <p:nvPr/>
        </p:nvGrpSpPr>
        <p:grpSpPr bwMode="auto">
          <a:xfrm>
            <a:off x="1981200" y="4262437"/>
            <a:ext cx="1160463" cy="995363"/>
            <a:chOff x="1194821" y="3667126"/>
            <a:chExt cx="1867456" cy="1497779"/>
          </a:xfrm>
        </p:grpSpPr>
        <p:sp>
          <p:nvSpPr>
            <p:cNvPr id="187" name="Freeform 18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188" name="Freeform 187"/>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9" name="Freeform 188"/>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0" name="Freeform 189"/>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1" name="Freeform 190"/>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2" name="Freeform 191"/>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3" name="Freeform 192"/>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4" name="Freeform 193"/>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5" name="Freeform 19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6" name="Freeform 195"/>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7" name="Freeform 196"/>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8" name="Freeform 197"/>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9" name="Freeform 198"/>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0" name="Freeform 199"/>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1" name="Freeform 200"/>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2" name="Freeform 201"/>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3" name="Freeform 202"/>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4" name="Freeform 203"/>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5" name="Freeform 20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6" name="Freeform 205"/>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7" name="Freeform 206"/>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8" name="Freeform 207"/>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9" name="Freeform 20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0" name="Freeform 209"/>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1" name="Freeform 210"/>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2" name="Freeform 211"/>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3" name="Freeform 212"/>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4" name="Freeform 21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5" name="Freeform 214"/>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125" name="Group 48"/>
          <p:cNvGrpSpPr>
            <a:grpSpLocks/>
          </p:cNvGrpSpPr>
          <p:nvPr/>
        </p:nvGrpSpPr>
        <p:grpSpPr bwMode="auto">
          <a:xfrm>
            <a:off x="1981200" y="4262437"/>
            <a:ext cx="1160463" cy="995363"/>
            <a:chOff x="1194821" y="3667126"/>
            <a:chExt cx="1867456" cy="1497779"/>
          </a:xfrm>
        </p:grpSpPr>
        <p:sp>
          <p:nvSpPr>
            <p:cNvPr id="247" name="Freeform 24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248" name="Freeform 247"/>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49" name="Freeform 248"/>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0" name="Freeform 249"/>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1" name="Freeform 250"/>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2" name="Freeform 251"/>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3" name="Freeform 252"/>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4" name="Freeform 253"/>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5" name="Freeform 25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6" name="Freeform 255"/>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7" name="Freeform 256"/>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8" name="Freeform 257"/>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9" name="Freeform 258"/>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0" name="Freeform 259"/>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1" name="Freeform 260"/>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2" name="Freeform 261"/>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3" name="Freeform 262"/>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4" name="Freeform 263"/>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5" name="Freeform 26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6" name="Freeform 265"/>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7" name="Freeform 266"/>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8" name="Freeform 267"/>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9" name="Freeform 26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0" name="Freeform 269"/>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1" name="Freeform 270"/>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2" name="Freeform 271"/>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3" name="Freeform 272"/>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4" name="Freeform 27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5" name="Freeform 274"/>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155" name="Group 48"/>
          <p:cNvGrpSpPr>
            <a:grpSpLocks/>
          </p:cNvGrpSpPr>
          <p:nvPr/>
        </p:nvGrpSpPr>
        <p:grpSpPr bwMode="auto">
          <a:xfrm>
            <a:off x="1963738" y="4262437"/>
            <a:ext cx="1160462" cy="995363"/>
            <a:chOff x="1194821" y="3667126"/>
            <a:chExt cx="1867456" cy="1497779"/>
          </a:xfrm>
        </p:grpSpPr>
        <p:sp>
          <p:nvSpPr>
            <p:cNvPr id="277" name="Freeform 27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278" name="Freeform 277"/>
            <p:cNvSpPr>
              <a:spLocks noChangeAspect="1"/>
            </p:cNvSpPr>
            <p:nvPr/>
          </p:nvSpPr>
          <p:spPr>
            <a:xfrm rot="1080000">
              <a:off x="2178364" y="4304937"/>
              <a:ext cx="155835"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9" name="Freeform 278"/>
            <p:cNvSpPr>
              <a:spLocks noChangeAspect="1"/>
            </p:cNvSpPr>
            <p:nvPr/>
          </p:nvSpPr>
          <p:spPr>
            <a:xfrm rot="1080000">
              <a:off x="1613785" y="4149664"/>
              <a:ext cx="56203"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0" name="Freeform 279"/>
            <p:cNvSpPr>
              <a:spLocks noChangeAspect="1"/>
            </p:cNvSpPr>
            <p:nvPr/>
          </p:nvSpPr>
          <p:spPr>
            <a:xfrm rot="1800000">
              <a:off x="1767065"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1" name="Freeform 280"/>
            <p:cNvSpPr>
              <a:spLocks noChangeAspect="1"/>
            </p:cNvSpPr>
            <p:nvPr/>
          </p:nvSpPr>
          <p:spPr>
            <a:xfrm rot="3480000">
              <a:off x="1516009"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2" name="Freeform 281"/>
            <p:cNvSpPr>
              <a:spLocks noChangeAspect="1"/>
            </p:cNvSpPr>
            <p:nvPr/>
          </p:nvSpPr>
          <p:spPr>
            <a:xfrm rot="1080000">
              <a:off x="2152818" y="4866304"/>
              <a:ext cx="53649"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3" name="Freeform 282"/>
            <p:cNvSpPr>
              <a:spLocks noChangeAspect="1"/>
            </p:cNvSpPr>
            <p:nvPr/>
          </p:nvSpPr>
          <p:spPr>
            <a:xfrm rot="1800000">
              <a:off x="2295879"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4" name="Freeform 283"/>
            <p:cNvSpPr>
              <a:spLocks noChangeAspect="1"/>
            </p:cNvSpPr>
            <p:nvPr/>
          </p:nvSpPr>
          <p:spPr>
            <a:xfrm rot="3480000">
              <a:off x="2043549" y="4782116"/>
              <a:ext cx="16721" cy="178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5" name="Freeform 28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6" name="Freeform 285"/>
            <p:cNvSpPr>
              <a:spLocks noChangeAspect="1"/>
            </p:cNvSpPr>
            <p:nvPr/>
          </p:nvSpPr>
          <p:spPr>
            <a:xfrm rot="1800000">
              <a:off x="2306098" y="4159219"/>
              <a:ext cx="43430"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7" name="Freeform 286"/>
            <p:cNvSpPr>
              <a:spLocks noChangeAspect="1"/>
            </p:cNvSpPr>
            <p:nvPr/>
          </p:nvSpPr>
          <p:spPr>
            <a:xfrm rot="3480000">
              <a:off x="2054961" y="4288830"/>
              <a:ext cx="14333" cy="178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8" name="Freeform 287"/>
            <p:cNvSpPr>
              <a:spLocks noChangeAspect="1"/>
            </p:cNvSpPr>
            <p:nvPr/>
          </p:nvSpPr>
          <p:spPr>
            <a:xfrm rot="7200000">
              <a:off x="2728695" y="4435242"/>
              <a:ext cx="31055" cy="33210"/>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9" name="Freeform 288"/>
            <p:cNvSpPr>
              <a:spLocks noChangeAspect="1"/>
            </p:cNvSpPr>
            <p:nvPr/>
          </p:nvSpPr>
          <p:spPr>
            <a:xfrm rot="7200000">
              <a:off x="2881975" y="4588125"/>
              <a:ext cx="31055" cy="33210"/>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0" name="Freeform 289"/>
            <p:cNvSpPr>
              <a:spLocks noChangeAspect="1"/>
            </p:cNvSpPr>
            <p:nvPr/>
          </p:nvSpPr>
          <p:spPr>
            <a:xfrm rot="7200000">
              <a:off x="2221595"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1" name="Freeform 290"/>
            <p:cNvSpPr>
              <a:spLocks noChangeAspect="1"/>
            </p:cNvSpPr>
            <p:nvPr/>
          </p:nvSpPr>
          <p:spPr>
            <a:xfrm rot="3480000">
              <a:off x="1542835" y="4782116"/>
              <a:ext cx="16721" cy="178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2" name="Freeform 291"/>
            <p:cNvSpPr>
              <a:spLocks noChangeAspect="1"/>
            </p:cNvSpPr>
            <p:nvPr/>
          </p:nvSpPr>
          <p:spPr>
            <a:xfrm rot="7200000">
              <a:off x="2381262" y="4588125"/>
              <a:ext cx="31055" cy="33210"/>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3" name="Freeform 292"/>
            <p:cNvSpPr>
              <a:spLocks noChangeAspect="1"/>
            </p:cNvSpPr>
            <p:nvPr/>
          </p:nvSpPr>
          <p:spPr>
            <a:xfrm rot="7200000">
              <a:off x="1722159" y="4578570"/>
              <a:ext cx="31055" cy="33210"/>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4" name="Freeform 293"/>
            <p:cNvSpPr>
              <a:spLocks noChangeAspect="1"/>
            </p:cNvSpPr>
            <p:nvPr/>
          </p:nvSpPr>
          <p:spPr>
            <a:xfrm rot="3480000">
              <a:off x="1828956" y="4139530"/>
              <a:ext cx="16722" cy="178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5" name="Freeform 29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6" name="Freeform 295"/>
            <p:cNvSpPr>
              <a:spLocks noChangeAspect="1"/>
            </p:cNvSpPr>
            <p:nvPr/>
          </p:nvSpPr>
          <p:spPr>
            <a:xfrm rot="7200000">
              <a:off x="2007003"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7" name="Freeform 296"/>
            <p:cNvSpPr>
              <a:spLocks noChangeAspect="1"/>
            </p:cNvSpPr>
            <p:nvPr/>
          </p:nvSpPr>
          <p:spPr>
            <a:xfrm rot="3480000">
              <a:off x="1827763" y="4995914"/>
              <a:ext cx="19110" cy="178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8" name="Freeform 297"/>
            <p:cNvSpPr>
              <a:spLocks noChangeAspect="1"/>
            </p:cNvSpPr>
            <p:nvPr/>
          </p:nvSpPr>
          <p:spPr>
            <a:xfrm rot="7200000">
              <a:off x="2666106" y="4801839"/>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9" name="Freeform 29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0" name="Freeform 299"/>
            <p:cNvSpPr>
              <a:spLocks noChangeAspect="1"/>
            </p:cNvSpPr>
            <p:nvPr/>
          </p:nvSpPr>
          <p:spPr>
            <a:xfrm rot="3480000">
              <a:off x="1883882"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1" name="Freeform 300"/>
            <p:cNvSpPr>
              <a:spLocks noChangeAspect="1"/>
            </p:cNvSpPr>
            <p:nvPr/>
          </p:nvSpPr>
          <p:spPr>
            <a:xfrm rot="7200000">
              <a:off x="2722308"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2" name="Freeform 301"/>
            <p:cNvSpPr>
              <a:spLocks noChangeAspect="1"/>
            </p:cNvSpPr>
            <p:nvPr/>
          </p:nvSpPr>
          <p:spPr>
            <a:xfrm rot="7200000">
              <a:off x="2063206"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3" name="Freeform 302"/>
            <p:cNvSpPr>
              <a:spLocks noChangeAspect="1"/>
            </p:cNvSpPr>
            <p:nvPr/>
          </p:nvSpPr>
          <p:spPr>
            <a:xfrm rot="3480000">
              <a:off x="1526230"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4" name="Freeform 30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5" name="Freeform 304"/>
            <p:cNvSpPr>
              <a:spLocks noChangeAspect="1"/>
            </p:cNvSpPr>
            <p:nvPr/>
          </p:nvSpPr>
          <p:spPr>
            <a:xfrm rot="7200000">
              <a:off x="1705553"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186" name="Group 48"/>
          <p:cNvGrpSpPr>
            <a:grpSpLocks/>
          </p:cNvGrpSpPr>
          <p:nvPr/>
        </p:nvGrpSpPr>
        <p:grpSpPr bwMode="auto">
          <a:xfrm>
            <a:off x="762000" y="4262437"/>
            <a:ext cx="1160463" cy="995363"/>
            <a:chOff x="1194821" y="3667126"/>
            <a:chExt cx="1867456" cy="1497779"/>
          </a:xfrm>
        </p:grpSpPr>
        <p:sp>
          <p:nvSpPr>
            <p:cNvPr id="307" name="Freeform 30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308" name="Freeform 307"/>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9" name="Freeform 308"/>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0" name="Freeform 309"/>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1" name="Freeform 310"/>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2" name="Freeform 311"/>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3" name="Freeform 312"/>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4" name="Freeform 313"/>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5" name="Freeform 31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6" name="Freeform 315"/>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7" name="Freeform 316"/>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8" name="Freeform 317"/>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9" name="Freeform 318"/>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0" name="Freeform 319"/>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1" name="Freeform 320"/>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2" name="Freeform 321"/>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3" name="Freeform 322"/>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4" name="Freeform 323"/>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5" name="Freeform 32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6" name="Freeform 325"/>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7" name="Freeform 326"/>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8" name="Freeform 327"/>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9" name="Freeform 32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0" name="Freeform 329"/>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1" name="Freeform 330"/>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2" name="Freeform 331"/>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3" name="Freeform 332"/>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4" name="Freeform 33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5" name="Freeform 334"/>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216" name="Group 48"/>
          <p:cNvGrpSpPr>
            <a:grpSpLocks/>
          </p:cNvGrpSpPr>
          <p:nvPr/>
        </p:nvGrpSpPr>
        <p:grpSpPr bwMode="auto">
          <a:xfrm>
            <a:off x="1981200" y="4262437"/>
            <a:ext cx="1160463" cy="995363"/>
            <a:chOff x="1194821" y="3667126"/>
            <a:chExt cx="1867456" cy="1497779"/>
          </a:xfrm>
        </p:grpSpPr>
        <p:sp>
          <p:nvSpPr>
            <p:cNvPr id="337" name="Freeform 33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338" name="Freeform 337"/>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9" name="Freeform 338"/>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0" name="Freeform 339"/>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1" name="Freeform 340"/>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2" name="Freeform 341"/>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3" name="Freeform 342"/>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4" name="Freeform 343"/>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5" name="Freeform 34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6" name="Freeform 345"/>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7" name="Freeform 346"/>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8" name="Freeform 347"/>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49" name="Freeform 348"/>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0" name="Freeform 349"/>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1" name="Freeform 350"/>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2" name="Freeform 351"/>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3" name="Freeform 352"/>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4" name="Freeform 353"/>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5" name="Freeform 35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6" name="Freeform 355"/>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7" name="Freeform 356"/>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8" name="Freeform 357"/>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9" name="Freeform 35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0" name="Freeform 359"/>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1" name="Freeform 360"/>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2" name="Freeform 361"/>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3" name="Freeform 362"/>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4" name="Freeform 36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5" name="Freeform 364"/>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217" name="Group 48"/>
          <p:cNvGrpSpPr>
            <a:grpSpLocks/>
          </p:cNvGrpSpPr>
          <p:nvPr/>
        </p:nvGrpSpPr>
        <p:grpSpPr bwMode="auto">
          <a:xfrm>
            <a:off x="4419600" y="4262437"/>
            <a:ext cx="1160463" cy="995363"/>
            <a:chOff x="1194821" y="3667126"/>
            <a:chExt cx="1867456" cy="1497779"/>
          </a:xfrm>
        </p:grpSpPr>
        <p:sp>
          <p:nvSpPr>
            <p:cNvPr id="367" name="Freeform 36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368" name="Freeform 367"/>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69" name="Freeform 368"/>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0" name="Freeform 369"/>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1" name="Freeform 370"/>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2" name="Freeform 371"/>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3" name="Freeform 372"/>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4" name="Freeform 373"/>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5" name="Freeform 37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6" name="Freeform 375"/>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7" name="Freeform 376"/>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8" name="Freeform 377"/>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9" name="Freeform 378"/>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0" name="Freeform 379"/>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1" name="Freeform 380"/>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2" name="Freeform 381"/>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3" name="Freeform 382"/>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4" name="Freeform 383"/>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5" name="Freeform 38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6" name="Freeform 385"/>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7" name="Freeform 386"/>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8" name="Freeform 387"/>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9" name="Freeform 38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0" name="Freeform 389"/>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1" name="Freeform 390"/>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2" name="Freeform 391"/>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3" name="Freeform 392"/>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4" name="Freeform 39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5" name="Freeform 394"/>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218" name="Group 48"/>
          <p:cNvGrpSpPr>
            <a:grpSpLocks/>
          </p:cNvGrpSpPr>
          <p:nvPr/>
        </p:nvGrpSpPr>
        <p:grpSpPr bwMode="auto">
          <a:xfrm>
            <a:off x="5638800" y="4262437"/>
            <a:ext cx="1160463" cy="995363"/>
            <a:chOff x="1194821" y="3667126"/>
            <a:chExt cx="1867456" cy="1497779"/>
          </a:xfrm>
        </p:grpSpPr>
        <p:sp>
          <p:nvSpPr>
            <p:cNvPr id="397" name="Freeform 39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398" name="Freeform 397"/>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9" name="Freeform 398"/>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0" name="Freeform 399"/>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1" name="Freeform 400"/>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2" name="Freeform 401"/>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3" name="Freeform 402"/>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4" name="Freeform 403"/>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5" name="Freeform 40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6" name="Freeform 405"/>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7" name="Freeform 406"/>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8" name="Freeform 407"/>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9" name="Freeform 408"/>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0" name="Freeform 409"/>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1" name="Freeform 410"/>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2" name="Freeform 411"/>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3" name="Freeform 412"/>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4" name="Freeform 413"/>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5" name="Freeform 41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6" name="Freeform 415"/>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7" name="Freeform 416"/>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8" name="Freeform 417"/>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9" name="Freeform 41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0" name="Freeform 419"/>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1" name="Freeform 420"/>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2" name="Freeform 421"/>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3" name="Freeform 422"/>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4" name="Freeform 42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5" name="Freeform 424"/>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grpSp>
        <p:nvGrpSpPr>
          <p:cNvPr id="219" name="Group 48"/>
          <p:cNvGrpSpPr>
            <a:grpSpLocks/>
          </p:cNvGrpSpPr>
          <p:nvPr/>
        </p:nvGrpSpPr>
        <p:grpSpPr bwMode="auto">
          <a:xfrm>
            <a:off x="6934200" y="4262437"/>
            <a:ext cx="1160463" cy="995363"/>
            <a:chOff x="1194821" y="3667126"/>
            <a:chExt cx="1867456" cy="1497779"/>
          </a:xfrm>
        </p:grpSpPr>
        <p:sp>
          <p:nvSpPr>
            <p:cNvPr id="427" name="Freeform 426"/>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428" name="Freeform 427"/>
            <p:cNvSpPr>
              <a:spLocks noChangeAspect="1"/>
            </p:cNvSpPr>
            <p:nvPr/>
          </p:nvSpPr>
          <p:spPr>
            <a:xfrm rot="1080000">
              <a:off x="2178365" y="4304937"/>
              <a:ext cx="155833" cy="174382"/>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9" name="Freeform 428"/>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0" name="Freeform 429"/>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1" name="Freeform 430"/>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2" name="Freeform 431"/>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3" name="Freeform 432"/>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4" name="Freeform 433"/>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5" name="Freeform 434"/>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6" name="Freeform 435"/>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7" name="Freeform 436"/>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8" name="Freeform 437"/>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9" name="Freeform 438"/>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0" name="Freeform 439"/>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1" name="Freeform 440"/>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2" name="Freeform 441"/>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3" name="Freeform 442"/>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4" name="Freeform 443"/>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5" name="Freeform 444"/>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6" name="Freeform 445"/>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7" name="Freeform 446"/>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8" name="Freeform 447"/>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9" name="Freeform 448"/>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0" name="Freeform 449"/>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1" name="Freeform 450"/>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2" name="Freeform 451"/>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3" name="Freeform 452"/>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4" name="Freeform 453"/>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5" name="Freeform 454"/>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sp>
        <p:nvSpPr>
          <p:cNvPr id="426" name="TextBox 425"/>
          <p:cNvSpPr txBox="1"/>
          <p:nvPr/>
        </p:nvSpPr>
        <p:spPr>
          <a:xfrm>
            <a:off x="2895600" y="5192712"/>
            <a:ext cx="2390398" cy="369332"/>
          </a:xfrm>
          <a:prstGeom prst="rect">
            <a:avLst/>
          </a:prstGeom>
          <a:noFill/>
        </p:spPr>
        <p:txBody>
          <a:bodyPr wrap="none">
            <a:spAutoFit/>
          </a:bodyPr>
          <a:lstStyle/>
          <a:p>
            <a:pPr>
              <a:defRPr/>
            </a:pPr>
            <a:r>
              <a:rPr lang="en-GB" dirty="0" smtClean="0">
                <a:solidFill>
                  <a:schemeClr val="accent4">
                    <a:lumMod val="95000"/>
                    <a:lumOff val="5000"/>
                  </a:schemeClr>
                </a:solidFill>
                <a:latin typeface="Arial" pitchFamily="34" charset="0"/>
                <a:cs typeface="Arial" pitchFamily="34" charset="0"/>
              </a:rPr>
              <a:t>Dead cell </a:t>
            </a:r>
            <a:r>
              <a:rPr lang="en-GB" dirty="0">
                <a:solidFill>
                  <a:schemeClr val="accent4">
                    <a:lumMod val="95000"/>
                    <a:lumOff val="5000"/>
                  </a:schemeClr>
                </a:solidFill>
                <a:latin typeface="Arial" pitchFamily="34" charset="0"/>
                <a:cs typeface="Arial" pitchFamily="34" charset="0"/>
              </a:rPr>
              <a:t>is </a:t>
            </a:r>
            <a:r>
              <a:rPr lang="en-GB" dirty="0" smtClean="0">
                <a:solidFill>
                  <a:schemeClr val="accent4">
                    <a:lumMod val="95000"/>
                    <a:lumOff val="5000"/>
                  </a:schemeClr>
                </a:solidFill>
                <a:latin typeface="Arial" pitchFamily="34" charset="0"/>
                <a:cs typeface="Arial" pitchFamily="34" charset="0"/>
              </a:rPr>
              <a:t>replaced</a:t>
            </a:r>
            <a:endParaRPr lang="en-GB" dirty="0">
              <a:solidFill>
                <a:schemeClr val="accent4">
                  <a:lumMod val="95000"/>
                  <a:lumOff val="5000"/>
                </a:schemeClr>
              </a:solidFill>
              <a:latin typeface="Arial" pitchFamily="34" charset="0"/>
              <a:cs typeface="Arial" pitchFamily="34" charset="0"/>
            </a:endParaRPr>
          </a:p>
        </p:txBody>
      </p:sp>
      <p:sp>
        <p:nvSpPr>
          <p:cNvPr id="457" name="Rectangle 456"/>
          <p:cNvSpPr/>
          <p:nvPr/>
        </p:nvSpPr>
        <p:spPr>
          <a:xfrm>
            <a:off x="4419600" y="3576637"/>
            <a:ext cx="3124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tx1"/>
                </a:solidFill>
              </a:rPr>
              <a:t>Cells divide into two  </a:t>
            </a:r>
            <a:endParaRPr lang="en-GB" dirty="0">
              <a:solidFill>
                <a:schemeClr val="tx1"/>
              </a:solidFill>
            </a:endParaRPr>
          </a:p>
        </p:txBody>
      </p:sp>
      <p:sp>
        <p:nvSpPr>
          <p:cNvPr id="286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nodeType="clickEffect">
                                  <p:stCondLst>
                                    <p:cond delay="0"/>
                                  </p:stCondLst>
                                  <p:childTnLst>
                                    <p:animEffect transition="out" filter="slide(fromBottom)">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1" presetClass="entr" presetSubtype="0" fill="hold" nodeType="withEffect">
                                  <p:stCondLst>
                                    <p:cond delay="0"/>
                                  </p:stCondLst>
                                  <p:childTnLst>
                                    <p:set>
                                      <p:cBhvr>
                                        <p:cTn id="13" dur="1000">
                                          <p:stCondLst>
                                            <p:cond delay="0"/>
                                          </p:stCondLst>
                                        </p:cTn>
                                        <p:tgtEl>
                                          <p:spTgt spid="1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0" presetClass="path" presetSubtype="0" accel="50000" decel="50000" fill="hold" nodeType="clickEffect">
                                  <p:stCondLst>
                                    <p:cond delay="0"/>
                                  </p:stCondLst>
                                  <p:childTnLst>
                                    <p:animMotion origin="layout" path="M 1.38889E-6 1.68363E-6 L 0.13334 1.68363E-6 " pathEditMode="relative" ptsTypes="AA">
                                      <p:cBhvr>
                                        <p:cTn id="17" dur="2000" fill="hold"/>
                                        <p:tgtEl>
                                          <p:spTgt spid="125"/>
                                        </p:tgtEl>
                                        <p:attrNameLst>
                                          <p:attrName>ppt_x</p:attrName>
                                          <p:attrName>ppt_y</p:attrName>
                                        </p:attrNameLst>
                                      </p:cBhvr>
                                    </p:animMotion>
                                  </p:childTnLst>
                                </p:cTn>
                              </p:par>
                              <p:par>
                                <p:cTn id="18" presetID="11" presetClass="entr" presetSubtype="0" fill="hold" nodeType="withEffect">
                                  <p:stCondLst>
                                    <p:cond delay="0"/>
                                  </p:stCondLst>
                                  <p:childTnLst>
                                    <p:set>
                                      <p:cBhvr>
                                        <p:cTn id="19" dur="2000">
                                          <p:stCondLst>
                                            <p:cond delay="0"/>
                                          </p:stCondLst>
                                        </p:cTn>
                                        <p:tgtEl>
                                          <p:spTgt spid="4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3524 1.68363E-6 L 0.13524 -0.17761 " pathEditMode="relative" ptsTypes="AA">
                                      <p:cBhvr>
                                        <p:cTn id="23" dur="2000" fill="hold"/>
                                        <p:tgtEl>
                                          <p:spTgt spid="155"/>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4.72222E-6 8.51064E-7 L 4.72222E-6 -0.17761 " pathEditMode="relative" ptsTypes="AA">
                                      <p:cBhvr>
                                        <p:cTn id="25" dur="2000" fill="hold"/>
                                        <p:tgtEl>
                                          <p:spTgt spid="216"/>
                                        </p:tgtEl>
                                        <p:attrNameLst>
                                          <p:attrName>ppt_x</p:attrName>
                                          <p:attrName>ppt_y</p:attrName>
                                        </p:attrNameLst>
                                      </p:cBhvr>
                                    </p:animMotion>
                                  </p:childTnLst>
                                </p:cTn>
                              </p:par>
                              <p:par>
                                <p:cTn id="26" presetID="0" presetClass="path" presetSubtype="0" accel="50000" decel="50000" fill="hold" nodeType="withEffect">
                                  <p:stCondLst>
                                    <p:cond delay="0"/>
                                  </p:stCondLst>
                                  <p:childTnLst>
                                    <p:animMotion origin="layout" path="M 1.38889E-6 1.68363E-6 L 1.38889E-6 -0.16651 " pathEditMode="relative" ptsTypes="AA">
                                      <p:cBhvr>
                                        <p:cTn id="27" dur="2000" fill="hold"/>
                                        <p:tgtEl>
                                          <p:spTgt spid="186"/>
                                        </p:tgtEl>
                                        <p:attrNameLst>
                                          <p:attrName>ppt_x</p:attrName>
                                          <p:attrName>ppt_y</p:attrName>
                                        </p:attrNameLst>
                                      </p:cBhvr>
                                    </p:animMotion>
                                  </p:childTnLst>
                                </p:cTn>
                              </p:par>
                              <p:par>
                                <p:cTn id="28" presetID="0" presetClass="path" presetSubtype="0" accel="50000" decel="50000" fill="hold" nodeType="withEffect">
                                  <p:stCondLst>
                                    <p:cond delay="0"/>
                                  </p:stCondLst>
                                  <p:childTnLst>
                                    <p:animMotion origin="layout" path="M 1.38889E-6 1.68363E-6 L 1.38889E-6 -0.17761 " pathEditMode="relative" ptsTypes="AA">
                                      <p:cBhvr>
                                        <p:cTn id="29" dur="2000" fill="hold"/>
                                        <p:tgtEl>
                                          <p:spTgt spid="217"/>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8.05556E-6 8.51064E-7 L 8.05556E-6 -0.17761 " pathEditMode="relative" ptsTypes="AA">
                                      <p:cBhvr>
                                        <p:cTn id="31" dur="2000" fill="hold"/>
                                        <p:tgtEl>
                                          <p:spTgt spid="218"/>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1.94444E-6 8.51064E-7 L -1.94444E-6 -0.17761 " pathEditMode="relative" ptsTypes="AA">
                                      <p:cBhvr>
                                        <p:cTn id="33" dur="2000" fill="hold"/>
                                        <p:tgtEl>
                                          <p:spTgt spid="219"/>
                                        </p:tgtEl>
                                        <p:attrNameLst>
                                          <p:attrName>ppt_x</p:attrName>
                                          <p:attrName>ppt_y</p:attrName>
                                        </p:attrNameLst>
                                      </p:cBhvr>
                                    </p:animMotion>
                                  </p:childTnLst>
                                </p:cTn>
                              </p:par>
                              <p:par>
                                <p:cTn id="34" presetID="11" presetClass="entr" presetSubtype="0" fill="hold" nodeType="withEffect">
                                  <p:stCondLst>
                                    <p:cond delay="0"/>
                                  </p:stCondLst>
                                  <p:childTnLst>
                                    <p:set>
                                      <p:cBhvr>
                                        <p:cTn id="35" dur="1000">
                                          <p:stCondLst>
                                            <p:cond delay="0"/>
                                          </p:stCondLst>
                                        </p:cTn>
                                        <p:tgtEl>
                                          <p:spTgt spid="45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
          <p:cNvGrpSpPr>
            <a:grpSpLocks/>
          </p:cNvGrpSpPr>
          <p:nvPr/>
        </p:nvGrpSpPr>
        <p:grpSpPr bwMode="auto">
          <a:xfrm>
            <a:off x="2438400" y="5481637"/>
            <a:ext cx="1160463" cy="995363"/>
            <a:chOff x="1194821" y="3667126"/>
            <a:chExt cx="1867456" cy="1497779"/>
          </a:xfrm>
        </p:grpSpPr>
        <p:sp>
          <p:nvSpPr>
            <p:cNvPr id="35" name="Freeform 34"/>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36" name="Freeform 35"/>
            <p:cNvSpPr>
              <a:spLocks noChangeAspect="1"/>
            </p:cNvSpPr>
            <p:nvPr/>
          </p:nvSpPr>
          <p:spPr>
            <a:xfrm rot="1080000">
              <a:off x="1948446" y="4209385"/>
              <a:ext cx="344878" cy="38220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7" name="Freeform 36"/>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8" name="Freeform 37"/>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9" name="Freeform 38"/>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0" name="Freeform 39"/>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1" name="Freeform 40"/>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2" name="Freeform 41"/>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3" name="Freeform 42"/>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4" name="Freeform 43"/>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5" name="Freeform 44"/>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6" name="Freeform 45"/>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7" name="Freeform 46"/>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8" name="Freeform 47"/>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9" name="Freeform 48"/>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0" name="Freeform 49"/>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1" name="Freeform 50"/>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2" name="Freeform 51"/>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3" name="Freeform 52"/>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4" name="Freeform 53"/>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5" name="Freeform 54"/>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6" name="Freeform 55"/>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7" name="Freeform 56"/>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8" name="Freeform 57"/>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9" name="Freeform 58"/>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0" name="Freeform 59"/>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1" name="Freeform 60"/>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2" name="Freeform 61"/>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3" name="Freeform 62"/>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sp>
        <p:nvSpPr>
          <p:cNvPr id="8195" name="Title 1"/>
          <p:cNvSpPr>
            <a:spLocks noGrp="1"/>
          </p:cNvSpPr>
          <p:nvPr>
            <p:ph type="title"/>
          </p:nvPr>
        </p:nvSpPr>
        <p:spPr/>
        <p:txBody>
          <a:bodyPr/>
          <a:lstStyle/>
          <a:p>
            <a:r>
              <a:rPr lang="en-GB" dirty="0" smtClean="0"/>
              <a:t>Role of DNA for cell to “grow”</a:t>
            </a:r>
          </a:p>
        </p:txBody>
      </p:sp>
      <p:grpSp>
        <p:nvGrpSpPr>
          <p:cNvPr id="8196" name="Group 48"/>
          <p:cNvGrpSpPr>
            <a:grpSpLocks/>
          </p:cNvGrpSpPr>
          <p:nvPr/>
        </p:nvGrpSpPr>
        <p:grpSpPr bwMode="auto">
          <a:xfrm>
            <a:off x="2438400" y="5486400"/>
            <a:ext cx="1160463" cy="995363"/>
            <a:chOff x="1146282" y="3674293"/>
            <a:chExt cx="1867456" cy="1497779"/>
          </a:xfrm>
        </p:grpSpPr>
        <p:sp>
          <p:nvSpPr>
            <p:cNvPr id="5" name="Freeform 4"/>
            <p:cNvSpPr/>
            <p:nvPr/>
          </p:nvSpPr>
          <p:spPr>
            <a:xfrm>
              <a:off x="1146282" y="3674293"/>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a:p>
          </p:txBody>
        </p:sp>
        <p:sp>
          <p:nvSpPr>
            <p:cNvPr id="6" name="Freeform 5"/>
            <p:cNvSpPr>
              <a:spLocks noChangeAspect="1"/>
            </p:cNvSpPr>
            <p:nvPr/>
          </p:nvSpPr>
          <p:spPr>
            <a:xfrm rot="1080000">
              <a:off x="1925453" y="4199829"/>
              <a:ext cx="344880" cy="38220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7" name="Freeform 6"/>
            <p:cNvSpPr>
              <a:spLocks noChangeAspect="1"/>
            </p:cNvSpPr>
            <p:nvPr/>
          </p:nvSpPr>
          <p:spPr>
            <a:xfrm rot="1080000">
              <a:off x="1613785" y="4149664"/>
              <a:ext cx="56202"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8" name="Freeform 7"/>
            <p:cNvSpPr>
              <a:spLocks noChangeAspect="1"/>
            </p:cNvSpPr>
            <p:nvPr/>
          </p:nvSpPr>
          <p:spPr>
            <a:xfrm rot="1800000">
              <a:off x="1767064" y="4302547"/>
              <a:ext cx="45984" cy="4777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9" name="Freeform 8"/>
            <p:cNvSpPr>
              <a:spLocks noChangeAspect="1"/>
            </p:cNvSpPr>
            <p:nvPr/>
          </p:nvSpPr>
          <p:spPr>
            <a:xfrm rot="3480000">
              <a:off x="1516011" y="4429686"/>
              <a:ext cx="16722"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0" name="Freeform 9"/>
            <p:cNvSpPr>
              <a:spLocks noChangeAspect="1"/>
            </p:cNvSpPr>
            <p:nvPr/>
          </p:nvSpPr>
          <p:spPr>
            <a:xfrm rot="1080000">
              <a:off x="2152819" y="4866304"/>
              <a:ext cx="53647" cy="62109"/>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1" name="Freeform 10"/>
            <p:cNvSpPr>
              <a:spLocks noChangeAspect="1"/>
            </p:cNvSpPr>
            <p:nvPr/>
          </p:nvSpPr>
          <p:spPr>
            <a:xfrm rot="1800000">
              <a:off x="2295880" y="4651312"/>
              <a:ext cx="45984"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2" name="Freeform 11"/>
            <p:cNvSpPr>
              <a:spLocks noChangeAspect="1"/>
            </p:cNvSpPr>
            <p:nvPr/>
          </p:nvSpPr>
          <p:spPr>
            <a:xfrm rot="3480000">
              <a:off x="2043550"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3" name="Freeform 12"/>
            <p:cNvSpPr>
              <a:spLocks noChangeAspect="1"/>
            </p:cNvSpPr>
            <p:nvPr/>
          </p:nvSpPr>
          <p:spPr>
            <a:xfrm rot="5280000">
              <a:off x="2153117" y="4005872"/>
              <a:ext cx="45386" cy="5109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4" name="Freeform 13"/>
            <p:cNvSpPr>
              <a:spLocks noChangeAspect="1"/>
            </p:cNvSpPr>
            <p:nvPr/>
          </p:nvSpPr>
          <p:spPr>
            <a:xfrm rot="1800000">
              <a:off x="2306098" y="4159219"/>
              <a:ext cx="43428" cy="5016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5" name="Freeform 14"/>
            <p:cNvSpPr>
              <a:spLocks noChangeAspect="1"/>
            </p:cNvSpPr>
            <p:nvPr/>
          </p:nvSpPr>
          <p:spPr>
            <a:xfrm rot="3480000">
              <a:off x="2054961" y="4288829"/>
              <a:ext cx="14333"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6" name="Freeform 15"/>
            <p:cNvSpPr>
              <a:spLocks noChangeAspect="1"/>
            </p:cNvSpPr>
            <p:nvPr/>
          </p:nvSpPr>
          <p:spPr>
            <a:xfrm rot="7200000">
              <a:off x="2728694" y="4435242"/>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7" name="Freeform 16"/>
            <p:cNvSpPr>
              <a:spLocks noChangeAspect="1"/>
            </p:cNvSpPr>
            <p:nvPr/>
          </p:nvSpPr>
          <p:spPr>
            <a:xfrm rot="7200000">
              <a:off x="2881974"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8" name="Freeform 17"/>
            <p:cNvSpPr>
              <a:spLocks noChangeAspect="1"/>
            </p:cNvSpPr>
            <p:nvPr/>
          </p:nvSpPr>
          <p:spPr>
            <a:xfrm rot="7200000">
              <a:off x="2221596" y="457729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19" name="Freeform 18"/>
            <p:cNvSpPr>
              <a:spLocks noChangeAspect="1"/>
            </p:cNvSpPr>
            <p:nvPr/>
          </p:nvSpPr>
          <p:spPr>
            <a:xfrm rot="3480000">
              <a:off x="1542837" y="4782115"/>
              <a:ext cx="16721"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0" name="Freeform 19"/>
            <p:cNvSpPr>
              <a:spLocks noChangeAspect="1"/>
            </p:cNvSpPr>
            <p:nvPr/>
          </p:nvSpPr>
          <p:spPr>
            <a:xfrm rot="7200000">
              <a:off x="2381261" y="4588125"/>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1" name="Freeform 20"/>
            <p:cNvSpPr>
              <a:spLocks noChangeAspect="1"/>
            </p:cNvSpPr>
            <p:nvPr/>
          </p:nvSpPr>
          <p:spPr>
            <a:xfrm rot="7200000">
              <a:off x="1722159" y="4578570"/>
              <a:ext cx="31055" cy="3321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2" name="Freeform 21"/>
            <p:cNvSpPr>
              <a:spLocks noChangeAspect="1"/>
            </p:cNvSpPr>
            <p:nvPr/>
          </p:nvSpPr>
          <p:spPr>
            <a:xfrm rot="3480000">
              <a:off x="1828957" y="4139528"/>
              <a:ext cx="16722"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3" name="Freeform 22"/>
            <p:cNvSpPr>
              <a:spLocks noChangeAspect="1"/>
            </p:cNvSpPr>
            <p:nvPr/>
          </p:nvSpPr>
          <p:spPr>
            <a:xfrm rot="7200000">
              <a:off x="2666106" y="3944261"/>
              <a:ext cx="31054"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4" name="Freeform 23"/>
            <p:cNvSpPr>
              <a:spLocks noChangeAspect="1"/>
            </p:cNvSpPr>
            <p:nvPr/>
          </p:nvSpPr>
          <p:spPr>
            <a:xfrm rot="7200000">
              <a:off x="2007004"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5" name="Freeform 24"/>
            <p:cNvSpPr>
              <a:spLocks noChangeAspect="1"/>
            </p:cNvSpPr>
            <p:nvPr/>
          </p:nvSpPr>
          <p:spPr>
            <a:xfrm rot="3480000">
              <a:off x="1827764" y="4995912"/>
              <a:ext cx="19110" cy="1788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6" name="Freeform 25"/>
            <p:cNvSpPr>
              <a:spLocks noChangeAspect="1"/>
            </p:cNvSpPr>
            <p:nvPr/>
          </p:nvSpPr>
          <p:spPr>
            <a:xfrm rot="7200000">
              <a:off x="2666106" y="4801840"/>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7" name="Freeform 26"/>
            <p:cNvSpPr>
              <a:spLocks noChangeAspect="1"/>
            </p:cNvSpPr>
            <p:nvPr/>
          </p:nvSpPr>
          <p:spPr>
            <a:xfrm rot="7200000">
              <a:off x="2005809" y="4791091"/>
              <a:ext cx="33443"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8" name="Freeform 27"/>
            <p:cNvSpPr>
              <a:spLocks noChangeAspect="1"/>
            </p:cNvSpPr>
            <p:nvPr/>
          </p:nvSpPr>
          <p:spPr>
            <a:xfrm rot="3480000">
              <a:off x="1883883" y="4412963"/>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29" name="Freeform 28"/>
            <p:cNvSpPr>
              <a:spLocks noChangeAspect="1"/>
            </p:cNvSpPr>
            <p:nvPr/>
          </p:nvSpPr>
          <p:spPr>
            <a:xfrm rot="7200000">
              <a:off x="2722309" y="4218972"/>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0" name="Freeform 29"/>
            <p:cNvSpPr>
              <a:spLocks noChangeAspect="1"/>
            </p:cNvSpPr>
            <p:nvPr/>
          </p:nvSpPr>
          <p:spPr>
            <a:xfrm rot="7200000">
              <a:off x="2063207" y="4209417"/>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1" name="Freeform 30"/>
            <p:cNvSpPr>
              <a:spLocks noChangeAspect="1"/>
            </p:cNvSpPr>
            <p:nvPr/>
          </p:nvSpPr>
          <p:spPr>
            <a:xfrm rot="3480000">
              <a:off x="1526231" y="4126307"/>
              <a:ext cx="16721" cy="204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 name="Freeform 31"/>
            <p:cNvSpPr>
              <a:spLocks noChangeAspect="1"/>
            </p:cNvSpPr>
            <p:nvPr/>
          </p:nvSpPr>
          <p:spPr>
            <a:xfrm rot="7200000">
              <a:off x="2364656" y="3932316"/>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3" name="Freeform 32"/>
            <p:cNvSpPr>
              <a:spLocks noChangeAspect="1"/>
            </p:cNvSpPr>
            <p:nvPr/>
          </p:nvSpPr>
          <p:spPr>
            <a:xfrm rot="7200000">
              <a:off x="1705555" y="3922761"/>
              <a:ext cx="31055" cy="35765"/>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sp>
        <p:nvSpPr>
          <p:cNvPr id="73" name="Rectangle 3"/>
          <p:cNvSpPr txBox="1">
            <a:spLocks noChangeArrowheads="1"/>
          </p:cNvSpPr>
          <p:nvPr/>
        </p:nvSpPr>
        <p:spPr bwMode="auto">
          <a:xfrm>
            <a:off x="152400" y="1371600"/>
            <a:ext cx="8839200" cy="3048000"/>
          </a:xfrm>
          <a:prstGeom prst="rect">
            <a:avLst/>
          </a:prstGeom>
          <a:noFill/>
          <a:ln w="9525">
            <a:noFill/>
            <a:miter lim="800000"/>
            <a:headEnd/>
            <a:tailEnd/>
          </a:ln>
        </p:spPr>
        <p:txBody>
          <a:bodyPr/>
          <a:lstStyle/>
          <a:p>
            <a:pPr marL="342900" indent="-342900">
              <a:spcBef>
                <a:spcPct val="20000"/>
              </a:spcBef>
              <a:buFont typeface="Wingdings" pitchFamily="2" charset="2"/>
              <a:buChar char="v"/>
            </a:pPr>
            <a:r>
              <a:rPr lang="en-SG" sz="2400" dirty="0" smtClean="0"/>
              <a:t>As the new cell has to function in the same way as the dead cell, there is a need to produce new cells that are identical.</a:t>
            </a:r>
          </a:p>
          <a:p>
            <a:pPr marL="342900" indent="-342900">
              <a:spcBef>
                <a:spcPct val="20000"/>
              </a:spcBef>
              <a:buFont typeface="Wingdings" pitchFamily="2" charset="2"/>
              <a:buChar char="v"/>
            </a:pPr>
            <a:r>
              <a:rPr lang="en-SG" sz="2400" dirty="0" smtClean="0"/>
              <a:t>Therefore, the cell contains a set of “instructions”, also known as the </a:t>
            </a:r>
            <a:r>
              <a:rPr lang="en-SG" sz="2400" b="1" dirty="0" smtClean="0"/>
              <a:t>DNA</a:t>
            </a:r>
            <a:r>
              <a:rPr lang="en-SG" sz="2400" dirty="0" smtClean="0"/>
              <a:t> </a:t>
            </a:r>
            <a:r>
              <a:rPr lang="en-SG" sz="2400" dirty="0"/>
              <a:t>(deoxyribonucleic acid</a:t>
            </a:r>
            <a:r>
              <a:rPr lang="en-SG" sz="2400" dirty="0" smtClean="0"/>
              <a:t>) that tells the cell exactly how to produce new cells.</a:t>
            </a:r>
            <a:endParaRPr lang="en-SG" sz="2400" dirty="0"/>
          </a:p>
          <a:p>
            <a:pPr marL="342900" indent="-342900">
              <a:spcBef>
                <a:spcPct val="20000"/>
              </a:spcBef>
              <a:buFont typeface="Wingdings" pitchFamily="2" charset="2"/>
              <a:buChar char="v"/>
            </a:pPr>
            <a:r>
              <a:rPr lang="en-SG" sz="2400" dirty="0" smtClean="0"/>
              <a:t>Due to the importance of the DNA, DNA is:</a:t>
            </a:r>
          </a:p>
          <a:p>
            <a:pPr marL="800100" lvl="1" indent="-342900">
              <a:spcBef>
                <a:spcPct val="20000"/>
              </a:spcBef>
              <a:buFont typeface="Arial" pitchFamily="34" charset="0"/>
              <a:buChar char="•"/>
            </a:pPr>
            <a:r>
              <a:rPr lang="en-SG" sz="2400" dirty="0" smtClean="0"/>
              <a:t>Specially placed in a compartment within the cell. This compartment is known as the </a:t>
            </a:r>
            <a:r>
              <a:rPr lang="en-SG" sz="2400" b="1" dirty="0" smtClean="0"/>
              <a:t>nucleus</a:t>
            </a:r>
            <a:r>
              <a:rPr lang="en-SG" sz="2400" dirty="0" smtClean="0"/>
              <a:t>. </a:t>
            </a:r>
          </a:p>
          <a:p>
            <a:pPr marL="800100" lvl="1" indent="-342900">
              <a:spcBef>
                <a:spcPct val="20000"/>
              </a:spcBef>
              <a:buFont typeface="Arial" pitchFamily="34" charset="0"/>
              <a:buChar char="•"/>
            </a:pPr>
            <a:r>
              <a:rPr lang="en-US" sz="2400" dirty="0" smtClean="0"/>
              <a:t>Copied during mitosis so that the new cell will have the exact same set of “instructions” as the original cell.</a:t>
            </a:r>
            <a:endParaRPr lang="en-SG" sz="2400" dirty="0"/>
          </a:p>
          <a:p>
            <a:pPr marL="342900" indent="-342900">
              <a:spcBef>
                <a:spcPct val="20000"/>
              </a:spcBef>
            </a:pPr>
            <a:endParaRPr lang="en-SG" sz="2400" dirty="0"/>
          </a:p>
        </p:txBody>
      </p:sp>
      <p:grpSp>
        <p:nvGrpSpPr>
          <p:cNvPr id="8198" name="Group 80"/>
          <p:cNvGrpSpPr>
            <a:grpSpLocks/>
          </p:cNvGrpSpPr>
          <p:nvPr/>
        </p:nvGrpSpPr>
        <p:grpSpPr bwMode="auto">
          <a:xfrm>
            <a:off x="457200" y="5634037"/>
            <a:ext cx="2473325" cy="457200"/>
            <a:chOff x="457200" y="5257800"/>
            <a:chExt cx="2255686" cy="457200"/>
          </a:xfrm>
        </p:grpSpPr>
        <p:sp>
          <p:nvSpPr>
            <p:cNvPr id="74" name="Rectangle 73"/>
            <p:cNvSpPr/>
            <p:nvPr/>
          </p:nvSpPr>
          <p:spPr>
            <a:xfrm>
              <a:off x="457200" y="5257800"/>
              <a:ext cx="144780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DNA in nucleus</a:t>
              </a:r>
            </a:p>
          </p:txBody>
        </p:sp>
        <p:cxnSp>
          <p:nvCxnSpPr>
            <p:cNvPr id="75" name="Straight Arrow Connector 74"/>
            <p:cNvCxnSpPr/>
            <p:nvPr/>
          </p:nvCxnSpPr>
          <p:spPr>
            <a:xfrm>
              <a:off x="1569117" y="5514975"/>
              <a:ext cx="1143769" cy="65088"/>
            </a:xfrm>
            <a:prstGeom prst="straightConnector1">
              <a:avLst/>
            </a:prstGeom>
            <a:ln w="349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grpSp>
        <p:nvGrpSpPr>
          <p:cNvPr id="34" name="Group 90"/>
          <p:cNvGrpSpPr>
            <a:grpSpLocks/>
          </p:cNvGrpSpPr>
          <p:nvPr/>
        </p:nvGrpSpPr>
        <p:grpSpPr bwMode="auto">
          <a:xfrm>
            <a:off x="3003550" y="5714999"/>
            <a:ext cx="3473450" cy="457200"/>
            <a:chOff x="3003633" y="5338299"/>
            <a:chExt cx="3473367" cy="456924"/>
          </a:xfrm>
        </p:grpSpPr>
        <p:sp>
          <p:nvSpPr>
            <p:cNvPr id="78" name="Rectangle 77"/>
            <p:cNvSpPr/>
            <p:nvPr/>
          </p:nvSpPr>
          <p:spPr>
            <a:xfrm>
              <a:off x="3657667" y="5338299"/>
              <a:ext cx="2362144" cy="456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The nuclei of both cells contain the same DNA</a:t>
              </a:r>
            </a:p>
          </p:txBody>
        </p:sp>
        <p:cxnSp>
          <p:nvCxnSpPr>
            <p:cNvPr id="77" name="Straight Arrow Connector 76"/>
            <p:cNvCxnSpPr/>
            <p:nvPr/>
          </p:nvCxnSpPr>
          <p:spPr>
            <a:xfrm rot="10800000" flipV="1">
              <a:off x="3003633" y="5566760"/>
              <a:ext cx="882629" cy="34904"/>
            </a:xfrm>
            <a:prstGeom prst="straightConnector1">
              <a:avLst/>
            </a:prstGeom>
            <a:ln w="349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791216" y="5490607"/>
              <a:ext cx="685784" cy="71394"/>
            </a:xfrm>
            <a:prstGeom prst="straightConnector1">
              <a:avLst/>
            </a:prstGeom>
            <a:ln w="349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73">
                                            <p:txEl>
                                              <p:pRg st="4" end="4"/>
                                            </p:txEl>
                                          </p:spTgt>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4.72222E-6 8.51064E-7 L 0.375 8.51064E-7 " pathEditMode="relative" ptsTypes="AA">
                                      <p:cBhvr>
                                        <p:cTn id="30" dur="2000" fill="hold"/>
                                        <p:tgtEl>
                                          <p:spTgt spid="2"/>
                                        </p:tgtEl>
                                        <p:attrNameLst>
                                          <p:attrName>ppt_x</p:attrName>
                                          <p:attrName>ppt_y</p:attrName>
                                        </p:attrNameLst>
                                      </p:cBhvr>
                                    </p:animMotion>
                                  </p:childTnLst>
                                </p:cTn>
                              </p:par>
                              <p:par>
                                <p:cTn id="31" presetID="1" presetClass="entr" presetSubtype="0" fill="hold" nodeType="withEffect">
                                  <p:stCondLst>
                                    <p:cond delay="200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6200" y="5181600"/>
            <a:ext cx="16764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Cell Membrane</a:t>
            </a:r>
          </a:p>
        </p:txBody>
      </p:sp>
      <p:grpSp>
        <p:nvGrpSpPr>
          <p:cNvPr id="2" name="Group 48"/>
          <p:cNvGrpSpPr>
            <a:grpSpLocks/>
          </p:cNvGrpSpPr>
          <p:nvPr/>
        </p:nvGrpSpPr>
        <p:grpSpPr bwMode="auto">
          <a:xfrm>
            <a:off x="1524000" y="4648200"/>
            <a:ext cx="2438400" cy="2090738"/>
            <a:chOff x="1194821" y="3667126"/>
            <a:chExt cx="1867456" cy="1497779"/>
          </a:xfrm>
        </p:grpSpPr>
        <p:sp>
          <p:nvSpPr>
            <p:cNvPr id="28" name="Freeform 27"/>
            <p:cNvSpPr/>
            <p:nvPr/>
          </p:nvSpPr>
          <p:spPr>
            <a:xfrm>
              <a:off x="1194821" y="3667126"/>
              <a:ext cx="1867456" cy="1497779"/>
            </a:xfrm>
            <a:custGeom>
              <a:avLst/>
              <a:gdLst>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40072 w 1154895"/>
                <a:gd name="connsiteY42"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0" fmla="*/ 28196 w 1154895"/>
                <a:gd name="connsiteY0" fmla="*/ 285008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 name="connsiteX44" fmla="*/ 28196 w 1154895"/>
                <a:gd name="connsiteY44" fmla="*/ 285008 h 926275"/>
                <a:gd name="connsiteX0" fmla="*/ 40072 w 1154895"/>
                <a:gd name="connsiteY0" fmla="*/ 225631 h 926275"/>
                <a:gd name="connsiteX1" fmla="*/ 63822 w 1154895"/>
                <a:gd name="connsiteY1" fmla="*/ 190005 h 926275"/>
                <a:gd name="connsiteX2" fmla="*/ 99448 w 1154895"/>
                <a:gd name="connsiteY2" fmla="*/ 178130 h 926275"/>
                <a:gd name="connsiteX3" fmla="*/ 265703 w 1154895"/>
                <a:gd name="connsiteY3" fmla="*/ 154379 h 926275"/>
                <a:gd name="connsiteX4" fmla="*/ 301329 w 1154895"/>
                <a:gd name="connsiteY4" fmla="*/ 142504 h 926275"/>
                <a:gd name="connsiteX5" fmla="*/ 336955 w 1154895"/>
                <a:gd name="connsiteY5" fmla="*/ 118753 h 926275"/>
                <a:gd name="connsiteX6" fmla="*/ 408207 w 1154895"/>
                <a:gd name="connsiteY6" fmla="*/ 95003 h 926275"/>
                <a:gd name="connsiteX7" fmla="*/ 443833 w 1154895"/>
                <a:gd name="connsiteY7" fmla="*/ 71252 h 926275"/>
                <a:gd name="connsiteX8" fmla="*/ 562586 w 1154895"/>
                <a:gd name="connsiteY8" fmla="*/ 47501 h 926275"/>
                <a:gd name="connsiteX9" fmla="*/ 633838 w 1154895"/>
                <a:gd name="connsiteY9" fmla="*/ 23751 h 926275"/>
                <a:gd name="connsiteX10" fmla="*/ 669464 w 1154895"/>
                <a:gd name="connsiteY10" fmla="*/ 11875 h 926275"/>
                <a:gd name="connsiteX11" fmla="*/ 705090 w 1154895"/>
                <a:gd name="connsiteY11" fmla="*/ 0 h 926275"/>
                <a:gd name="connsiteX12" fmla="*/ 776342 w 1154895"/>
                <a:gd name="connsiteY12" fmla="*/ 11875 h 926275"/>
                <a:gd name="connsiteX13" fmla="*/ 847594 w 1154895"/>
                <a:gd name="connsiteY13" fmla="*/ 35626 h 926275"/>
                <a:gd name="connsiteX14" fmla="*/ 883220 w 1154895"/>
                <a:gd name="connsiteY14" fmla="*/ 59377 h 926275"/>
                <a:gd name="connsiteX15" fmla="*/ 906970 w 1154895"/>
                <a:gd name="connsiteY15" fmla="*/ 95003 h 926275"/>
                <a:gd name="connsiteX16" fmla="*/ 942596 w 1154895"/>
                <a:gd name="connsiteY16" fmla="*/ 106878 h 926275"/>
                <a:gd name="connsiteX17" fmla="*/ 978222 w 1154895"/>
                <a:gd name="connsiteY17" fmla="*/ 178130 h 926275"/>
                <a:gd name="connsiteX18" fmla="*/ 1013848 w 1154895"/>
                <a:gd name="connsiteY18" fmla="*/ 201881 h 926275"/>
                <a:gd name="connsiteX19" fmla="*/ 1096976 w 1154895"/>
                <a:gd name="connsiteY19" fmla="*/ 296883 h 926275"/>
                <a:gd name="connsiteX20" fmla="*/ 1108851 w 1154895"/>
                <a:gd name="connsiteY20" fmla="*/ 332509 h 926275"/>
                <a:gd name="connsiteX21" fmla="*/ 1144477 w 1154895"/>
                <a:gd name="connsiteY21" fmla="*/ 403761 h 926275"/>
                <a:gd name="connsiteX22" fmla="*/ 1108851 w 1154895"/>
                <a:gd name="connsiteY22" fmla="*/ 605642 h 926275"/>
                <a:gd name="connsiteX23" fmla="*/ 1096976 w 1154895"/>
                <a:gd name="connsiteY23" fmla="*/ 641268 h 926275"/>
                <a:gd name="connsiteX24" fmla="*/ 1061350 w 1154895"/>
                <a:gd name="connsiteY24" fmla="*/ 665018 h 926275"/>
                <a:gd name="connsiteX25" fmla="*/ 978222 w 1154895"/>
                <a:gd name="connsiteY25" fmla="*/ 760021 h 926275"/>
                <a:gd name="connsiteX26" fmla="*/ 930721 w 1154895"/>
                <a:gd name="connsiteY26" fmla="*/ 819398 h 926275"/>
                <a:gd name="connsiteX27" fmla="*/ 906970 w 1154895"/>
                <a:gd name="connsiteY27" fmla="*/ 855023 h 926275"/>
                <a:gd name="connsiteX28" fmla="*/ 800092 w 1154895"/>
                <a:gd name="connsiteY28" fmla="*/ 890649 h 926275"/>
                <a:gd name="connsiteX29" fmla="*/ 728840 w 1154895"/>
                <a:gd name="connsiteY29" fmla="*/ 914400 h 926275"/>
                <a:gd name="connsiteX30" fmla="*/ 693214 w 1154895"/>
                <a:gd name="connsiteY30" fmla="*/ 926275 h 926275"/>
                <a:gd name="connsiteX31" fmla="*/ 479459 w 1154895"/>
                <a:gd name="connsiteY31" fmla="*/ 902525 h 926275"/>
                <a:gd name="connsiteX32" fmla="*/ 443833 w 1154895"/>
                <a:gd name="connsiteY32" fmla="*/ 890649 h 926275"/>
                <a:gd name="connsiteX33" fmla="*/ 277578 w 1154895"/>
                <a:gd name="connsiteY33" fmla="*/ 878774 h 926275"/>
                <a:gd name="connsiteX34" fmla="*/ 170700 w 1154895"/>
                <a:gd name="connsiteY34" fmla="*/ 843148 h 926275"/>
                <a:gd name="connsiteX35" fmla="*/ 135074 w 1154895"/>
                <a:gd name="connsiteY35" fmla="*/ 831273 h 926275"/>
                <a:gd name="connsiteX36" fmla="*/ 111324 w 1154895"/>
                <a:gd name="connsiteY36" fmla="*/ 795647 h 926275"/>
                <a:gd name="connsiteX37" fmla="*/ 40072 w 1154895"/>
                <a:gd name="connsiteY37" fmla="*/ 748146 h 926275"/>
                <a:gd name="connsiteX38" fmla="*/ 4446 w 1154895"/>
                <a:gd name="connsiteY38" fmla="*/ 629392 h 926275"/>
                <a:gd name="connsiteX39" fmla="*/ 40072 w 1154895"/>
                <a:gd name="connsiteY39" fmla="*/ 403761 h 926275"/>
                <a:gd name="connsiteX40" fmla="*/ 51947 w 1154895"/>
                <a:gd name="connsiteY40" fmla="*/ 368135 h 926275"/>
                <a:gd name="connsiteX41" fmla="*/ 63822 w 1154895"/>
                <a:gd name="connsiteY41" fmla="*/ 332509 h 926275"/>
                <a:gd name="connsiteX42" fmla="*/ 33468 w 1154895"/>
                <a:gd name="connsiteY42" fmla="*/ 258740 h 926275"/>
                <a:gd name="connsiteX43" fmla="*/ 40072 w 1154895"/>
                <a:gd name="connsiteY43" fmla="*/ 225631 h 92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4895" h="926275">
                  <a:moveTo>
                    <a:pt x="40072" y="225631"/>
                  </a:moveTo>
                  <a:lnTo>
                    <a:pt x="63822" y="190005"/>
                  </a:lnTo>
                  <a:cubicBezTo>
                    <a:pt x="73597" y="182185"/>
                    <a:pt x="87228" y="180845"/>
                    <a:pt x="99448" y="178130"/>
                  </a:cubicBezTo>
                  <a:cubicBezTo>
                    <a:pt x="143470" y="168348"/>
                    <a:pt x="224624" y="159514"/>
                    <a:pt x="265703" y="154379"/>
                  </a:cubicBezTo>
                  <a:cubicBezTo>
                    <a:pt x="277578" y="150421"/>
                    <a:pt x="290133" y="148102"/>
                    <a:pt x="301329" y="142504"/>
                  </a:cubicBezTo>
                  <a:cubicBezTo>
                    <a:pt x="314095" y="136121"/>
                    <a:pt x="323913" y="124550"/>
                    <a:pt x="336955" y="118753"/>
                  </a:cubicBezTo>
                  <a:cubicBezTo>
                    <a:pt x="359833" y="108585"/>
                    <a:pt x="408207" y="95003"/>
                    <a:pt x="408207" y="95003"/>
                  </a:cubicBezTo>
                  <a:cubicBezTo>
                    <a:pt x="420082" y="87086"/>
                    <a:pt x="430715" y="76874"/>
                    <a:pt x="443833" y="71252"/>
                  </a:cubicBezTo>
                  <a:cubicBezTo>
                    <a:pt x="471458" y="59413"/>
                    <a:pt x="539020" y="53393"/>
                    <a:pt x="562586" y="47501"/>
                  </a:cubicBezTo>
                  <a:cubicBezTo>
                    <a:pt x="586874" y="41429"/>
                    <a:pt x="610087" y="31668"/>
                    <a:pt x="633838" y="23751"/>
                  </a:cubicBezTo>
                  <a:lnTo>
                    <a:pt x="669464" y="11875"/>
                  </a:lnTo>
                  <a:lnTo>
                    <a:pt x="705090" y="0"/>
                  </a:lnTo>
                  <a:cubicBezTo>
                    <a:pt x="728841" y="3958"/>
                    <a:pt x="752983" y="6035"/>
                    <a:pt x="776342" y="11875"/>
                  </a:cubicBezTo>
                  <a:cubicBezTo>
                    <a:pt x="800630" y="17947"/>
                    <a:pt x="847594" y="35626"/>
                    <a:pt x="847594" y="35626"/>
                  </a:cubicBezTo>
                  <a:cubicBezTo>
                    <a:pt x="859469" y="43543"/>
                    <a:pt x="873128" y="49285"/>
                    <a:pt x="883220" y="59377"/>
                  </a:cubicBezTo>
                  <a:cubicBezTo>
                    <a:pt x="893312" y="69469"/>
                    <a:pt x="895825" y="86087"/>
                    <a:pt x="906970" y="95003"/>
                  </a:cubicBezTo>
                  <a:cubicBezTo>
                    <a:pt x="916745" y="102823"/>
                    <a:pt x="930721" y="102920"/>
                    <a:pt x="942596" y="106878"/>
                  </a:cubicBezTo>
                  <a:cubicBezTo>
                    <a:pt x="952254" y="135852"/>
                    <a:pt x="955203" y="155111"/>
                    <a:pt x="978222" y="178130"/>
                  </a:cubicBezTo>
                  <a:cubicBezTo>
                    <a:pt x="988314" y="188222"/>
                    <a:pt x="1001973" y="193964"/>
                    <a:pt x="1013848" y="201881"/>
                  </a:cubicBezTo>
                  <a:cubicBezTo>
                    <a:pt x="1069267" y="285008"/>
                    <a:pt x="1037599" y="257299"/>
                    <a:pt x="1096976" y="296883"/>
                  </a:cubicBezTo>
                  <a:cubicBezTo>
                    <a:pt x="1100934" y="308758"/>
                    <a:pt x="1103253" y="321313"/>
                    <a:pt x="1108851" y="332509"/>
                  </a:cubicBezTo>
                  <a:cubicBezTo>
                    <a:pt x="1154895" y="424600"/>
                    <a:pt x="1114624" y="314207"/>
                    <a:pt x="1144477" y="403761"/>
                  </a:cubicBezTo>
                  <a:cubicBezTo>
                    <a:pt x="1130334" y="559323"/>
                    <a:pt x="1146427" y="492911"/>
                    <a:pt x="1108851" y="605642"/>
                  </a:cubicBezTo>
                  <a:cubicBezTo>
                    <a:pt x="1104893" y="617517"/>
                    <a:pt x="1107391" y="634325"/>
                    <a:pt x="1096976" y="641268"/>
                  </a:cubicBezTo>
                  <a:lnTo>
                    <a:pt x="1061350" y="665018"/>
                  </a:lnTo>
                  <a:cubicBezTo>
                    <a:pt x="1005931" y="748145"/>
                    <a:pt x="1037599" y="720436"/>
                    <a:pt x="978222" y="760021"/>
                  </a:cubicBezTo>
                  <a:cubicBezTo>
                    <a:pt x="955105" y="829375"/>
                    <a:pt x="984435" y="765685"/>
                    <a:pt x="930721" y="819398"/>
                  </a:cubicBezTo>
                  <a:cubicBezTo>
                    <a:pt x="920629" y="829490"/>
                    <a:pt x="919073" y="847459"/>
                    <a:pt x="906970" y="855023"/>
                  </a:cubicBezTo>
                  <a:cubicBezTo>
                    <a:pt x="906964" y="855027"/>
                    <a:pt x="817908" y="884710"/>
                    <a:pt x="800092" y="890649"/>
                  </a:cubicBezTo>
                  <a:lnTo>
                    <a:pt x="728840" y="914400"/>
                  </a:lnTo>
                  <a:lnTo>
                    <a:pt x="693214" y="926275"/>
                  </a:lnTo>
                  <a:cubicBezTo>
                    <a:pt x="621962" y="918358"/>
                    <a:pt x="547470" y="925197"/>
                    <a:pt x="479459" y="902525"/>
                  </a:cubicBezTo>
                  <a:cubicBezTo>
                    <a:pt x="467584" y="898566"/>
                    <a:pt x="456265" y="892112"/>
                    <a:pt x="443833" y="890649"/>
                  </a:cubicBezTo>
                  <a:cubicBezTo>
                    <a:pt x="388654" y="884157"/>
                    <a:pt x="332996" y="882732"/>
                    <a:pt x="277578" y="878774"/>
                  </a:cubicBezTo>
                  <a:lnTo>
                    <a:pt x="170700" y="843148"/>
                  </a:lnTo>
                  <a:lnTo>
                    <a:pt x="135074" y="831273"/>
                  </a:lnTo>
                  <a:cubicBezTo>
                    <a:pt x="127157" y="819398"/>
                    <a:pt x="122065" y="805045"/>
                    <a:pt x="111324" y="795647"/>
                  </a:cubicBezTo>
                  <a:cubicBezTo>
                    <a:pt x="89842" y="776850"/>
                    <a:pt x="40072" y="748146"/>
                    <a:pt x="40072" y="748146"/>
                  </a:cubicBezTo>
                  <a:cubicBezTo>
                    <a:pt x="11160" y="661410"/>
                    <a:pt x="22393" y="701182"/>
                    <a:pt x="4446" y="629392"/>
                  </a:cubicBezTo>
                  <a:cubicBezTo>
                    <a:pt x="18241" y="450047"/>
                    <a:pt x="0" y="523978"/>
                    <a:pt x="40072" y="403761"/>
                  </a:cubicBezTo>
                  <a:lnTo>
                    <a:pt x="51947" y="368135"/>
                  </a:lnTo>
                  <a:lnTo>
                    <a:pt x="63822" y="332509"/>
                  </a:lnTo>
                  <a:cubicBezTo>
                    <a:pt x="60742" y="314276"/>
                    <a:pt x="37426" y="276553"/>
                    <a:pt x="33468" y="258740"/>
                  </a:cubicBezTo>
                  <a:cubicBezTo>
                    <a:pt x="29510" y="240927"/>
                    <a:pt x="38971" y="231149"/>
                    <a:pt x="40072" y="225631"/>
                  </a:cubicBezTo>
                  <a:close/>
                </a:path>
              </a:pathLst>
            </a:custGeom>
            <a:solidFill>
              <a:srgbClr val="E7E1D1"/>
            </a:solidFill>
            <a:ln w="19050">
              <a:solidFill>
                <a:srgbClr val="AC975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SG" dirty="0" smtClean="0">
                <a:solidFill>
                  <a:srgbClr val="FF0000"/>
                </a:solidFill>
              </a:endParaRPr>
            </a:p>
            <a:p>
              <a:pPr algn="ctr">
                <a:defRPr/>
              </a:pPr>
              <a:endParaRPr lang="en-SG" dirty="0"/>
            </a:p>
          </p:txBody>
        </p:sp>
        <p:sp>
          <p:nvSpPr>
            <p:cNvPr id="29" name="Freeform 28"/>
            <p:cNvSpPr>
              <a:spLocks noChangeAspect="1"/>
            </p:cNvSpPr>
            <p:nvPr/>
          </p:nvSpPr>
          <p:spPr>
            <a:xfrm rot="1080000">
              <a:off x="2178397" y="4305132"/>
              <a:ext cx="155621" cy="17400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solidFill>
                <a:srgbClr val="AC97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2" name="Freeform 31"/>
            <p:cNvSpPr>
              <a:spLocks noChangeAspect="1"/>
            </p:cNvSpPr>
            <p:nvPr/>
          </p:nvSpPr>
          <p:spPr>
            <a:xfrm rot="3480000">
              <a:off x="1515771" y="4430172"/>
              <a:ext cx="17059" cy="19453"/>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35" name="Freeform 34"/>
            <p:cNvSpPr>
              <a:spLocks noChangeAspect="1"/>
            </p:cNvSpPr>
            <p:nvPr/>
          </p:nvSpPr>
          <p:spPr>
            <a:xfrm rot="3480000">
              <a:off x="2043425" y="4782802"/>
              <a:ext cx="17059" cy="17021"/>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0" name="Freeform 49"/>
            <p:cNvSpPr>
              <a:spLocks noChangeAspect="1"/>
            </p:cNvSpPr>
            <p:nvPr/>
          </p:nvSpPr>
          <p:spPr>
            <a:xfrm rot="3480000">
              <a:off x="2054897" y="4288621"/>
              <a:ext cx="14785" cy="18237"/>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2" name="Freeform 51"/>
            <p:cNvSpPr>
              <a:spLocks noChangeAspect="1"/>
            </p:cNvSpPr>
            <p:nvPr/>
          </p:nvSpPr>
          <p:spPr>
            <a:xfrm rot="7200000">
              <a:off x="2882185" y="4588389"/>
              <a:ext cx="30706" cy="3282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57" name="Freeform 56"/>
            <p:cNvSpPr>
              <a:spLocks noChangeAspect="1"/>
            </p:cNvSpPr>
            <p:nvPr/>
          </p:nvSpPr>
          <p:spPr>
            <a:xfrm rot="3480000">
              <a:off x="1828837" y="4139640"/>
              <a:ext cx="17059" cy="18236"/>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2" name="Freeform 61"/>
            <p:cNvSpPr>
              <a:spLocks noChangeAspect="1"/>
            </p:cNvSpPr>
            <p:nvPr/>
          </p:nvSpPr>
          <p:spPr>
            <a:xfrm rot="7200000">
              <a:off x="2005716" y="4790704"/>
              <a:ext cx="34118" cy="36474"/>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3" name="Freeform 62"/>
            <p:cNvSpPr>
              <a:spLocks noChangeAspect="1"/>
            </p:cNvSpPr>
            <p:nvPr/>
          </p:nvSpPr>
          <p:spPr>
            <a:xfrm rot="3480000">
              <a:off x="1883549" y="4412505"/>
              <a:ext cx="17059" cy="2066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4" name="Freeform 63"/>
            <p:cNvSpPr>
              <a:spLocks noChangeAspect="1"/>
            </p:cNvSpPr>
            <p:nvPr/>
          </p:nvSpPr>
          <p:spPr>
            <a:xfrm rot="7200000">
              <a:off x="2721739" y="4218659"/>
              <a:ext cx="31843" cy="36474"/>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6" name="Freeform 65"/>
            <p:cNvSpPr>
              <a:spLocks noChangeAspect="1"/>
            </p:cNvSpPr>
            <p:nvPr/>
          </p:nvSpPr>
          <p:spPr>
            <a:xfrm rot="3480000">
              <a:off x="1526106" y="4125914"/>
              <a:ext cx="17059" cy="20668"/>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67" name="Freeform 66"/>
            <p:cNvSpPr>
              <a:spLocks noChangeAspect="1"/>
            </p:cNvSpPr>
            <p:nvPr/>
          </p:nvSpPr>
          <p:spPr>
            <a:xfrm rot="7200000">
              <a:off x="2364297" y="3932068"/>
              <a:ext cx="31843" cy="36474"/>
            </a:xfrm>
            <a:custGeom>
              <a:avLst/>
              <a:gdLst>
                <a:gd name="connsiteX0" fmla="*/ 43251 w 128868"/>
                <a:gd name="connsiteY0" fmla="*/ 14122 h 120037"/>
                <a:gd name="connsiteX1" fmla="*/ 18537 w 128868"/>
                <a:gd name="connsiteY1" fmla="*/ 38836 h 120037"/>
                <a:gd name="connsiteX2" fmla="*/ 11476 w 128868"/>
                <a:gd name="connsiteY2" fmla="*/ 49427 h 120037"/>
                <a:gd name="connsiteX3" fmla="*/ 7946 w 128868"/>
                <a:gd name="connsiteY3" fmla="*/ 60019 h 120037"/>
                <a:gd name="connsiteX4" fmla="*/ 885 w 128868"/>
                <a:gd name="connsiteY4" fmla="*/ 70610 h 120037"/>
                <a:gd name="connsiteX5" fmla="*/ 4415 w 128868"/>
                <a:gd name="connsiteY5" fmla="*/ 102385 h 120037"/>
                <a:gd name="connsiteX6" fmla="*/ 7946 w 128868"/>
                <a:gd name="connsiteY6" fmla="*/ 112976 h 120037"/>
                <a:gd name="connsiteX7" fmla="*/ 29129 w 128868"/>
                <a:gd name="connsiteY7" fmla="*/ 120037 h 120037"/>
                <a:gd name="connsiteX8" fmla="*/ 57373 w 128868"/>
                <a:gd name="connsiteY8" fmla="*/ 116507 h 120037"/>
                <a:gd name="connsiteX9" fmla="*/ 64434 w 128868"/>
                <a:gd name="connsiteY9" fmla="*/ 105915 h 120037"/>
                <a:gd name="connsiteX10" fmla="*/ 85617 w 128868"/>
                <a:gd name="connsiteY10" fmla="*/ 98854 h 120037"/>
                <a:gd name="connsiteX11" fmla="*/ 106800 w 128868"/>
                <a:gd name="connsiteY11" fmla="*/ 91793 h 120037"/>
                <a:gd name="connsiteX12" fmla="*/ 117391 w 128868"/>
                <a:gd name="connsiteY12" fmla="*/ 84732 h 120037"/>
                <a:gd name="connsiteX13" fmla="*/ 120922 w 128868"/>
                <a:gd name="connsiteY13" fmla="*/ 74141 h 120037"/>
                <a:gd name="connsiteX14" fmla="*/ 127983 w 128868"/>
                <a:gd name="connsiteY14" fmla="*/ 63549 h 120037"/>
                <a:gd name="connsiteX15" fmla="*/ 124452 w 128868"/>
                <a:gd name="connsiteY15" fmla="*/ 31775 h 120037"/>
                <a:gd name="connsiteX16" fmla="*/ 120922 w 128868"/>
                <a:gd name="connsiteY16" fmla="*/ 21183 h 120037"/>
                <a:gd name="connsiteX17" fmla="*/ 99739 w 128868"/>
                <a:gd name="connsiteY17" fmla="*/ 7061 h 120037"/>
                <a:gd name="connsiteX18" fmla="*/ 78556 w 128868"/>
                <a:gd name="connsiteY18" fmla="*/ 0 h 120037"/>
                <a:gd name="connsiteX19" fmla="*/ 53842 w 128868"/>
                <a:gd name="connsiteY19" fmla="*/ 3531 h 120037"/>
                <a:gd name="connsiteX20" fmla="*/ 43251 w 128868"/>
                <a:gd name="connsiteY20" fmla="*/ 14122 h 12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8868" h="120037">
                  <a:moveTo>
                    <a:pt x="43251" y="14122"/>
                  </a:moveTo>
                  <a:cubicBezTo>
                    <a:pt x="24608" y="20337"/>
                    <a:pt x="34724" y="14556"/>
                    <a:pt x="18537" y="38836"/>
                  </a:cubicBezTo>
                  <a:lnTo>
                    <a:pt x="11476" y="49427"/>
                  </a:lnTo>
                  <a:cubicBezTo>
                    <a:pt x="10299" y="52958"/>
                    <a:pt x="9610" y="56690"/>
                    <a:pt x="7946" y="60019"/>
                  </a:cubicBezTo>
                  <a:cubicBezTo>
                    <a:pt x="6049" y="63814"/>
                    <a:pt x="1237" y="66382"/>
                    <a:pt x="885" y="70610"/>
                  </a:cubicBezTo>
                  <a:cubicBezTo>
                    <a:pt x="0" y="81230"/>
                    <a:pt x="2663" y="91873"/>
                    <a:pt x="4415" y="102385"/>
                  </a:cubicBezTo>
                  <a:cubicBezTo>
                    <a:pt x="5027" y="106056"/>
                    <a:pt x="4918" y="110813"/>
                    <a:pt x="7946" y="112976"/>
                  </a:cubicBezTo>
                  <a:cubicBezTo>
                    <a:pt x="14003" y="117302"/>
                    <a:pt x="29129" y="120037"/>
                    <a:pt x="29129" y="120037"/>
                  </a:cubicBezTo>
                  <a:cubicBezTo>
                    <a:pt x="38544" y="118860"/>
                    <a:pt x="48564" y="120031"/>
                    <a:pt x="57373" y="116507"/>
                  </a:cubicBezTo>
                  <a:cubicBezTo>
                    <a:pt x="61313" y="114931"/>
                    <a:pt x="60836" y="108164"/>
                    <a:pt x="64434" y="105915"/>
                  </a:cubicBezTo>
                  <a:cubicBezTo>
                    <a:pt x="70746" y="101970"/>
                    <a:pt x="78556" y="101208"/>
                    <a:pt x="85617" y="98854"/>
                  </a:cubicBezTo>
                  <a:cubicBezTo>
                    <a:pt x="85621" y="98853"/>
                    <a:pt x="106797" y="91795"/>
                    <a:pt x="106800" y="91793"/>
                  </a:cubicBezTo>
                  <a:lnTo>
                    <a:pt x="117391" y="84732"/>
                  </a:lnTo>
                  <a:cubicBezTo>
                    <a:pt x="118568" y="81202"/>
                    <a:pt x="119258" y="77469"/>
                    <a:pt x="120922" y="74141"/>
                  </a:cubicBezTo>
                  <a:cubicBezTo>
                    <a:pt x="122820" y="70346"/>
                    <a:pt x="127631" y="67778"/>
                    <a:pt x="127983" y="63549"/>
                  </a:cubicBezTo>
                  <a:cubicBezTo>
                    <a:pt x="128868" y="52929"/>
                    <a:pt x="126204" y="42287"/>
                    <a:pt x="124452" y="31775"/>
                  </a:cubicBezTo>
                  <a:cubicBezTo>
                    <a:pt x="123840" y="28104"/>
                    <a:pt x="123554" y="23815"/>
                    <a:pt x="120922" y="21183"/>
                  </a:cubicBezTo>
                  <a:cubicBezTo>
                    <a:pt x="114921" y="15182"/>
                    <a:pt x="107790" y="9745"/>
                    <a:pt x="99739" y="7061"/>
                  </a:cubicBezTo>
                  <a:lnTo>
                    <a:pt x="78556" y="0"/>
                  </a:lnTo>
                  <a:cubicBezTo>
                    <a:pt x="70318" y="1177"/>
                    <a:pt x="61813" y="1140"/>
                    <a:pt x="53842" y="3531"/>
                  </a:cubicBezTo>
                  <a:cubicBezTo>
                    <a:pt x="47480" y="5440"/>
                    <a:pt x="40761" y="13082"/>
                    <a:pt x="43251" y="14122"/>
                  </a:cubicBezTo>
                  <a:close/>
                </a:path>
              </a:pathLst>
            </a:custGeom>
            <a:solidFill>
              <a:srgbClr val="D3C8A9"/>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grpSp>
      <p:sp>
        <p:nvSpPr>
          <p:cNvPr id="9220" name="Title 1"/>
          <p:cNvSpPr>
            <a:spLocks noGrp="1"/>
          </p:cNvSpPr>
          <p:nvPr>
            <p:ph type="title"/>
          </p:nvPr>
        </p:nvSpPr>
        <p:spPr/>
        <p:txBody>
          <a:bodyPr/>
          <a:lstStyle/>
          <a:p>
            <a:r>
              <a:rPr lang="en-SG" dirty="0" smtClean="0"/>
              <a:t>The “eating”, “drinking” and “getting rid of waste”</a:t>
            </a:r>
            <a:endParaRPr lang="en-SG" dirty="0"/>
          </a:p>
        </p:txBody>
      </p:sp>
      <p:sp>
        <p:nvSpPr>
          <p:cNvPr id="17" name="Oval 16"/>
          <p:cNvSpPr>
            <a:spLocks noChangeAspect="1"/>
          </p:cNvSpPr>
          <p:nvPr/>
        </p:nvSpPr>
        <p:spPr>
          <a:xfrm>
            <a:off x="6248400" y="5486400"/>
            <a:ext cx="73025" cy="73025"/>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Oval 18"/>
          <p:cNvSpPr>
            <a:spLocks noChangeAspect="1"/>
          </p:cNvSpPr>
          <p:nvPr/>
        </p:nvSpPr>
        <p:spPr>
          <a:xfrm>
            <a:off x="6248400" y="44958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249" name="TextBox 22"/>
          <p:cNvSpPr txBox="1">
            <a:spLocks noChangeArrowheads="1"/>
          </p:cNvSpPr>
          <p:nvPr/>
        </p:nvSpPr>
        <p:spPr bwMode="auto">
          <a:xfrm>
            <a:off x="6553200" y="4343400"/>
            <a:ext cx="2286000" cy="923925"/>
          </a:xfrm>
          <a:prstGeom prst="rect">
            <a:avLst/>
          </a:prstGeom>
          <a:noFill/>
          <a:ln w="9525">
            <a:noFill/>
            <a:miter lim="800000"/>
            <a:headEnd/>
            <a:tailEnd/>
          </a:ln>
        </p:spPr>
        <p:txBody>
          <a:bodyPr>
            <a:spAutoFit/>
          </a:bodyPr>
          <a:lstStyle/>
          <a:p>
            <a:r>
              <a:rPr lang="en-GB"/>
              <a:t>Material from food processed by the body</a:t>
            </a:r>
          </a:p>
        </p:txBody>
      </p:sp>
      <p:sp>
        <p:nvSpPr>
          <p:cNvPr id="25" name="Rectangle 3"/>
          <p:cNvSpPr txBox="1">
            <a:spLocks noChangeArrowheads="1"/>
          </p:cNvSpPr>
          <p:nvPr/>
        </p:nvSpPr>
        <p:spPr bwMode="auto">
          <a:xfrm>
            <a:off x="152400" y="1295400"/>
            <a:ext cx="8839200" cy="3200400"/>
          </a:xfrm>
          <a:prstGeom prst="rect">
            <a:avLst/>
          </a:prstGeom>
          <a:noFill/>
          <a:ln w="9525">
            <a:noFill/>
            <a:miter lim="800000"/>
            <a:headEnd/>
            <a:tailEnd/>
          </a:ln>
        </p:spPr>
        <p:txBody>
          <a:bodyPr/>
          <a:lstStyle/>
          <a:p>
            <a:pPr marL="342900" indent="-342900">
              <a:spcBef>
                <a:spcPct val="20000"/>
              </a:spcBef>
              <a:buFont typeface="Wingdings" pitchFamily="2" charset="2"/>
              <a:buChar char="v"/>
            </a:pPr>
            <a:r>
              <a:rPr lang="en-SG" sz="2200" dirty="0" smtClean="0"/>
              <a:t>The cell needs </a:t>
            </a:r>
            <a:r>
              <a:rPr lang="en-SG" sz="2200" dirty="0"/>
              <a:t>to take in materials </a:t>
            </a:r>
            <a:r>
              <a:rPr lang="en-SG" sz="2200" dirty="0" smtClean="0"/>
              <a:t>required for its survival. </a:t>
            </a:r>
          </a:p>
          <a:p>
            <a:pPr marL="800100" lvl="1" indent="-342900">
              <a:spcBef>
                <a:spcPct val="20000"/>
              </a:spcBef>
              <a:buFontTx/>
              <a:buChar char="•"/>
            </a:pPr>
            <a:r>
              <a:rPr lang="en-SG" sz="2200" dirty="0" smtClean="0"/>
              <a:t>For example, when a cell forms new structures for mitosis, the cell needs to take in the raw materials needed.</a:t>
            </a:r>
          </a:p>
          <a:p>
            <a:pPr marL="342900" indent="-342900">
              <a:spcBef>
                <a:spcPct val="20000"/>
              </a:spcBef>
              <a:buFont typeface="Wingdings" pitchFamily="2" charset="2"/>
              <a:buChar char="v"/>
            </a:pPr>
            <a:r>
              <a:rPr lang="en-SG" sz="2200" dirty="0" smtClean="0"/>
              <a:t>The cell needs to remove toxic waste materials produce by its activities.</a:t>
            </a:r>
          </a:p>
          <a:p>
            <a:pPr marL="342900" indent="-342900">
              <a:spcBef>
                <a:spcPct val="20000"/>
              </a:spcBef>
              <a:buFont typeface="Wingdings" pitchFamily="2" charset="2"/>
              <a:buChar char="v"/>
            </a:pPr>
            <a:r>
              <a:rPr lang="en-SG" sz="2200" dirty="0" smtClean="0"/>
              <a:t>Hence</a:t>
            </a:r>
            <a:r>
              <a:rPr lang="en-SG" sz="2200" dirty="0"/>
              <a:t>, the </a:t>
            </a:r>
            <a:r>
              <a:rPr lang="en-SG" sz="2200" dirty="0" smtClean="0"/>
              <a:t>“skin” of a cell, also known as the </a:t>
            </a:r>
            <a:r>
              <a:rPr lang="en-SG" sz="2200" b="1" dirty="0" smtClean="0"/>
              <a:t>cell membrane</a:t>
            </a:r>
            <a:r>
              <a:rPr lang="en-SG" sz="2200" dirty="0" smtClean="0"/>
              <a:t>, is </a:t>
            </a:r>
            <a:r>
              <a:rPr lang="en-SG" sz="2200" dirty="0"/>
              <a:t>selectively </a:t>
            </a:r>
            <a:r>
              <a:rPr lang="en-SG" sz="2200" dirty="0" smtClean="0"/>
              <a:t>permeable (allows </a:t>
            </a:r>
            <a:r>
              <a:rPr lang="en-SG" sz="2200" dirty="0"/>
              <a:t>certain things to pass through but </a:t>
            </a:r>
            <a:r>
              <a:rPr lang="en-SG" sz="2200" dirty="0" smtClean="0"/>
              <a:t>blocks others).</a:t>
            </a:r>
            <a:endParaRPr lang="en-SG" sz="2200" dirty="0"/>
          </a:p>
          <a:p>
            <a:pPr marL="342900" indent="-342900">
              <a:spcBef>
                <a:spcPct val="20000"/>
              </a:spcBef>
            </a:pPr>
            <a:endParaRPr lang="en-SG" sz="2200" dirty="0"/>
          </a:p>
        </p:txBody>
      </p:sp>
      <p:sp>
        <p:nvSpPr>
          <p:cNvPr id="10251" name="TextBox 25"/>
          <p:cNvSpPr txBox="1">
            <a:spLocks noChangeArrowheads="1"/>
          </p:cNvSpPr>
          <p:nvPr/>
        </p:nvSpPr>
        <p:spPr bwMode="auto">
          <a:xfrm>
            <a:off x="6553200" y="5345113"/>
            <a:ext cx="2286000" cy="369887"/>
          </a:xfrm>
          <a:prstGeom prst="rect">
            <a:avLst/>
          </a:prstGeom>
          <a:noFill/>
          <a:ln w="9525">
            <a:noFill/>
            <a:miter lim="800000"/>
            <a:headEnd/>
            <a:tailEnd/>
          </a:ln>
        </p:spPr>
        <p:txBody>
          <a:bodyPr>
            <a:spAutoFit/>
          </a:bodyPr>
          <a:lstStyle/>
          <a:p>
            <a:r>
              <a:rPr lang="en-GB"/>
              <a:t>Waste material</a:t>
            </a:r>
          </a:p>
        </p:txBody>
      </p:sp>
      <p:sp>
        <p:nvSpPr>
          <p:cNvPr id="36" name="Oval 35"/>
          <p:cNvSpPr>
            <a:spLocks noChangeAspect="1"/>
          </p:cNvSpPr>
          <p:nvPr/>
        </p:nvSpPr>
        <p:spPr>
          <a:xfrm>
            <a:off x="3810000" y="42672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 name="Oval 36"/>
          <p:cNvSpPr>
            <a:spLocks noChangeAspect="1"/>
          </p:cNvSpPr>
          <p:nvPr/>
        </p:nvSpPr>
        <p:spPr>
          <a:xfrm>
            <a:off x="2133600" y="51816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 name="Oval 37"/>
          <p:cNvSpPr>
            <a:spLocks noChangeAspect="1"/>
          </p:cNvSpPr>
          <p:nvPr/>
        </p:nvSpPr>
        <p:spPr>
          <a:xfrm>
            <a:off x="4114800" y="48768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9" name="Oval 38"/>
          <p:cNvSpPr>
            <a:spLocks noChangeAspect="1"/>
          </p:cNvSpPr>
          <p:nvPr/>
        </p:nvSpPr>
        <p:spPr>
          <a:xfrm>
            <a:off x="4648200" y="59436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1" name="Oval 40"/>
          <p:cNvSpPr>
            <a:spLocks noChangeAspect="1"/>
          </p:cNvSpPr>
          <p:nvPr/>
        </p:nvSpPr>
        <p:spPr>
          <a:xfrm>
            <a:off x="3200400" y="59436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2" name="Oval 41"/>
          <p:cNvSpPr>
            <a:spLocks noChangeAspect="1"/>
          </p:cNvSpPr>
          <p:nvPr/>
        </p:nvSpPr>
        <p:spPr>
          <a:xfrm>
            <a:off x="3979863" y="4575175"/>
            <a:ext cx="73025" cy="73025"/>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3" name="Oval 42"/>
          <p:cNvSpPr>
            <a:spLocks noChangeAspect="1"/>
          </p:cNvSpPr>
          <p:nvPr/>
        </p:nvSpPr>
        <p:spPr>
          <a:xfrm>
            <a:off x="4572000" y="4953000"/>
            <a:ext cx="73025" cy="73025"/>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4" name="Oval 43"/>
          <p:cNvSpPr>
            <a:spLocks noChangeAspect="1"/>
          </p:cNvSpPr>
          <p:nvPr/>
        </p:nvSpPr>
        <p:spPr>
          <a:xfrm>
            <a:off x="4478338" y="5486400"/>
            <a:ext cx="73025" cy="73025"/>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5" name="Oval 44"/>
          <p:cNvSpPr>
            <a:spLocks noChangeAspect="1"/>
          </p:cNvSpPr>
          <p:nvPr/>
        </p:nvSpPr>
        <p:spPr>
          <a:xfrm>
            <a:off x="1676400" y="5486400"/>
            <a:ext cx="73025" cy="73025"/>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6" name="Oval 45"/>
          <p:cNvSpPr>
            <a:spLocks noChangeAspect="1"/>
          </p:cNvSpPr>
          <p:nvPr/>
        </p:nvSpPr>
        <p:spPr>
          <a:xfrm>
            <a:off x="2514600" y="6096000"/>
            <a:ext cx="73025" cy="73025"/>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 name="Oval 46"/>
          <p:cNvSpPr>
            <a:spLocks noChangeAspect="1"/>
          </p:cNvSpPr>
          <p:nvPr/>
        </p:nvSpPr>
        <p:spPr>
          <a:xfrm>
            <a:off x="3048000" y="5029200"/>
            <a:ext cx="73025" cy="73025"/>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9" name="Oval 68"/>
          <p:cNvSpPr>
            <a:spLocks noChangeAspect="1"/>
          </p:cNvSpPr>
          <p:nvPr/>
        </p:nvSpPr>
        <p:spPr>
          <a:xfrm>
            <a:off x="2593975" y="53340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0" name="Oval 69"/>
          <p:cNvSpPr>
            <a:spLocks noChangeAspect="1"/>
          </p:cNvSpPr>
          <p:nvPr/>
        </p:nvSpPr>
        <p:spPr>
          <a:xfrm>
            <a:off x="3660775" y="6096000"/>
            <a:ext cx="73025" cy="73025"/>
          </a:xfrm>
          <a:prstGeom prst="ellipse">
            <a:avLst/>
          </a:prstGeom>
          <a:solidFill>
            <a:srgbClr val="0000FF"/>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3" name="Oval 72"/>
          <p:cNvSpPr>
            <a:spLocks noChangeAspect="1"/>
          </p:cNvSpPr>
          <p:nvPr/>
        </p:nvSpPr>
        <p:spPr>
          <a:xfrm>
            <a:off x="2819400" y="6403975"/>
            <a:ext cx="73025" cy="73025"/>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4" name="Oval 73"/>
          <p:cNvSpPr>
            <a:spLocks noChangeAspect="1"/>
          </p:cNvSpPr>
          <p:nvPr/>
        </p:nvSpPr>
        <p:spPr>
          <a:xfrm>
            <a:off x="4038600" y="5791200"/>
            <a:ext cx="73025" cy="73025"/>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5" name="Oval 74"/>
          <p:cNvSpPr>
            <a:spLocks noChangeAspect="1"/>
          </p:cNvSpPr>
          <p:nvPr/>
        </p:nvSpPr>
        <p:spPr>
          <a:xfrm>
            <a:off x="2971800" y="4419600"/>
            <a:ext cx="73025" cy="73025"/>
          </a:xfrm>
          <a:prstGeom prst="ellipse">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cxnSp>
        <p:nvCxnSpPr>
          <p:cNvPr id="76" name="Straight Arrow Connector 75"/>
          <p:cNvCxnSpPr>
            <a:endCxn id="26" idx="3"/>
          </p:cNvCxnSpPr>
          <p:nvPr/>
        </p:nvCxnSpPr>
        <p:spPr bwMode="auto">
          <a:xfrm>
            <a:off x="1066800" y="5410201"/>
            <a:ext cx="533400" cy="114299"/>
          </a:xfrm>
          <a:prstGeom prst="straightConnector1">
            <a:avLst/>
          </a:prstGeom>
          <a:ln w="349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9" name="Oval 78"/>
          <p:cNvSpPr>
            <a:spLocks noChangeAspect="1"/>
          </p:cNvSpPr>
          <p:nvPr/>
        </p:nvSpPr>
        <p:spPr>
          <a:xfrm>
            <a:off x="6248400" y="5943600"/>
            <a:ext cx="73025" cy="73025"/>
          </a:xfrm>
          <a:prstGeom prst="ellipse">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0" name="TextBox 25"/>
          <p:cNvSpPr txBox="1">
            <a:spLocks noChangeArrowheads="1"/>
          </p:cNvSpPr>
          <p:nvPr/>
        </p:nvSpPr>
        <p:spPr bwMode="auto">
          <a:xfrm>
            <a:off x="6553200" y="5802313"/>
            <a:ext cx="2286000" cy="646112"/>
          </a:xfrm>
          <a:prstGeom prst="rect">
            <a:avLst/>
          </a:prstGeom>
          <a:noFill/>
          <a:ln w="9525">
            <a:noFill/>
            <a:miter lim="800000"/>
            <a:headEnd/>
            <a:tailEnd/>
          </a:ln>
        </p:spPr>
        <p:txBody>
          <a:bodyPr>
            <a:spAutoFit/>
          </a:bodyPr>
          <a:lstStyle/>
          <a:p>
            <a:r>
              <a:rPr lang="en-GB"/>
              <a:t>Other materials not needed by cell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1.66667E-6 -7.46531E-6 C -0.0191 0.00416 -0.0382 0.00832 -0.04792 0.02775 C -0.05764 0.04717 -0.04149 0.10106 -0.05833 0.11725 C -0.07518 0.13344 -0.12986 0.11308 -0.14931 0.12511 C -0.16875 0.13714 -0.16146 0.17969 -0.17465 0.18894 C -0.18785 0.19819 -0.21979 0.18177 -0.22847 0.18085 " pathEditMode="relative" ptsTypes="aaaaaA">
                                      <p:cBhvr>
                                        <p:cTn id="58" dur="2000" fill="hold"/>
                                        <p:tgtEl>
                                          <p:spTgt spid="36"/>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2.5E-6 7.18779E-6 C -0.0283 -0.00138 -0.05642 -0.00254 -0.07465 0.00209 C -0.09288 0.00671 -0.10104 0.01712 -0.10903 0.02776 " pathEditMode="relative" ptsTypes="aaA">
                                      <p:cBhvr>
                                        <p:cTn id="60" dur="2000" fill="hold"/>
                                        <p:tgtEl>
                                          <p:spTgt spid="38"/>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5.27778E-6 -8.73265E-6 C -0.0257 0.00925 -0.05122 0.01873 -0.0731 0.01202 C -0.09497 0.00531 -0.1132 -0.01735 -0.13126 -0.03978 " pathEditMode="relative" ptsTypes="aaA">
                                      <p:cBhvr>
                                        <p:cTn id="62" dur="2000" fill="hold"/>
                                        <p:tgtEl>
                                          <p:spTgt spid="39"/>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xEl>
                                              <p:pRg st="2" end="2"/>
                                            </p:txEl>
                                          </p:spTgt>
                                        </p:tgtEl>
                                        <p:attrNameLst>
                                          <p:attrName>style.visibility</p:attrName>
                                        </p:attrNameLst>
                                      </p:cBhvr>
                                      <p:to>
                                        <p:strVal val="visible"/>
                                      </p:to>
                                    </p:set>
                                  </p:childTnLst>
                                </p:cTn>
                              </p:par>
                              <p:par>
                                <p:cTn id="67" presetID="0" presetClass="path" presetSubtype="0" accel="50000" decel="50000" fill="hold" nodeType="withEffect">
                                  <p:stCondLst>
                                    <p:cond delay="0"/>
                                  </p:stCondLst>
                                  <p:childTnLst>
                                    <p:animMotion origin="layout" path="M 2.77778E-7 -1.3876E-7 C 0.01128 -0.00579 0.02257 -0.01157 0.02534 -0.02591 C 0.02812 -0.04024 0.01284 -0.06638 0.01632 -0.08557 C 0.01979 -0.10477 0.04114 -0.13206 0.04618 -0.14131 " pathEditMode="relative" ptsTypes="aaaA">
                                      <p:cBhvr>
                                        <p:cTn id="68" dur="2000" fill="hold"/>
                                        <p:tgtEl>
                                          <p:spTgt spid="47"/>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6.66667E-6 4.93062E-6 C -0.00435 -0.02197 -0.00851 -0.04371 -6.66667E-6 -0.05574 C 0.0085 -0.06777 0.03975 -0.05967 0.05069 -0.0717 C 0.06163 -0.08372 0.05711 -0.11148 0.06562 -0.12743 C 0.07413 -0.14339 0.09235 -0.15102 0.10138 -0.16721 C 0.11041 -0.1834 0.11649 -0.21531 0.11944 -0.2248 " pathEditMode="relative" ptsTypes="aaaaaA">
                                      <p:cBhvr>
                                        <p:cTn id="70" dur="2000" fill="hold"/>
                                        <p:tgtEl>
                                          <p:spTgt spid="45"/>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6.38889E-6 -4.16281E-7 C 0.01199 -0.00972 0.02414 -0.0192 0.03438 -0.02984 C 0.04463 -0.04047 0.04862 -0.05551 0.06129 -0.0636 C 0.07397 -0.0717 0.10244 -0.06938 0.1106 -0.07771 C 0.11876 -0.08603 0.10192 -0.10569 0.1106 -0.11332 C 0.11928 -0.12095 0.14549 -0.12072 0.16285 -0.12327 C 0.18022 -0.12581 0.20626 -0.12836 0.21494 -0.12928 " pathEditMode="relative" ptsTypes="aaaaaaA">
                                      <p:cBhvr>
                                        <p:cTn id="72" dur="2000" fill="hold"/>
                                        <p:tgtEl>
                                          <p:spTgt spid="46"/>
                                        </p:tgtEl>
                                        <p:attrNameLst>
                                          <p:attrName>ppt_x</p:attrName>
                                          <p:attrName>ppt_y</p:attrName>
                                        </p:attrNameLst>
                                      </p:cBhvr>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5">
                                            <p:txEl>
                                              <p:pRg st="3" end="3"/>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0" presetClass="path" presetSubtype="0" accel="50000" decel="50000" fill="hold" nodeType="clickEffect">
                                  <p:stCondLst>
                                    <p:cond delay="0"/>
                                  </p:stCondLst>
                                  <p:childTnLst>
                                    <p:animMotion origin="layout" path="M 7.5E-6 -1.40611E-6 C -0.02916 0.01804 -0.05815 0.03631 -0.0552 0.04163 C -0.05225 0.04695 -0.01718 0.03932 0.01806 0.03168 " pathEditMode="relative" ptsTypes="aaA">
                                      <p:cBhvr>
                                        <p:cTn id="84" dur="2000" fill="hold"/>
                                        <p:tgtEl>
                                          <p:spTgt spid="42"/>
                                        </p:tgtEl>
                                        <p:attrNameLst>
                                          <p:attrName>ppt_x</p:attrName>
                                          <p:attrName>ppt_y</p:attrName>
                                        </p:attrNameLst>
                                      </p:cBhvr>
                                    </p:animMotion>
                                  </p:childTnLst>
                                </p:cTn>
                              </p:par>
                              <p:par>
                                <p:cTn id="85" presetID="0" presetClass="path" presetSubtype="0" accel="50000" decel="50000" fill="hold" nodeType="withEffect">
                                  <p:stCondLst>
                                    <p:cond delay="0"/>
                                  </p:stCondLst>
                                  <p:childTnLst>
                                    <p:animMotion origin="layout" path="M -3.88889E-6 3.52451E-6 C -0.04792 0.01642 -0.09566 0.03307 -0.09097 0.03978 C -0.08628 0.04649 -0.02899 0.04302 0.0283 0.03978 " pathEditMode="relative" ptsTypes="aaA">
                                      <p:cBhvr>
                                        <p:cTn id="86" dur="2000" fill="hold"/>
                                        <p:tgtEl>
                                          <p:spTgt spid="43"/>
                                        </p:tgtEl>
                                        <p:attrNameLst>
                                          <p:attrName>ppt_x</p:attrName>
                                          <p:attrName>ppt_y</p:attrName>
                                        </p:attrNameLst>
                                      </p:cBhvr>
                                    </p:animMotion>
                                  </p:childTnLst>
                                </p:cTn>
                              </p:par>
                              <p:par>
                                <p:cTn id="87" presetID="0" presetClass="path" presetSubtype="0" accel="50000" decel="50000" fill="hold" nodeType="withEffect">
                                  <p:stCondLst>
                                    <p:cond delay="0"/>
                                  </p:stCondLst>
                                  <p:childTnLst>
                                    <p:animMotion origin="layout" path="M -5.55556E-6 3.38575E-6 C -0.03299 0.00162 -0.06581 0.00324 -0.06112 0.00786 C -0.05643 0.01249 -0.01407 0.02012 0.02846 0.02775 " pathEditMode="relative" ptsTypes="aaA">
                                      <p:cBhvr>
                                        <p:cTn id="88" dur="2000" fill="hold"/>
                                        <p:tgtEl>
                                          <p:spTgt spid="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animBg="1"/>
      <p:bldP spid="19" grpId="0" animBg="1"/>
      <p:bldP spid="10249" grpId="0"/>
      <p:bldP spid="25" grpId="0" uiExpand="1" build="p"/>
      <p:bldP spid="10251" grpId="0"/>
      <p:bldP spid="36" grpId="0" animBg="1"/>
      <p:bldP spid="37" grpId="0" animBg="1"/>
      <p:bldP spid="38" grpId="0" animBg="1"/>
      <p:bldP spid="39" grpId="0" animBg="1"/>
      <p:bldP spid="41" grpId="0" animBg="1"/>
      <p:bldP spid="42" grpId="0" animBg="1"/>
      <p:bldP spid="43" grpId="0" animBg="1"/>
      <p:bldP spid="44" grpId="0" animBg="1"/>
      <p:bldP spid="45" grpId="0" animBg="1"/>
      <p:bldP spid="46" grpId="0" animBg="1"/>
      <p:bldP spid="47" grpId="0" animBg="1"/>
      <p:bldP spid="69" grpId="0" animBg="1"/>
      <p:bldP spid="70" grpId="0" animBg="1"/>
      <p:bldP spid="73" grpId="0" animBg="1"/>
      <p:bldP spid="74" grpId="0" animBg="1"/>
      <p:bldP spid="75" grpId="0" animBg="1"/>
      <p:bldP spid="79" grpId="0" animBg="1"/>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chemeClr val="tx1"/>
                </a:solidFill>
              </a:rPr>
              <a:t>The “production” of energy</a:t>
            </a:r>
          </a:p>
        </p:txBody>
      </p:sp>
      <p:sp>
        <p:nvSpPr>
          <p:cNvPr id="3078" name="Rectangle 3"/>
          <p:cNvSpPr txBox="1">
            <a:spLocks noChangeArrowheads="1"/>
          </p:cNvSpPr>
          <p:nvPr/>
        </p:nvSpPr>
        <p:spPr bwMode="auto">
          <a:xfrm>
            <a:off x="152400" y="1295400"/>
            <a:ext cx="8839200" cy="4800600"/>
          </a:xfrm>
          <a:prstGeom prst="rect">
            <a:avLst/>
          </a:prstGeom>
          <a:noFill/>
          <a:ln w="9525">
            <a:noFill/>
            <a:miter lim="800000"/>
            <a:headEnd/>
            <a:tailEnd/>
          </a:ln>
        </p:spPr>
        <p:txBody>
          <a:bodyPr/>
          <a:lstStyle/>
          <a:p>
            <a:pPr marL="342900" indent="-342900">
              <a:spcBef>
                <a:spcPct val="20000"/>
              </a:spcBef>
              <a:buFont typeface="Wingdings" pitchFamily="2" charset="2"/>
              <a:buChar char="v"/>
            </a:pPr>
            <a:r>
              <a:rPr lang="en-SG" sz="2400" dirty="0"/>
              <a:t>Energy is required by </a:t>
            </a:r>
            <a:r>
              <a:rPr lang="en-SG" sz="2400" dirty="0" smtClean="0"/>
              <a:t>the different activities </a:t>
            </a:r>
            <a:r>
              <a:rPr lang="en-SG" sz="2400" dirty="0"/>
              <a:t>in the cell.</a:t>
            </a:r>
          </a:p>
          <a:p>
            <a:pPr marL="342900" indent="-342900">
              <a:spcBef>
                <a:spcPct val="20000"/>
              </a:spcBef>
              <a:buFont typeface="Wingdings" pitchFamily="2" charset="2"/>
              <a:buChar char="v"/>
            </a:pPr>
            <a:r>
              <a:rPr lang="en-SG" sz="2400" dirty="0" smtClean="0"/>
              <a:t>A cell’s energy comes from the food that is taken </a:t>
            </a:r>
            <a:r>
              <a:rPr lang="en-SG" sz="2400" dirty="0"/>
              <a:t>in by the </a:t>
            </a:r>
            <a:r>
              <a:rPr lang="en-SG" sz="2400" dirty="0" smtClean="0"/>
              <a:t>living thing. </a:t>
            </a:r>
          </a:p>
          <a:p>
            <a:pPr marL="803275" lvl="1" indent="-457200">
              <a:spcBef>
                <a:spcPct val="20000"/>
              </a:spcBef>
              <a:buFont typeface="+mj-lt"/>
              <a:buAutoNum type="arabicPeriod"/>
            </a:pPr>
            <a:r>
              <a:rPr lang="en-SG" sz="2400" dirty="0" smtClean="0"/>
              <a:t>the food is digested by </a:t>
            </a:r>
            <a:r>
              <a:rPr lang="en-SG" sz="2400" dirty="0"/>
              <a:t>a series of chemical </a:t>
            </a:r>
            <a:r>
              <a:rPr lang="en-SG" sz="2400" dirty="0" smtClean="0"/>
              <a:t>reactions to break it down</a:t>
            </a:r>
          </a:p>
          <a:p>
            <a:pPr marL="803275" lvl="1" indent="-457200">
              <a:spcBef>
                <a:spcPct val="20000"/>
              </a:spcBef>
              <a:buFont typeface="+mj-lt"/>
              <a:buAutoNum type="arabicPeriod"/>
            </a:pPr>
            <a:r>
              <a:rPr lang="en-SG" sz="2400" dirty="0" smtClean="0"/>
              <a:t>the cell in the body “eats” the digested food (mainly glucose for energy production).</a:t>
            </a:r>
          </a:p>
          <a:p>
            <a:pPr marL="803275" lvl="1" indent="-457200">
              <a:spcBef>
                <a:spcPct val="20000"/>
              </a:spcBef>
              <a:buFont typeface="+mj-lt"/>
              <a:buAutoNum type="arabicPeriod"/>
            </a:pPr>
            <a:r>
              <a:rPr lang="en-SG" sz="2400" dirty="0" smtClean="0"/>
              <a:t>the energy from the digested food is being </a:t>
            </a:r>
            <a:r>
              <a:rPr lang="en-SG" sz="2400" b="1" dirty="0" smtClean="0"/>
              <a:t>transferred</a:t>
            </a:r>
            <a:r>
              <a:rPr lang="en-SG" sz="2400" dirty="0" smtClean="0"/>
              <a:t> to the bonds of </a:t>
            </a:r>
            <a:r>
              <a:rPr lang="en-SG" sz="2400" b="1" dirty="0" smtClean="0"/>
              <a:t>adenosine </a:t>
            </a:r>
            <a:r>
              <a:rPr lang="en-SG" sz="2400" b="1" dirty="0" err="1"/>
              <a:t>triphosphate</a:t>
            </a:r>
            <a:r>
              <a:rPr lang="en-SG" sz="2400" b="1" dirty="0"/>
              <a:t> (ATP</a:t>
            </a:r>
            <a:r>
              <a:rPr lang="en-SG" sz="2400" b="1" dirty="0" smtClean="0"/>
              <a:t>)</a:t>
            </a:r>
            <a:r>
              <a:rPr lang="en-SG" sz="2400" dirty="0" smtClean="0"/>
              <a:t> at the “power generators” (also known as </a:t>
            </a:r>
            <a:r>
              <a:rPr lang="en-SG" sz="2400" b="1" dirty="0" smtClean="0"/>
              <a:t>mitochondria</a:t>
            </a:r>
            <a:r>
              <a:rPr lang="en-SG" sz="2400" dirty="0" smtClean="0"/>
              <a:t>) of a cell.</a:t>
            </a:r>
          </a:p>
          <a:p>
            <a:pPr marL="342900" indent="-342900">
              <a:spcBef>
                <a:spcPct val="20000"/>
              </a:spcBef>
              <a:buFont typeface="Arial" charset="0"/>
              <a:buChar char="•"/>
            </a:pPr>
            <a:endParaRPr lang="en-US" sz="2400" dirty="0" smtClean="0"/>
          </a:p>
          <a:p>
            <a:pPr marL="342900" indent="-342900">
              <a:spcBef>
                <a:spcPct val="20000"/>
              </a:spcBef>
              <a:buFont typeface="Arial" charset="0"/>
              <a:buChar char="•"/>
            </a:pPr>
            <a:endParaRPr lang="en-SG" sz="2400" dirty="0"/>
          </a:p>
        </p:txBody>
      </p:sp>
      <p:sp>
        <p:nvSpPr>
          <p:cNvPr id="5159"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SG"/>
          </a:p>
        </p:txBody>
      </p:sp>
      <p:pic>
        <p:nvPicPr>
          <p:cNvPr id="43" name="Picture 4" descr="C:\Users\SH\AppData\Local\Microsoft\Windows\Temporary Internet Files\Content.IE5\CEMID90U\MC900281091[1].wmf"/>
          <p:cNvPicPr>
            <a:picLocks noChangeAspect="1" noChangeArrowheads="1"/>
          </p:cNvPicPr>
          <p:nvPr/>
        </p:nvPicPr>
        <p:blipFill>
          <a:blip r:embed="rId3" cstate="print"/>
          <a:srcRect/>
          <a:stretch>
            <a:fillRect/>
          </a:stretch>
        </p:blipFill>
        <p:spPr bwMode="auto">
          <a:xfrm>
            <a:off x="533400" y="5562599"/>
            <a:ext cx="1412930" cy="1537429"/>
          </a:xfrm>
          <a:prstGeom prst="rect">
            <a:avLst/>
          </a:prstGeom>
          <a:noFill/>
        </p:spPr>
      </p:pic>
      <p:cxnSp>
        <p:nvCxnSpPr>
          <p:cNvPr id="84" name="Straight Arrow Connector 83"/>
          <p:cNvCxnSpPr/>
          <p:nvPr/>
        </p:nvCxnSpPr>
        <p:spPr>
          <a:xfrm>
            <a:off x="1981200" y="5930171"/>
            <a:ext cx="533400" cy="1588"/>
          </a:xfrm>
          <a:prstGeom prst="straightConnector1">
            <a:avLst/>
          </a:prstGeom>
          <a:ln w="76200">
            <a:solidFill>
              <a:srgbClr val="FF00FF"/>
            </a:solidFill>
            <a:tailEnd type="arrow"/>
          </a:ln>
        </p:spPr>
        <p:style>
          <a:lnRef idx="2">
            <a:schemeClr val="accent2"/>
          </a:lnRef>
          <a:fillRef idx="0">
            <a:schemeClr val="accent2"/>
          </a:fillRef>
          <a:effectRef idx="1">
            <a:schemeClr val="accent2"/>
          </a:effectRef>
          <a:fontRef idx="minor">
            <a:schemeClr val="tx1"/>
          </a:fontRef>
        </p:style>
      </p:cxnSp>
      <p:cxnSp>
        <p:nvCxnSpPr>
          <p:cNvPr id="85" name="Straight Arrow Connector 84"/>
          <p:cNvCxnSpPr/>
          <p:nvPr/>
        </p:nvCxnSpPr>
        <p:spPr>
          <a:xfrm>
            <a:off x="4114800" y="6006371"/>
            <a:ext cx="533400" cy="1588"/>
          </a:xfrm>
          <a:prstGeom prst="straightConnector1">
            <a:avLst/>
          </a:prstGeom>
          <a:ln w="76200">
            <a:solidFill>
              <a:srgbClr val="FF00FF"/>
            </a:solidFill>
            <a:tailEnd type="arrow"/>
          </a:ln>
        </p:spPr>
        <p:style>
          <a:lnRef idx="2">
            <a:schemeClr val="accent2"/>
          </a:lnRef>
          <a:fillRef idx="0">
            <a:schemeClr val="accent2"/>
          </a:fillRef>
          <a:effectRef idx="1">
            <a:schemeClr val="accent2"/>
          </a:effectRef>
          <a:fontRef idx="minor">
            <a:schemeClr val="tx1"/>
          </a:fontRef>
        </p:style>
      </p:cxnSp>
      <p:sp>
        <p:nvSpPr>
          <p:cNvPr id="87" name="TextBox 86"/>
          <p:cNvSpPr txBox="1"/>
          <p:nvPr/>
        </p:nvSpPr>
        <p:spPr>
          <a:xfrm>
            <a:off x="2362200" y="5777771"/>
            <a:ext cx="1905000" cy="369332"/>
          </a:xfrm>
          <a:prstGeom prst="rect">
            <a:avLst/>
          </a:prstGeom>
          <a:noFill/>
        </p:spPr>
        <p:txBody>
          <a:bodyPr wrap="square" rtlCol="0">
            <a:spAutoFit/>
          </a:bodyPr>
          <a:lstStyle/>
          <a:p>
            <a:pPr algn="ctr"/>
            <a:r>
              <a:rPr lang="en-US" dirty="0" smtClean="0"/>
              <a:t>Food digested</a:t>
            </a:r>
          </a:p>
        </p:txBody>
      </p:sp>
      <p:sp>
        <p:nvSpPr>
          <p:cNvPr id="88" name="TextBox 87"/>
          <p:cNvSpPr txBox="1"/>
          <p:nvPr/>
        </p:nvSpPr>
        <p:spPr>
          <a:xfrm>
            <a:off x="6705600" y="5625371"/>
            <a:ext cx="1905000" cy="923330"/>
          </a:xfrm>
          <a:prstGeom prst="rect">
            <a:avLst/>
          </a:prstGeom>
          <a:noFill/>
        </p:spPr>
        <p:txBody>
          <a:bodyPr wrap="square" rtlCol="0">
            <a:spAutoFit/>
          </a:bodyPr>
          <a:lstStyle/>
          <a:p>
            <a:pPr algn="ctr"/>
            <a:r>
              <a:rPr lang="en-US" dirty="0" smtClean="0"/>
              <a:t>Mitochondria transfer energy to bonds of ATP</a:t>
            </a:r>
            <a:endParaRPr lang="en-SG" dirty="0"/>
          </a:p>
        </p:txBody>
      </p:sp>
      <p:sp>
        <p:nvSpPr>
          <p:cNvPr id="89" name="TextBox 88"/>
          <p:cNvSpPr txBox="1"/>
          <p:nvPr/>
        </p:nvSpPr>
        <p:spPr>
          <a:xfrm>
            <a:off x="4419600" y="5664840"/>
            <a:ext cx="1905000" cy="646331"/>
          </a:xfrm>
          <a:prstGeom prst="rect">
            <a:avLst/>
          </a:prstGeom>
          <a:noFill/>
        </p:spPr>
        <p:txBody>
          <a:bodyPr wrap="square" rtlCol="0">
            <a:spAutoFit/>
          </a:bodyPr>
          <a:lstStyle/>
          <a:p>
            <a:pPr algn="ctr"/>
            <a:r>
              <a:rPr lang="en-US" dirty="0" smtClean="0"/>
              <a:t>Cell “eats” glucose</a:t>
            </a:r>
            <a:endParaRPr lang="en-SG" dirty="0"/>
          </a:p>
        </p:txBody>
      </p:sp>
      <p:cxnSp>
        <p:nvCxnSpPr>
          <p:cNvPr id="90" name="Straight Arrow Connector 89"/>
          <p:cNvCxnSpPr/>
          <p:nvPr/>
        </p:nvCxnSpPr>
        <p:spPr>
          <a:xfrm>
            <a:off x="6172200" y="6006371"/>
            <a:ext cx="533400" cy="1588"/>
          </a:xfrm>
          <a:prstGeom prst="straightConnector1">
            <a:avLst/>
          </a:prstGeom>
          <a:ln w="76200">
            <a:solidFill>
              <a:srgbClr val="FF00FF"/>
            </a:solidFill>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8">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8">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chemeClr val="tx1"/>
                </a:solidFill>
              </a:rPr>
              <a:t>The “production” of energy</a:t>
            </a:r>
          </a:p>
        </p:txBody>
      </p:sp>
      <p:sp>
        <p:nvSpPr>
          <p:cNvPr id="3078" name="Rectangle 3"/>
          <p:cNvSpPr txBox="1">
            <a:spLocks noChangeArrowheads="1"/>
          </p:cNvSpPr>
          <p:nvPr/>
        </p:nvSpPr>
        <p:spPr bwMode="auto">
          <a:xfrm>
            <a:off x="152400" y="1295400"/>
            <a:ext cx="8763000" cy="4800600"/>
          </a:xfrm>
          <a:prstGeom prst="rect">
            <a:avLst/>
          </a:prstGeom>
          <a:noFill/>
          <a:ln w="9525">
            <a:noFill/>
            <a:miter lim="800000"/>
            <a:headEnd/>
            <a:tailEnd/>
          </a:ln>
        </p:spPr>
        <p:txBody>
          <a:bodyPr/>
          <a:lstStyle/>
          <a:p>
            <a:pPr marL="342900" indent="-342900">
              <a:spcBef>
                <a:spcPct val="20000"/>
              </a:spcBef>
              <a:buFont typeface="Wingdings" pitchFamily="2" charset="2"/>
              <a:buChar char="v"/>
            </a:pPr>
            <a:r>
              <a:rPr lang="en-US" sz="2200" dirty="0" smtClean="0"/>
              <a:t>In every cell, many mitochondria are scattered all around to provide sufficient ATP molecules to provide energy for the activities carried out at different locations of the cell.</a:t>
            </a:r>
          </a:p>
          <a:p>
            <a:pPr marL="342900" indent="-342900">
              <a:spcBef>
                <a:spcPct val="20000"/>
              </a:spcBef>
            </a:pPr>
            <a:endParaRPr lang="en-US" sz="2200" dirty="0" smtClean="0"/>
          </a:p>
          <a:p>
            <a:pPr marL="342900" indent="-342900">
              <a:spcBef>
                <a:spcPct val="20000"/>
              </a:spcBef>
            </a:pPr>
            <a:endParaRPr lang="en-US" sz="2200" dirty="0" smtClean="0"/>
          </a:p>
          <a:p>
            <a:pPr marL="342900" indent="-342900">
              <a:spcBef>
                <a:spcPct val="20000"/>
              </a:spcBef>
              <a:buFont typeface="Wingdings" pitchFamily="2" charset="2"/>
              <a:buChar char="v"/>
            </a:pPr>
            <a:r>
              <a:rPr lang="en-SG" sz="2200" dirty="0" smtClean="0"/>
              <a:t>ATP molecules work like rechargeable batteries:</a:t>
            </a:r>
          </a:p>
          <a:p>
            <a:pPr marL="800100" lvl="1" indent="-342900">
              <a:spcBef>
                <a:spcPct val="20000"/>
              </a:spcBef>
              <a:buFont typeface="Arial" charset="0"/>
              <a:buChar char="•"/>
            </a:pPr>
            <a:r>
              <a:rPr lang="en-SG" sz="2200" dirty="0" smtClean="0"/>
              <a:t>When the cell needs energy, the </a:t>
            </a:r>
            <a:r>
              <a:rPr lang="en-SG" sz="2200" b="1" dirty="0" smtClean="0"/>
              <a:t>mitochondria</a:t>
            </a:r>
            <a:r>
              <a:rPr lang="en-SG" sz="2200" dirty="0" smtClean="0"/>
              <a:t> produce energy from “food” that the cell “eats”.</a:t>
            </a:r>
          </a:p>
          <a:p>
            <a:pPr marL="800100" lvl="1" indent="-342900">
              <a:spcBef>
                <a:spcPct val="20000"/>
              </a:spcBef>
              <a:buFont typeface="Arial" charset="0"/>
              <a:buChar char="•"/>
            </a:pPr>
            <a:r>
              <a:rPr lang="en-SG" sz="2200" dirty="0" smtClean="0"/>
              <a:t>The energy produced is stored temporarily in </a:t>
            </a:r>
            <a:r>
              <a:rPr lang="en-SG" sz="2200" b="1" dirty="0" smtClean="0"/>
              <a:t>ATP molecules</a:t>
            </a:r>
            <a:r>
              <a:rPr lang="en-SG" sz="2200" dirty="0" smtClean="0"/>
              <a:t>. </a:t>
            </a:r>
          </a:p>
          <a:p>
            <a:pPr marL="800100" lvl="1" indent="-342900">
              <a:spcBef>
                <a:spcPct val="20000"/>
              </a:spcBef>
              <a:buFont typeface="Arial" charset="0"/>
              <a:buChar char="•"/>
            </a:pPr>
            <a:r>
              <a:rPr lang="en-SG" sz="2200" b="1" dirty="0" smtClean="0"/>
              <a:t>ATP molecules</a:t>
            </a:r>
            <a:r>
              <a:rPr lang="en-SG" sz="2200" dirty="0" smtClean="0"/>
              <a:t> </a:t>
            </a:r>
            <a:r>
              <a:rPr lang="en-SG" sz="2400" dirty="0" smtClean="0"/>
              <a:t>carry the energy that is used directly by the cell components and for the cell activities.</a:t>
            </a:r>
            <a:endParaRPr lang="en-SG" sz="2200" dirty="0" smtClean="0"/>
          </a:p>
          <a:p>
            <a:pPr marL="800100" lvl="1" indent="-342900">
              <a:spcBef>
                <a:spcPct val="20000"/>
              </a:spcBef>
              <a:buFont typeface="Arial" charset="0"/>
              <a:buChar char="•"/>
            </a:pPr>
            <a:r>
              <a:rPr lang="en-SG" sz="2200" dirty="0" smtClean="0"/>
              <a:t>When the energy in </a:t>
            </a:r>
            <a:r>
              <a:rPr lang="en-SG" sz="2200" b="1" dirty="0" smtClean="0"/>
              <a:t>ATP molecules</a:t>
            </a:r>
            <a:r>
              <a:rPr lang="en-SG" sz="2200" dirty="0" smtClean="0"/>
              <a:t> is used, the used </a:t>
            </a:r>
            <a:r>
              <a:rPr lang="en-SG" sz="2200" b="1" dirty="0" smtClean="0"/>
              <a:t>ATP</a:t>
            </a:r>
            <a:r>
              <a:rPr lang="en-SG" sz="2200" dirty="0" smtClean="0"/>
              <a:t> </a:t>
            </a:r>
            <a:r>
              <a:rPr lang="en-SG" sz="2200" b="1" dirty="0" smtClean="0"/>
              <a:t>molecules</a:t>
            </a:r>
            <a:r>
              <a:rPr lang="en-SG" sz="2200" dirty="0" smtClean="0"/>
              <a:t> can be “recharged” with energy at the </a:t>
            </a:r>
            <a:r>
              <a:rPr lang="en-SG" sz="2200" b="1" dirty="0" smtClean="0"/>
              <a:t>mitochondria</a:t>
            </a:r>
            <a:r>
              <a:rPr lang="en-SG" sz="2200" dirty="0" smtClean="0"/>
              <a:t>.</a:t>
            </a:r>
          </a:p>
          <a:p>
            <a:pPr marL="342900" indent="-342900">
              <a:spcBef>
                <a:spcPct val="20000"/>
              </a:spcBef>
              <a:buFont typeface="Wingdings" pitchFamily="2" charset="2"/>
              <a:buChar char="v"/>
            </a:pPr>
            <a:endParaRPr lang="en-US" sz="2200" dirty="0" smtClean="0"/>
          </a:p>
          <a:p>
            <a:pPr marL="342900" indent="-342900">
              <a:spcBef>
                <a:spcPct val="20000"/>
              </a:spcBef>
              <a:buFont typeface="Arial" charset="0"/>
              <a:buChar char="•"/>
            </a:pPr>
            <a:endParaRPr lang="en-US" sz="2200" dirty="0" smtClean="0"/>
          </a:p>
          <a:p>
            <a:pPr marL="342900" indent="-342900">
              <a:spcBef>
                <a:spcPct val="20000"/>
              </a:spcBef>
              <a:buFont typeface="Arial" charset="0"/>
              <a:buChar char="•"/>
            </a:pPr>
            <a:endParaRPr lang="en-SG" sz="2200" dirty="0"/>
          </a:p>
        </p:txBody>
      </p:sp>
      <p:sp>
        <p:nvSpPr>
          <p:cNvPr id="5159" name="Rectangle 3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SG"/>
          </a:p>
        </p:txBody>
      </p:sp>
      <p:grpSp>
        <p:nvGrpSpPr>
          <p:cNvPr id="2" name="Group 1"/>
          <p:cNvGrpSpPr>
            <a:grpSpLocks noChangeAspect="1"/>
          </p:cNvGrpSpPr>
          <p:nvPr/>
        </p:nvGrpSpPr>
        <p:grpSpPr bwMode="auto">
          <a:xfrm>
            <a:off x="4724400" y="2057400"/>
            <a:ext cx="5772175" cy="1399370"/>
            <a:chOff x="-93" y="1671"/>
            <a:chExt cx="8643" cy="2094"/>
          </a:xfrm>
        </p:grpSpPr>
        <p:sp>
          <p:nvSpPr>
            <p:cNvPr id="5158" name="AutoShape 38"/>
            <p:cNvSpPr>
              <a:spLocks noChangeAspect="1" noChangeArrowheads="1" noTextEdit="1"/>
            </p:cNvSpPr>
            <p:nvPr/>
          </p:nvSpPr>
          <p:spPr bwMode="auto">
            <a:xfrm>
              <a:off x="2644" y="1671"/>
              <a:ext cx="5906" cy="2094"/>
            </a:xfrm>
            <a:prstGeom prst="rect">
              <a:avLst/>
            </a:prstGeom>
            <a:noFill/>
          </p:spPr>
          <p:txBody>
            <a:bodyPr vert="horz" wrap="square" lIns="91440" tIns="45720" rIns="91440" bIns="45720" numCol="1" anchor="t" anchorCtr="0" compatLnSpc="1">
              <a:prstTxWarp prst="textNoShape">
                <a:avLst/>
              </a:prstTxWarp>
            </a:bodyPr>
            <a:lstStyle/>
            <a:p>
              <a:endParaRPr lang="en-SG"/>
            </a:p>
          </p:txBody>
        </p:sp>
        <p:sp>
          <p:nvSpPr>
            <p:cNvPr id="5157" name="Text Box 37"/>
            <p:cNvSpPr txBox="1">
              <a:spLocks noChangeArrowheads="1"/>
            </p:cNvSpPr>
            <p:nvPr/>
          </p:nvSpPr>
          <p:spPr bwMode="auto">
            <a:xfrm>
              <a:off x="-93" y="2355"/>
              <a:ext cx="2638" cy="7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Legend: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“Power generator”: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3"/>
            <p:cNvGrpSpPr>
              <a:grpSpLocks/>
            </p:cNvGrpSpPr>
            <p:nvPr/>
          </p:nvGrpSpPr>
          <p:grpSpPr bwMode="auto">
            <a:xfrm>
              <a:off x="2695" y="1671"/>
              <a:ext cx="2958" cy="2094"/>
              <a:chOff x="3095" y="6872"/>
              <a:chExt cx="2892" cy="2373"/>
            </a:xfrm>
          </p:grpSpPr>
          <p:pic>
            <p:nvPicPr>
              <p:cNvPr id="5156" name="Picture 36"/>
              <p:cNvPicPr>
                <a:picLocks noChangeAspect="1" noChangeArrowheads="1"/>
              </p:cNvPicPr>
              <p:nvPr/>
            </p:nvPicPr>
            <p:blipFill>
              <a:blip r:embed="rId3" cstate="print"/>
              <a:srcRect/>
              <a:stretch>
                <a:fillRect/>
              </a:stretch>
            </p:blipFill>
            <p:spPr bwMode="auto">
              <a:xfrm>
                <a:off x="3095" y="6872"/>
                <a:ext cx="2892" cy="2373"/>
              </a:xfrm>
              <a:prstGeom prst="rect">
                <a:avLst/>
              </a:prstGeom>
              <a:noFill/>
            </p:spPr>
          </p:pic>
          <p:sp>
            <p:nvSpPr>
              <p:cNvPr id="5155" name="AutoShape 35"/>
              <p:cNvSpPr>
                <a:spLocks noChangeAspect="1" noChangeArrowheads="1"/>
              </p:cNvSpPr>
              <p:nvPr/>
            </p:nvSpPr>
            <p:spPr bwMode="auto">
              <a:xfrm>
                <a:off x="3432" y="8579"/>
                <a:ext cx="126"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54" name="AutoShape 34"/>
              <p:cNvSpPr>
                <a:spLocks noChangeAspect="1" noChangeArrowheads="1"/>
              </p:cNvSpPr>
              <p:nvPr/>
            </p:nvSpPr>
            <p:spPr bwMode="auto">
              <a:xfrm>
                <a:off x="4065" y="8699"/>
                <a:ext cx="126"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53" name="AutoShape 33"/>
              <p:cNvSpPr>
                <a:spLocks noChangeAspect="1" noChangeArrowheads="1"/>
              </p:cNvSpPr>
              <p:nvPr/>
            </p:nvSpPr>
            <p:spPr bwMode="auto">
              <a:xfrm>
                <a:off x="3558" y="8256"/>
                <a:ext cx="125"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52" name="AutoShape 32"/>
              <p:cNvSpPr>
                <a:spLocks noChangeAspect="1" noChangeArrowheads="1"/>
              </p:cNvSpPr>
              <p:nvPr/>
            </p:nvSpPr>
            <p:spPr bwMode="auto">
              <a:xfrm>
                <a:off x="3750" y="8699"/>
                <a:ext cx="125"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51" name="AutoShape 31"/>
              <p:cNvSpPr>
                <a:spLocks noChangeAspect="1" noChangeArrowheads="1"/>
              </p:cNvSpPr>
              <p:nvPr/>
            </p:nvSpPr>
            <p:spPr bwMode="auto">
              <a:xfrm>
                <a:off x="3995" y="8938"/>
                <a:ext cx="125"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50" name="AutoShape 30"/>
              <p:cNvSpPr>
                <a:spLocks noChangeAspect="1" noChangeArrowheads="1"/>
              </p:cNvSpPr>
              <p:nvPr/>
            </p:nvSpPr>
            <p:spPr bwMode="auto">
              <a:xfrm>
                <a:off x="4503" y="8579"/>
                <a:ext cx="126"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9" name="AutoShape 29"/>
              <p:cNvSpPr>
                <a:spLocks noChangeAspect="1" noChangeArrowheads="1"/>
              </p:cNvSpPr>
              <p:nvPr/>
            </p:nvSpPr>
            <p:spPr bwMode="auto">
              <a:xfrm>
                <a:off x="4191" y="8376"/>
                <a:ext cx="125"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8" name="AutoShape 28"/>
              <p:cNvSpPr>
                <a:spLocks noChangeAspect="1" noChangeArrowheads="1"/>
              </p:cNvSpPr>
              <p:nvPr/>
            </p:nvSpPr>
            <p:spPr bwMode="auto">
              <a:xfrm>
                <a:off x="4383" y="8819"/>
                <a:ext cx="125"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7" name="AutoShape 27"/>
              <p:cNvSpPr>
                <a:spLocks noChangeAspect="1" noChangeArrowheads="1"/>
              </p:cNvSpPr>
              <p:nvPr/>
            </p:nvSpPr>
            <p:spPr bwMode="auto">
              <a:xfrm>
                <a:off x="4821" y="8699"/>
                <a:ext cx="124"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6" name="AutoShape 26"/>
              <p:cNvSpPr>
                <a:spLocks noChangeAspect="1" noChangeArrowheads="1"/>
              </p:cNvSpPr>
              <p:nvPr/>
            </p:nvSpPr>
            <p:spPr bwMode="auto">
              <a:xfrm>
                <a:off x="5258" y="8579"/>
                <a:ext cx="126"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5" name="AutoShape 25"/>
              <p:cNvSpPr>
                <a:spLocks noChangeAspect="1" noChangeArrowheads="1"/>
              </p:cNvSpPr>
              <p:nvPr/>
            </p:nvSpPr>
            <p:spPr bwMode="auto">
              <a:xfrm>
                <a:off x="4945" y="8377"/>
                <a:ext cx="125"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4" name="AutoShape 24"/>
              <p:cNvSpPr>
                <a:spLocks noChangeAspect="1" noChangeArrowheads="1"/>
              </p:cNvSpPr>
              <p:nvPr/>
            </p:nvSpPr>
            <p:spPr bwMode="auto">
              <a:xfrm>
                <a:off x="5137" y="8819"/>
                <a:ext cx="126"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3" name="AutoShape 23"/>
              <p:cNvSpPr>
                <a:spLocks noChangeAspect="1" noChangeArrowheads="1"/>
              </p:cNvSpPr>
              <p:nvPr/>
            </p:nvSpPr>
            <p:spPr bwMode="auto">
              <a:xfrm>
                <a:off x="5263" y="8256"/>
                <a:ext cx="124"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2" name="AutoShape 22"/>
              <p:cNvSpPr>
                <a:spLocks noChangeAspect="1" noChangeArrowheads="1"/>
              </p:cNvSpPr>
              <p:nvPr/>
            </p:nvSpPr>
            <p:spPr bwMode="auto">
              <a:xfrm>
                <a:off x="5700" y="8137"/>
                <a:ext cx="126"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1" name="AutoShape 21"/>
              <p:cNvSpPr>
                <a:spLocks noChangeAspect="1" noChangeArrowheads="1"/>
              </p:cNvSpPr>
              <p:nvPr/>
            </p:nvSpPr>
            <p:spPr bwMode="auto">
              <a:xfrm>
                <a:off x="5580" y="7694"/>
                <a:ext cx="124"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40" name="AutoShape 20"/>
              <p:cNvSpPr>
                <a:spLocks noChangeAspect="1" noChangeArrowheads="1"/>
              </p:cNvSpPr>
              <p:nvPr/>
            </p:nvSpPr>
            <p:spPr bwMode="auto">
              <a:xfrm>
                <a:off x="5578" y="8376"/>
                <a:ext cx="126"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9" name="AutoShape 19"/>
              <p:cNvSpPr>
                <a:spLocks noChangeAspect="1" noChangeArrowheads="1"/>
              </p:cNvSpPr>
              <p:nvPr/>
            </p:nvSpPr>
            <p:spPr bwMode="auto">
              <a:xfrm>
                <a:off x="4824" y="7695"/>
                <a:ext cx="124"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8" name="AutoShape 18"/>
              <p:cNvSpPr>
                <a:spLocks noChangeAspect="1" noChangeArrowheads="1"/>
              </p:cNvSpPr>
              <p:nvPr/>
            </p:nvSpPr>
            <p:spPr bwMode="auto">
              <a:xfrm>
                <a:off x="5261" y="7575"/>
                <a:ext cx="126"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7" name="AutoShape 17"/>
              <p:cNvSpPr>
                <a:spLocks noChangeAspect="1" noChangeArrowheads="1"/>
              </p:cNvSpPr>
              <p:nvPr/>
            </p:nvSpPr>
            <p:spPr bwMode="auto">
              <a:xfrm>
                <a:off x="5015" y="7013"/>
                <a:ext cx="124"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6" name="AutoShape 16"/>
              <p:cNvSpPr>
                <a:spLocks noChangeAspect="1" noChangeArrowheads="1"/>
              </p:cNvSpPr>
              <p:nvPr/>
            </p:nvSpPr>
            <p:spPr bwMode="auto">
              <a:xfrm>
                <a:off x="5265" y="8017"/>
                <a:ext cx="126"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5" name="AutoShape 15"/>
              <p:cNvSpPr>
                <a:spLocks noChangeAspect="1" noChangeArrowheads="1"/>
              </p:cNvSpPr>
              <p:nvPr/>
            </p:nvSpPr>
            <p:spPr bwMode="auto">
              <a:xfrm>
                <a:off x="3871" y="8255"/>
                <a:ext cx="124" cy="121"/>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4" name="AutoShape 14"/>
              <p:cNvSpPr>
                <a:spLocks noChangeAspect="1" noChangeArrowheads="1"/>
              </p:cNvSpPr>
              <p:nvPr/>
            </p:nvSpPr>
            <p:spPr bwMode="auto">
              <a:xfrm>
                <a:off x="4944" y="8136"/>
                <a:ext cx="126"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3" name="AutoShape 13"/>
              <p:cNvSpPr>
                <a:spLocks noChangeAspect="1" noChangeArrowheads="1"/>
              </p:cNvSpPr>
              <p:nvPr/>
            </p:nvSpPr>
            <p:spPr bwMode="auto">
              <a:xfrm>
                <a:off x="4191" y="7732"/>
                <a:ext cx="123"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2" name="AutoShape 12"/>
              <p:cNvSpPr>
                <a:spLocks noChangeAspect="1" noChangeArrowheads="1"/>
              </p:cNvSpPr>
              <p:nvPr/>
            </p:nvSpPr>
            <p:spPr bwMode="auto">
              <a:xfrm>
                <a:off x="4380" y="8174"/>
                <a:ext cx="127"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1" name="AutoShape 11"/>
              <p:cNvSpPr>
                <a:spLocks noChangeAspect="1" noChangeArrowheads="1"/>
              </p:cNvSpPr>
              <p:nvPr/>
            </p:nvSpPr>
            <p:spPr bwMode="auto">
              <a:xfrm>
                <a:off x="3307" y="7897"/>
                <a:ext cx="125"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30" name="AutoShape 10"/>
              <p:cNvSpPr>
                <a:spLocks noChangeAspect="1" noChangeArrowheads="1"/>
              </p:cNvSpPr>
              <p:nvPr/>
            </p:nvSpPr>
            <p:spPr bwMode="auto">
              <a:xfrm>
                <a:off x="3940" y="7777"/>
                <a:ext cx="126"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29" name="AutoShape 9"/>
              <p:cNvSpPr>
                <a:spLocks noChangeAspect="1" noChangeArrowheads="1"/>
              </p:cNvSpPr>
              <p:nvPr/>
            </p:nvSpPr>
            <p:spPr bwMode="auto">
              <a:xfrm>
                <a:off x="3628" y="7575"/>
                <a:ext cx="123"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28" name="AutoShape 8"/>
              <p:cNvSpPr>
                <a:spLocks noChangeAspect="1" noChangeArrowheads="1"/>
              </p:cNvSpPr>
              <p:nvPr/>
            </p:nvSpPr>
            <p:spPr bwMode="auto">
              <a:xfrm>
                <a:off x="3628" y="7934"/>
                <a:ext cx="128"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27" name="AutoShape 7"/>
              <p:cNvSpPr>
                <a:spLocks noChangeAspect="1" noChangeArrowheads="1"/>
              </p:cNvSpPr>
              <p:nvPr/>
            </p:nvSpPr>
            <p:spPr bwMode="auto">
              <a:xfrm>
                <a:off x="4262" y="7454"/>
                <a:ext cx="124"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26" name="AutoShape 6"/>
              <p:cNvSpPr>
                <a:spLocks noChangeAspect="1" noChangeArrowheads="1"/>
              </p:cNvSpPr>
              <p:nvPr/>
            </p:nvSpPr>
            <p:spPr bwMode="auto">
              <a:xfrm>
                <a:off x="4889" y="7456"/>
                <a:ext cx="126"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25" name="AutoShape 5"/>
              <p:cNvSpPr>
                <a:spLocks noChangeAspect="1" noChangeArrowheads="1"/>
              </p:cNvSpPr>
              <p:nvPr/>
            </p:nvSpPr>
            <p:spPr bwMode="auto">
              <a:xfrm>
                <a:off x="4386" y="7132"/>
                <a:ext cx="123" cy="119"/>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sp>
            <p:nvSpPr>
              <p:cNvPr id="5124" name="AutoShape 4"/>
              <p:cNvSpPr>
                <a:spLocks noChangeAspect="1" noChangeArrowheads="1"/>
              </p:cNvSpPr>
              <p:nvPr/>
            </p:nvSpPr>
            <p:spPr bwMode="auto">
              <a:xfrm>
                <a:off x="4574" y="7574"/>
                <a:ext cx="128" cy="12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grpSp>
        <p:sp>
          <p:nvSpPr>
            <p:cNvPr id="5122" name="AutoShape 2"/>
            <p:cNvSpPr>
              <a:spLocks noChangeAspect="1" noChangeArrowheads="1"/>
            </p:cNvSpPr>
            <p:nvPr/>
          </p:nvSpPr>
          <p:spPr bwMode="auto">
            <a:xfrm>
              <a:off x="2145" y="2811"/>
              <a:ext cx="158" cy="150"/>
            </a:xfrm>
            <a:prstGeom prst="star5">
              <a:avLst/>
            </a:prstGeom>
            <a:gradFill rotWithShape="0">
              <a:gsLst>
                <a:gs pos="0">
                  <a:srgbClr val="666666"/>
                </a:gs>
                <a:gs pos="50000">
                  <a:srgbClr val="000000"/>
                </a:gs>
                <a:gs pos="100000">
                  <a:srgbClr val="666666"/>
                </a:gs>
              </a:gsLst>
              <a:lin ang="5400000" scaled="1"/>
            </a:gradFill>
            <a:ln w="12700">
              <a:solidFill>
                <a:srgbClr val="000000"/>
              </a:solidFill>
              <a:miter lim="800000"/>
              <a:headEnd/>
              <a:tailEnd/>
            </a:ln>
            <a:effectLst>
              <a:outerShdw dist="28398" dir="3806097" algn="ctr" rotWithShape="0">
                <a:srgbClr val="7F7F7F"/>
              </a:outerShdw>
            </a:effectLst>
          </p:spPr>
          <p:txBody>
            <a:bodyPr vert="horz" wrap="square" lIns="91440" tIns="45720" rIns="91440" bIns="45720" numCol="1" anchor="t" anchorCtr="0" compatLnSpc="1">
              <a:prstTxWarp prst="textNoShape">
                <a:avLst/>
              </a:prstTxWarp>
            </a:bodyPr>
            <a:lstStyle/>
            <a:p>
              <a:endParaRPr lang="en-SG"/>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RP">
  <a:themeElements>
    <a:clrScheme name="2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12041</TotalTime>
  <Words>1339</Words>
  <Application>Microsoft Office PowerPoint</Application>
  <PresentationFormat>On-screen Show (4:3)</PresentationFormat>
  <Paragraphs>146</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2_RP</vt:lpstr>
      <vt:lpstr>Custom Design</vt:lpstr>
      <vt:lpstr>A101 Science  Problem 10: Life in a Cell   6th Presentation</vt:lpstr>
      <vt:lpstr>Living things are made up of cells</vt:lpstr>
      <vt:lpstr>An overview: the activities of the cell</vt:lpstr>
      <vt:lpstr>The way cell “Grows”</vt:lpstr>
      <vt:lpstr>The importance for cells to “Grow”</vt:lpstr>
      <vt:lpstr>Role of DNA for cell to “grow”</vt:lpstr>
      <vt:lpstr>The “eating”, “drinking” and “getting rid of waste”</vt:lpstr>
      <vt:lpstr>The “production” of energy</vt:lpstr>
      <vt:lpstr>The “production” of energy</vt:lpstr>
      <vt:lpstr>The production and packaging of new materials</vt:lpstr>
      <vt:lpstr>The production and packaging of new materials</vt:lpstr>
      <vt:lpstr>Same basic components in different cells enable them to carry out the same activities for survival</vt:lpstr>
      <vt:lpstr>Self-management of activities</vt:lpstr>
      <vt:lpstr>Other factors affecting the cell’s activities</vt:lpstr>
      <vt:lpstr>Learning points</vt:lpstr>
      <vt:lpstr>Discussion</vt:lpstr>
    </vt:vector>
  </TitlesOfParts>
  <Company>Republic Polytechnic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AY1011 A101 6P P10 Life in a Cell</dc:title>
  <dc:creator>Republic Polytechnic</dc:creator>
  <cp:lastModifiedBy>chu_siew_hwa</cp:lastModifiedBy>
  <cp:revision>493</cp:revision>
  <dcterms:created xsi:type="dcterms:W3CDTF">2003-09-12T01:20:54Z</dcterms:created>
  <dcterms:modified xsi:type="dcterms:W3CDTF">2010-07-06T08:08:01Z</dcterms:modified>
</cp:coreProperties>
</file>