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69" r:id="rId2"/>
    <p:sldId id="270" r:id="rId3"/>
    <p:sldId id="287" r:id="rId4"/>
    <p:sldId id="288" r:id="rId5"/>
    <p:sldId id="292" r:id="rId6"/>
    <p:sldId id="278" r:id="rId7"/>
    <p:sldId id="279" r:id="rId8"/>
    <p:sldId id="280" r:id="rId9"/>
    <p:sldId id="281" r:id="rId10"/>
    <p:sldId id="283" r:id="rId11"/>
    <p:sldId id="293" r:id="rId12"/>
    <p:sldId id="284" r:id="rId13"/>
    <p:sldId id="295" r:id="rId14"/>
    <p:sldId id="285" r:id="rId15"/>
    <p:sldId id="286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CC00FF"/>
    <a:srgbClr val="0066FF"/>
    <a:srgbClr val="99FF33"/>
    <a:srgbClr val="33CC33"/>
    <a:srgbClr val="008000"/>
    <a:srgbClr val="009900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63" autoAdjust="0"/>
    <p:restoredTop sz="95000" autoAdjust="0"/>
  </p:normalViewPr>
  <p:slideViewPr>
    <p:cSldViewPr>
      <p:cViewPr>
        <p:scale>
          <a:sx n="70" d="100"/>
          <a:sy n="70" d="100"/>
        </p:scale>
        <p:origin x="-52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88" y="-84"/>
      </p:cViewPr>
      <p:guideLst>
        <p:guide orient="horz" pos="2880"/>
        <p:guide pos="2160"/>
      </p:guideLst>
    </p:cSldViewPr>
  </p:notesViewPr>
  <p:gridSpacing cx="39327138" cy="3932713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8ABC7C1-90A0-498C-9A89-6A3DBAE5E6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SG" noProof="0" smtClean="0"/>
              <a:t>Click to edit Master text styles</a:t>
            </a:r>
          </a:p>
          <a:p>
            <a:pPr lvl="1"/>
            <a:r>
              <a:rPr lang="en-SG" noProof="0" smtClean="0"/>
              <a:t>Second level</a:t>
            </a:r>
          </a:p>
          <a:p>
            <a:pPr lvl="2"/>
            <a:r>
              <a:rPr lang="en-SG" noProof="0" smtClean="0"/>
              <a:t>Third level</a:t>
            </a:r>
          </a:p>
          <a:p>
            <a:pPr lvl="3"/>
            <a:r>
              <a:rPr lang="en-SG" noProof="0" smtClean="0"/>
              <a:t>Fourth level</a:t>
            </a:r>
          </a:p>
          <a:p>
            <a:pPr lvl="4"/>
            <a:r>
              <a:rPr lang="en-SG" noProof="0" smtClean="0"/>
              <a:t>Fifth level</a:t>
            </a:r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B4DA3D9-D9CA-4BA8-A8C1-C1796B509B78}" type="slidenum">
              <a:rPr lang="en-SG"/>
              <a:pPr>
                <a:defRPr/>
              </a:pPr>
              <a:t>‹#›</a:t>
            </a:fld>
            <a:endParaRPr lang="en-S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F02246-6301-4B01-B5A3-B2D7AF0B44B8}" type="slidenum">
              <a:rPr lang="en-SG" smtClean="0"/>
              <a:pPr/>
              <a:t>1</a:t>
            </a:fld>
            <a:endParaRPr lang="en-SG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SG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4DA3D9-D9CA-4BA8-A8C1-C1796B509B78}" type="slidenum">
              <a:rPr lang="en-SG" smtClean="0"/>
              <a:pPr>
                <a:defRPr/>
              </a:pPr>
              <a:t>4</a:t>
            </a:fld>
            <a:endParaRPr lang="en-SG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4DA3D9-D9CA-4BA8-A8C1-C1796B509B78}" type="slidenum">
              <a:rPr lang="en-SG" smtClean="0"/>
              <a:pPr>
                <a:defRPr/>
              </a:pPr>
              <a:t>5</a:t>
            </a:fld>
            <a:endParaRPr lang="en-SG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4DA3D9-D9CA-4BA8-A8C1-C1796B509B78}" type="slidenum">
              <a:rPr lang="en-SG" smtClean="0"/>
              <a:pPr>
                <a:defRPr/>
              </a:pPr>
              <a:t>7</a:t>
            </a:fld>
            <a:endParaRPr lang="en-SG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4DA3D9-D9CA-4BA8-A8C1-C1796B509B78}" type="slidenum">
              <a:rPr lang="en-SG" smtClean="0"/>
              <a:pPr>
                <a:defRPr/>
              </a:pPr>
              <a:t>8</a:t>
            </a:fld>
            <a:endParaRPr lang="en-SG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4DA3D9-D9CA-4BA8-A8C1-C1796B509B78}" type="slidenum">
              <a:rPr lang="en-SG" smtClean="0"/>
              <a:pPr>
                <a:defRPr/>
              </a:pPr>
              <a:t>11</a:t>
            </a:fld>
            <a:endParaRPr lang="en-SG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4DA3D9-D9CA-4BA8-A8C1-C1796B509B78}" type="slidenum">
              <a:rPr lang="en-SG" smtClean="0"/>
              <a:pPr>
                <a:defRPr/>
              </a:pPr>
              <a:t>12</a:t>
            </a:fld>
            <a:endParaRPr lang="en-SG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4DA3D9-D9CA-4BA8-A8C1-C1796B509B78}" type="slidenum">
              <a:rPr lang="en-SG" smtClean="0"/>
              <a:pPr>
                <a:defRPr/>
              </a:pPr>
              <a:t>14</a:t>
            </a:fld>
            <a:endParaRPr lang="en-SG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Suggested answers</a:t>
            </a:r>
            <a:r>
              <a:rPr lang="en-GB" baseline="0" dirty="0" smtClean="0"/>
              <a:t> for the discussion questions. But please open up for discussions with students before revealing the answers to them. 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err="1" smtClean="0"/>
              <a:t>i</a:t>
            </a:r>
            <a:r>
              <a:rPr lang="en-GB" dirty="0" smtClean="0"/>
              <a:t>) C2&gt;C1,</a:t>
            </a:r>
            <a:r>
              <a:rPr lang="en-GB" baseline="0" dirty="0" smtClean="0"/>
              <a:t> C3=C1.</a:t>
            </a:r>
          </a:p>
          <a:p>
            <a:r>
              <a:rPr lang="en-GB" baseline="0" dirty="0" smtClean="0"/>
              <a:t>ii) C2&gt;C1, C1&gt;C3 =&gt; C2, C1, C3 in descending order.</a:t>
            </a:r>
          </a:p>
          <a:p>
            <a:r>
              <a:rPr lang="en-GB" baseline="0" dirty="0" smtClean="0"/>
              <a:t>iii) C2&gt;C1, C1&lt;C3. C2 and C3 cannot be determined who is heavier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4DA3D9-D9CA-4BA8-A8C1-C1796B509B78}" type="slidenum">
              <a:rPr lang="en-SG" smtClean="0"/>
              <a:pPr>
                <a:defRPr/>
              </a:pPr>
              <a:t>15</a:t>
            </a:fld>
            <a:endParaRPr lang="en-SG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38600" y="6516688"/>
            <a:ext cx="941388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8" descr="RP Logo 351x107x25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43150" y="393700"/>
            <a:ext cx="4459288" cy="135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9" descr="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7488" y="2057400"/>
            <a:ext cx="8709025" cy="1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0" descr="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4256088"/>
            <a:ext cx="8709025" cy="1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0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en-US"/>
              <a:t>Copyright © 2004-2005 by Republic Polytechnic, Singapore</a:t>
            </a:r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0AB881-D54E-4E8A-85E3-12FACA988C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7DBDCC-5B48-43FF-BD97-E7D557F9FB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EBE5DF-2A55-4857-87FD-5523100D9E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095F8F-03CB-4DEF-9C15-8DFA9430DB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D3885C-B213-4F38-BD98-E4C0031E33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C5DB7-7FA1-4DA6-970F-D45D1D3E1F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A6C81B-A817-4547-869A-85E66F5D0C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D6C64D-7900-41E5-9902-B2BD218839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AC4A9A-8EA2-46C2-A9DE-9DCA04B67A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82E58-FCA6-4C82-AC84-93DD115F25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830A54-CC9C-4147-81FC-9F7DF98A84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DFA3883-9CEB-4EEA-A00B-EC016970BD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" name="Picture 7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038600" y="6516688"/>
            <a:ext cx="941388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182563" y="1295400"/>
            <a:ext cx="8775700" cy="55563"/>
          </a:xfrm>
          <a:prstGeom prst="rect">
            <a:avLst/>
          </a:prstGeom>
          <a:solidFill>
            <a:srgbClr val="008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S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9" r:id="rId1"/>
    <p:sldLayoutId id="2147483889" r:id="rId2"/>
    <p:sldLayoutId id="2147483890" r:id="rId3"/>
    <p:sldLayoutId id="2147483891" r:id="rId4"/>
    <p:sldLayoutId id="2147483892" r:id="rId5"/>
    <p:sldLayoutId id="2147483893" r:id="rId6"/>
    <p:sldLayoutId id="2147483894" r:id="rId7"/>
    <p:sldLayoutId id="2147483895" r:id="rId8"/>
    <p:sldLayoutId id="2147483896" r:id="rId9"/>
    <p:sldLayoutId id="2147483897" r:id="rId10"/>
    <p:sldLayoutId id="214748389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3886200" y="6248400"/>
            <a:ext cx="1371600" cy="2444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1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Copyright © </a:t>
            </a:r>
            <a:r>
              <a:rPr lang="en-US" sz="1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2010</a:t>
            </a:r>
            <a:endParaRPr lang="en-US" sz="1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75" name="Rectangle 7"/>
          <p:cNvSpPr>
            <a:spLocks noChangeArrowheads="1"/>
          </p:cNvSpPr>
          <p:nvPr/>
        </p:nvSpPr>
        <p:spPr bwMode="auto">
          <a:xfrm>
            <a:off x="654050" y="2928938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en-GB" sz="3600" b="1" dirty="0" smtClean="0">
                <a:solidFill>
                  <a:srgbClr val="008000"/>
                </a:solidFill>
              </a:rPr>
              <a:t>A101 Science</a:t>
            </a:r>
            <a:r>
              <a:rPr lang="en-GB" sz="3600" dirty="0">
                <a:solidFill>
                  <a:srgbClr val="008000"/>
                </a:solidFill>
              </a:rPr>
              <a:t/>
            </a:r>
            <a:br>
              <a:rPr lang="en-GB" sz="3600" dirty="0">
                <a:solidFill>
                  <a:srgbClr val="008000"/>
                </a:solidFill>
              </a:rPr>
            </a:br>
            <a:r>
              <a:rPr lang="en-GB" sz="3200" dirty="0">
                <a:solidFill>
                  <a:srgbClr val="008000"/>
                </a:solidFill>
              </a:rPr>
              <a:t>Problem </a:t>
            </a:r>
            <a:r>
              <a:rPr lang="en-GB" sz="3200" dirty="0" smtClean="0">
                <a:solidFill>
                  <a:srgbClr val="008000"/>
                </a:solidFill>
              </a:rPr>
              <a:t>09: </a:t>
            </a:r>
            <a:r>
              <a:rPr lang="en-GB" sz="3200" dirty="0">
                <a:solidFill>
                  <a:srgbClr val="008000"/>
                </a:solidFill>
              </a:rPr>
              <a:t>Hit and Run</a:t>
            </a:r>
          </a:p>
          <a:p>
            <a:pPr algn="ctr">
              <a:lnSpc>
                <a:spcPct val="120000"/>
              </a:lnSpc>
            </a:pPr>
            <a:endParaRPr lang="en-GB" sz="3200" dirty="0">
              <a:solidFill>
                <a:srgbClr val="008000"/>
              </a:solidFill>
            </a:endParaRPr>
          </a:p>
          <a:p>
            <a:pPr algn="ctr">
              <a:lnSpc>
                <a:spcPct val="120000"/>
              </a:lnSpc>
            </a:pPr>
            <a:r>
              <a:rPr lang="en-US" sz="2800" dirty="0">
                <a:solidFill>
                  <a:srgbClr val="008000"/>
                </a:solidFill>
              </a:rPr>
              <a:t>6</a:t>
            </a:r>
            <a:r>
              <a:rPr lang="en-US" sz="2800" baseline="30000" dirty="0">
                <a:solidFill>
                  <a:srgbClr val="008000"/>
                </a:solidFill>
              </a:rPr>
              <a:t>th</a:t>
            </a:r>
            <a:r>
              <a:rPr lang="en-US" sz="2800" dirty="0">
                <a:solidFill>
                  <a:srgbClr val="008000"/>
                </a:solidFill>
              </a:rPr>
              <a:t> Presentation</a:t>
            </a:r>
            <a:endParaRPr lang="en-GB" sz="2800" dirty="0">
              <a:solidFill>
                <a:srgbClr val="008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 smtClean="0"/>
              <a:t>Examine by kinetic energy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r>
              <a:rPr lang="en-SG" sz="2400" dirty="0" smtClean="0"/>
              <a:t>The problem requires us to find two unknown quantities – the velocities of both carriages after the collision.  Therefore, we need two equations to solve for the two unknowns.</a:t>
            </a:r>
          </a:p>
          <a:p>
            <a:r>
              <a:rPr lang="en-SG" sz="2400" dirty="0" smtClean="0"/>
              <a:t>Hence, the MV-rule alone is insufficient to describe the collisions in the video completely.</a:t>
            </a:r>
          </a:p>
          <a:p>
            <a:r>
              <a:rPr lang="en-SG" sz="2400" dirty="0" smtClean="0"/>
              <a:t>We need another rule which is the E-rule by considering the individual carriages’ kinetic energies before and after the collision.</a:t>
            </a:r>
          </a:p>
          <a:p>
            <a:r>
              <a:rPr lang="en-SG" sz="2400" dirty="0" smtClean="0"/>
              <a:t>The kinetic energy of a moving object can be found using </a:t>
            </a:r>
            <a:r>
              <a:rPr lang="en-SG" sz="2400" dirty="0" smtClean="0">
                <a:cs typeface="Times New Roman" pitchFamily="18" charset="0"/>
              </a:rPr>
              <a:t>½</a:t>
            </a:r>
            <a:r>
              <a:rPr lang="en-SG" sz="2400" i="1" dirty="0" smtClean="0">
                <a:latin typeface="Times New Roman" pitchFamily="18" charset="0"/>
                <a:cs typeface="Times New Roman" pitchFamily="18" charset="0"/>
              </a:rPr>
              <a:t> mv</a:t>
            </a:r>
            <a:r>
              <a:rPr lang="en-SG" sz="2400" baseline="30000" dirty="0" smtClean="0">
                <a:cs typeface="Times New Roman" pitchFamily="18" charset="0"/>
              </a:rPr>
              <a:t>2</a:t>
            </a:r>
            <a:r>
              <a:rPr lang="en-SG" sz="2400" dirty="0" smtClean="0"/>
              <a:t>, where </a:t>
            </a:r>
            <a:r>
              <a:rPr lang="en-SG" sz="24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SG" sz="2400" dirty="0" smtClean="0"/>
              <a:t> (kg) and </a:t>
            </a:r>
            <a:r>
              <a:rPr lang="en-SG" sz="2400" i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SG" sz="2400" dirty="0" smtClean="0"/>
              <a:t> (m/s) is the mass and velocity of the moving object.</a:t>
            </a:r>
          </a:p>
          <a:p>
            <a:endParaRPr lang="en-SG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ectangle 28"/>
          <p:cNvSpPr>
            <a:spLocks noChangeAspect="1" noChangeArrowheads="1"/>
          </p:cNvSpPr>
          <p:nvPr/>
        </p:nvSpPr>
        <p:spPr bwMode="auto">
          <a:xfrm>
            <a:off x="4094221" y="4089075"/>
            <a:ext cx="433599" cy="749625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en-SG"/>
          </a:p>
        </p:txBody>
      </p:sp>
      <p:sp>
        <p:nvSpPr>
          <p:cNvPr id="16441" name="Rectangle 28"/>
          <p:cNvSpPr>
            <a:spLocks noChangeAspect="1" noChangeArrowheads="1"/>
          </p:cNvSpPr>
          <p:nvPr/>
        </p:nvSpPr>
        <p:spPr bwMode="auto">
          <a:xfrm>
            <a:off x="1350231" y="2565075"/>
            <a:ext cx="433599" cy="749625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en-SG"/>
          </a:p>
        </p:txBody>
      </p:sp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SG" dirty="0" smtClean="0"/>
              <a:t>Examine by kinetic energy </a:t>
            </a:r>
            <a:r>
              <a:rPr lang="en-SG" dirty="0" smtClean="0">
                <a:solidFill>
                  <a:schemeClr val="tx1"/>
                </a:solidFill>
              </a:rPr>
              <a:t>– </a:t>
            </a:r>
            <a:br>
              <a:rPr lang="en-SG" dirty="0" smtClean="0">
                <a:solidFill>
                  <a:schemeClr val="tx1"/>
                </a:solidFill>
              </a:rPr>
            </a:br>
            <a:r>
              <a:rPr lang="en-SG" dirty="0" smtClean="0">
                <a:solidFill>
                  <a:schemeClr val="tx1"/>
                </a:solidFill>
              </a:rPr>
              <a:t>the E-rule</a:t>
            </a:r>
          </a:p>
        </p:txBody>
      </p:sp>
      <p:sp>
        <p:nvSpPr>
          <p:cNvPr id="17440" name="TextBox 57"/>
          <p:cNvSpPr txBox="1">
            <a:spLocks noChangeArrowheads="1"/>
          </p:cNvSpPr>
          <p:nvPr/>
        </p:nvSpPr>
        <p:spPr bwMode="auto">
          <a:xfrm>
            <a:off x="5105400" y="5440363"/>
            <a:ext cx="3162300" cy="830262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SG" sz="2400" dirty="0"/>
              <a:t>Sum of kinetic energy after collision</a:t>
            </a:r>
          </a:p>
        </p:txBody>
      </p:sp>
      <p:sp>
        <p:nvSpPr>
          <p:cNvPr id="17441" name="TextBox 58"/>
          <p:cNvSpPr txBox="1">
            <a:spLocks noChangeArrowheads="1"/>
          </p:cNvSpPr>
          <p:nvPr/>
        </p:nvSpPr>
        <p:spPr bwMode="auto">
          <a:xfrm>
            <a:off x="4286250" y="5472113"/>
            <a:ext cx="45720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SG" sz="4400"/>
              <a:t>=</a:t>
            </a:r>
          </a:p>
        </p:txBody>
      </p:sp>
      <p:sp>
        <p:nvSpPr>
          <p:cNvPr id="17442" name="TextBox 59"/>
          <p:cNvSpPr txBox="1">
            <a:spLocks noChangeArrowheads="1"/>
          </p:cNvSpPr>
          <p:nvPr/>
        </p:nvSpPr>
        <p:spPr bwMode="auto">
          <a:xfrm>
            <a:off x="762000" y="5440363"/>
            <a:ext cx="3162300" cy="83026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SG" sz="2400" dirty="0"/>
              <a:t>Sum of kinetic energy before collision</a:t>
            </a:r>
          </a:p>
        </p:txBody>
      </p:sp>
      <p:sp>
        <p:nvSpPr>
          <p:cNvPr id="61" name="Rectangular Callout 60"/>
          <p:cNvSpPr/>
          <p:nvPr/>
        </p:nvSpPr>
        <p:spPr bwMode="auto">
          <a:xfrm>
            <a:off x="533400" y="2095500"/>
            <a:ext cx="4914900" cy="419100"/>
          </a:xfrm>
          <a:prstGeom prst="wedgeRectCallout">
            <a:avLst>
              <a:gd name="adj1" fmla="val -40068"/>
              <a:gd name="adj2" fmla="val 138318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SG"/>
          </a:p>
        </p:txBody>
      </p:sp>
      <p:sp>
        <p:nvSpPr>
          <p:cNvPr id="17417" name="Text Box 3"/>
          <p:cNvSpPr txBox="1">
            <a:spLocks noChangeArrowheads="1"/>
          </p:cNvSpPr>
          <p:nvPr/>
        </p:nvSpPr>
        <p:spPr bwMode="auto">
          <a:xfrm>
            <a:off x="266700" y="2800350"/>
            <a:ext cx="762000" cy="646113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>
                <a:ea typeface="SimSun" pitchFamily="2" charset="-122"/>
              </a:rPr>
              <a:t>0.09 J</a:t>
            </a:r>
            <a:endParaRPr lang="en-US"/>
          </a:p>
        </p:txBody>
      </p:sp>
      <p:sp>
        <p:nvSpPr>
          <p:cNvPr id="17419" name="Text Box 3"/>
          <p:cNvSpPr txBox="1">
            <a:spLocks noChangeArrowheads="1"/>
          </p:cNvSpPr>
          <p:nvPr/>
        </p:nvSpPr>
        <p:spPr bwMode="auto">
          <a:xfrm>
            <a:off x="266700" y="4057650"/>
            <a:ext cx="762000" cy="646113"/>
          </a:xfrm>
          <a:prstGeom prst="rect">
            <a:avLst/>
          </a:prstGeom>
          <a:solidFill>
            <a:srgbClr val="92D05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>
                <a:ea typeface="SimSun" pitchFamily="2" charset="-122"/>
              </a:rPr>
              <a:t>0.09 J</a:t>
            </a:r>
            <a:endParaRPr lang="en-US"/>
          </a:p>
        </p:txBody>
      </p:sp>
      <p:sp>
        <p:nvSpPr>
          <p:cNvPr id="66" name="Rectangular Callout 65"/>
          <p:cNvSpPr/>
          <p:nvPr/>
        </p:nvSpPr>
        <p:spPr bwMode="auto">
          <a:xfrm>
            <a:off x="2857500" y="3600450"/>
            <a:ext cx="4991100" cy="419100"/>
          </a:xfrm>
          <a:prstGeom prst="wedgeRectCallout">
            <a:avLst>
              <a:gd name="adj1" fmla="val -86414"/>
              <a:gd name="adj2" fmla="val 121181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SG"/>
          </a:p>
        </p:txBody>
      </p:sp>
      <p:sp>
        <p:nvSpPr>
          <p:cNvPr id="17421" name="TextBox 72"/>
          <p:cNvSpPr txBox="1">
            <a:spLocks noChangeArrowheads="1"/>
          </p:cNvSpPr>
          <p:nvPr/>
        </p:nvSpPr>
        <p:spPr bwMode="auto">
          <a:xfrm>
            <a:off x="5157788" y="3638550"/>
            <a:ext cx="3190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SG" b="1">
                <a:solidFill>
                  <a:srgbClr val="FF0000"/>
                </a:solidFill>
              </a:rPr>
              <a:t>+</a:t>
            </a:r>
          </a:p>
        </p:txBody>
      </p:sp>
      <p:sp>
        <p:nvSpPr>
          <p:cNvPr id="17422" name="TextBox 73"/>
          <p:cNvSpPr txBox="1">
            <a:spLocks noChangeArrowheads="1"/>
          </p:cNvSpPr>
          <p:nvPr/>
        </p:nvSpPr>
        <p:spPr bwMode="auto">
          <a:xfrm rot="-5400000">
            <a:off x="444500" y="3498850"/>
            <a:ext cx="395288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SG" sz="2800"/>
              <a:t>=</a:t>
            </a:r>
          </a:p>
        </p:txBody>
      </p:sp>
      <p:sp>
        <p:nvSpPr>
          <p:cNvPr id="17423" name="Text Box 3"/>
          <p:cNvSpPr txBox="1">
            <a:spLocks noChangeArrowheads="1"/>
          </p:cNvSpPr>
          <p:nvPr/>
        </p:nvSpPr>
        <p:spPr bwMode="auto">
          <a:xfrm>
            <a:off x="2919413" y="3638550"/>
            <a:ext cx="2286000" cy="338138"/>
          </a:xfrm>
          <a:prstGeom prst="rect">
            <a:avLst/>
          </a:prstGeom>
          <a:solidFill>
            <a:srgbClr val="92D05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600">
                <a:ea typeface="SimSun" pitchFamily="2" charset="-122"/>
              </a:rPr>
              <a:t>0.5 x 2 kg x (0.1 m/s)</a:t>
            </a:r>
            <a:r>
              <a:rPr lang="en-US" sz="1600" baseline="30000">
                <a:ea typeface="SimSun" pitchFamily="2" charset="-122"/>
              </a:rPr>
              <a:t> 2</a:t>
            </a:r>
            <a:endParaRPr lang="en-US" sz="1600"/>
          </a:p>
        </p:txBody>
      </p:sp>
      <p:sp>
        <p:nvSpPr>
          <p:cNvPr id="17424" name="Text Box 3"/>
          <p:cNvSpPr txBox="1">
            <a:spLocks noChangeArrowheads="1"/>
          </p:cNvSpPr>
          <p:nvPr/>
        </p:nvSpPr>
        <p:spPr bwMode="auto">
          <a:xfrm>
            <a:off x="5448300" y="3636963"/>
            <a:ext cx="2324100" cy="338137"/>
          </a:xfrm>
          <a:prstGeom prst="rect">
            <a:avLst/>
          </a:prstGeom>
          <a:solidFill>
            <a:srgbClr val="92D05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600">
                <a:ea typeface="SimSun" pitchFamily="2" charset="-122"/>
              </a:rPr>
              <a:t>0.5 x 1 kg x (0.4 m/s)</a:t>
            </a:r>
            <a:r>
              <a:rPr lang="en-US" sz="1600" baseline="30000">
                <a:ea typeface="SimSun" pitchFamily="2" charset="-122"/>
              </a:rPr>
              <a:t> 2</a:t>
            </a:r>
            <a:endParaRPr lang="en-US" sz="1600"/>
          </a:p>
        </p:txBody>
      </p:sp>
      <p:sp>
        <p:nvSpPr>
          <p:cNvPr id="17426" name="Text Box 3"/>
          <p:cNvSpPr txBox="1">
            <a:spLocks noChangeArrowheads="1"/>
          </p:cNvSpPr>
          <p:nvPr/>
        </p:nvSpPr>
        <p:spPr bwMode="auto">
          <a:xfrm>
            <a:off x="571500" y="2133600"/>
            <a:ext cx="2247900" cy="338138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600">
                <a:ea typeface="SimSun" pitchFamily="2" charset="-122"/>
              </a:rPr>
              <a:t>0.5 x 2 kg x (0.3 m/s)</a:t>
            </a:r>
            <a:r>
              <a:rPr lang="en-US" sz="1600" baseline="30000">
                <a:ea typeface="SimSun" pitchFamily="2" charset="-122"/>
              </a:rPr>
              <a:t>2</a:t>
            </a:r>
            <a:endParaRPr lang="en-US" sz="1600" baseline="30000"/>
          </a:p>
        </p:txBody>
      </p:sp>
      <p:sp>
        <p:nvSpPr>
          <p:cNvPr id="17427" name="Text Box 3"/>
          <p:cNvSpPr txBox="1">
            <a:spLocks noChangeArrowheads="1"/>
          </p:cNvSpPr>
          <p:nvPr/>
        </p:nvSpPr>
        <p:spPr bwMode="auto">
          <a:xfrm>
            <a:off x="3124200" y="2133600"/>
            <a:ext cx="2247900" cy="338138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600">
                <a:ea typeface="SimSun" pitchFamily="2" charset="-122"/>
              </a:rPr>
              <a:t>0.5 x 1 kg x (0 m/s)</a:t>
            </a:r>
            <a:r>
              <a:rPr lang="en-US" sz="1600" baseline="30000">
                <a:ea typeface="SimSun" pitchFamily="2" charset="-122"/>
              </a:rPr>
              <a:t> 2</a:t>
            </a:r>
            <a:endParaRPr lang="en-US" sz="1600"/>
          </a:p>
        </p:txBody>
      </p:sp>
      <p:sp>
        <p:nvSpPr>
          <p:cNvPr id="16402" name="Rectangle 67"/>
          <p:cNvSpPr>
            <a:spLocks noChangeArrowheads="1"/>
          </p:cNvSpPr>
          <p:nvPr/>
        </p:nvSpPr>
        <p:spPr bwMode="auto">
          <a:xfrm>
            <a:off x="266700" y="1524000"/>
            <a:ext cx="1743075" cy="4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SG" sz="2400"/>
              <a:t>Scenario 2 </a:t>
            </a:r>
          </a:p>
        </p:txBody>
      </p:sp>
      <p:cxnSp>
        <p:nvCxnSpPr>
          <p:cNvPr id="16404" name="AutoShape 21"/>
          <p:cNvCxnSpPr>
            <a:cxnSpLocks noChangeShapeType="1"/>
          </p:cNvCxnSpPr>
          <p:nvPr/>
        </p:nvCxnSpPr>
        <p:spPr bwMode="auto">
          <a:xfrm>
            <a:off x="1295400" y="3322915"/>
            <a:ext cx="6218232" cy="69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sp>
        <p:nvSpPr>
          <p:cNvPr id="16405" name="Text Box 20"/>
          <p:cNvSpPr txBox="1">
            <a:spLocks noChangeArrowheads="1"/>
          </p:cNvSpPr>
          <p:nvPr/>
        </p:nvSpPr>
        <p:spPr bwMode="auto">
          <a:xfrm>
            <a:off x="1410849" y="3333300"/>
            <a:ext cx="341393" cy="367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600">
                <a:ea typeface="SimSun" pitchFamily="2" charset="-122"/>
              </a:rPr>
              <a:t>A</a:t>
            </a:r>
            <a:endParaRPr lang="en-US" sz="1600"/>
          </a:p>
        </p:txBody>
      </p:sp>
      <p:sp>
        <p:nvSpPr>
          <p:cNvPr id="16406" name="Text Box 3"/>
          <p:cNvSpPr txBox="1">
            <a:spLocks noChangeArrowheads="1"/>
          </p:cNvSpPr>
          <p:nvPr/>
        </p:nvSpPr>
        <p:spPr bwMode="auto">
          <a:xfrm>
            <a:off x="7810501" y="2799508"/>
            <a:ext cx="952499" cy="531292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600">
                <a:ea typeface="SimSun" pitchFamily="2" charset="-122"/>
              </a:rPr>
              <a:t>Before </a:t>
            </a:r>
          </a:p>
          <a:p>
            <a:pPr algn="ctr" eaLnBrk="0" hangingPunct="0"/>
            <a:r>
              <a:rPr lang="en-US" sz="1600">
                <a:ea typeface="SimSun" pitchFamily="2" charset="-122"/>
              </a:rPr>
              <a:t>collision</a:t>
            </a:r>
            <a:endParaRPr lang="en-US" sz="1600"/>
          </a:p>
        </p:txBody>
      </p:sp>
      <p:grpSp>
        <p:nvGrpSpPr>
          <p:cNvPr id="16407" name="Group 37"/>
          <p:cNvGrpSpPr>
            <a:grpSpLocks/>
          </p:cNvGrpSpPr>
          <p:nvPr/>
        </p:nvGrpSpPr>
        <p:grpSpPr bwMode="auto">
          <a:xfrm>
            <a:off x="3238500" y="2942434"/>
            <a:ext cx="572290" cy="378663"/>
            <a:chOff x="1607860" y="2819400"/>
            <a:chExt cx="572291" cy="416812"/>
          </a:xfrm>
        </p:grpSpPr>
        <p:sp>
          <p:nvSpPr>
            <p:cNvPr id="16443" name="Rectangle 28"/>
            <p:cNvSpPr>
              <a:spLocks noChangeAspect="1" noChangeArrowheads="1"/>
            </p:cNvSpPr>
            <p:nvPr/>
          </p:nvSpPr>
          <p:spPr bwMode="auto">
            <a:xfrm>
              <a:off x="1662691" y="2819400"/>
              <a:ext cx="433600" cy="416812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en-SG"/>
            </a:p>
          </p:txBody>
        </p:sp>
        <p:sp>
          <p:nvSpPr>
            <p:cNvPr id="16444" name="Text Box 26"/>
            <p:cNvSpPr txBox="1">
              <a:spLocks noChangeArrowheads="1"/>
            </p:cNvSpPr>
            <p:nvPr/>
          </p:nvSpPr>
          <p:spPr bwMode="auto">
            <a:xfrm>
              <a:off x="1607860" y="2887979"/>
              <a:ext cx="572291" cy="2743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600">
                  <a:ea typeface="SimSun" pitchFamily="2" charset="-122"/>
                </a:rPr>
                <a:t>1 kg</a:t>
              </a:r>
              <a:endParaRPr lang="en-US" sz="1600"/>
            </a:p>
          </p:txBody>
        </p:sp>
      </p:grpSp>
      <p:sp>
        <p:nvSpPr>
          <p:cNvPr id="16408" name="Text Box 22"/>
          <p:cNvSpPr txBox="1">
            <a:spLocks noChangeArrowheads="1"/>
          </p:cNvSpPr>
          <p:nvPr/>
        </p:nvSpPr>
        <p:spPr bwMode="auto">
          <a:xfrm>
            <a:off x="3750862" y="3007187"/>
            <a:ext cx="810046" cy="2491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600">
                <a:ea typeface="SimSun" pitchFamily="2" charset="-122"/>
              </a:rPr>
              <a:t>0 cm/s</a:t>
            </a:r>
            <a:endParaRPr lang="en-US" sz="1600"/>
          </a:p>
        </p:txBody>
      </p:sp>
      <p:sp>
        <p:nvSpPr>
          <p:cNvPr id="16409" name="Text Box 20"/>
          <p:cNvSpPr txBox="1">
            <a:spLocks noChangeArrowheads="1"/>
          </p:cNvSpPr>
          <p:nvPr/>
        </p:nvSpPr>
        <p:spPr bwMode="auto">
          <a:xfrm>
            <a:off x="3339434" y="3337771"/>
            <a:ext cx="341393" cy="367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600">
                <a:ea typeface="SimSun" pitchFamily="2" charset="-122"/>
              </a:rPr>
              <a:t>B</a:t>
            </a:r>
            <a:endParaRPr lang="en-US" sz="1600"/>
          </a:p>
        </p:txBody>
      </p:sp>
      <p:sp>
        <p:nvSpPr>
          <p:cNvPr id="16440" name="Text Box 26"/>
          <p:cNvSpPr txBox="1">
            <a:spLocks noChangeArrowheads="1"/>
          </p:cNvSpPr>
          <p:nvPr/>
        </p:nvSpPr>
        <p:spPr bwMode="auto">
          <a:xfrm>
            <a:off x="1294610" y="2781300"/>
            <a:ext cx="572290" cy="249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600" dirty="0">
                <a:ea typeface="SimSun" pitchFamily="2" charset="-122"/>
              </a:rPr>
              <a:t>2</a:t>
            </a:r>
            <a:r>
              <a:rPr lang="en-US" sz="1600" dirty="0" smtClean="0">
                <a:ea typeface="SimSun" pitchFamily="2" charset="-122"/>
              </a:rPr>
              <a:t> </a:t>
            </a:r>
            <a:r>
              <a:rPr lang="en-US" sz="1600" dirty="0">
                <a:ea typeface="SimSun" pitchFamily="2" charset="-122"/>
              </a:rPr>
              <a:t>kg</a:t>
            </a:r>
            <a:endParaRPr lang="en-US" sz="1600" dirty="0"/>
          </a:p>
        </p:txBody>
      </p:sp>
      <p:grpSp>
        <p:nvGrpSpPr>
          <p:cNvPr id="16412" name="Group 36"/>
          <p:cNvGrpSpPr>
            <a:grpSpLocks/>
          </p:cNvGrpSpPr>
          <p:nvPr/>
        </p:nvGrpSpPr>
        <p:grpSpPr bwMode="auto">
          <a:xfrm>
            <a:off x="1790700" y="2781300"/>
            <a:ext cx="1514922" cy="315904"/>
            <a:chOff x="2022724" y="2821421"/>
            <a:chExt cx="1514925" cy="347860"/>
          </a:xfrm>
        </p:grpSpPr>
        <p:cxnSp>
          <p:nvCxnSpPr>
            <p:cNvPr id="16437" name="AutoShape 23"/>
            <p:cNvCxnSpPr>
              <a:cxnSpLocks noChangeShapeType="1"/>
            </p:cNvCxnSpPr>
            <p:nvPr/>
          </p:nvCxnSpPr>
          <p:spPr bwMode="auto">
            <a:xfrm>
              <a:off x="2022724" y="2986693"/>
              <a:ext cx="512090" cy="76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16438" name="Text Box 22"/>
            <p:cNvSpPr txBox="1">
              <a:spLocks noChangeArrowheads="1"/>
            </p:cNvSpPr>
            <p:nvPr/>
          </p:nvSpPr>
          <p:spPr bwMode="auto">
            <a:xfrm>
              <a:off x="2389750" y="2821421"/>
              <a:ext cx="1147899" cy="3478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600">
                  <a:ea typeface="SimSun" pitchFamily="2" charset="-122"/>
                </a:rPr>
                <a:t>30 cm/s</a:t>
              </a:r>
              <a:endParaRPr lang="en-US" sz="1600"/>
            </a:p>
          </p:txBody>
        </p:sp>
      </p:grpSp>
      <p:sp>
        <p:nvSpPr>
          <p:cNvPr id="16413" name="Text Box 3"/>
          <p:cNvSpPr txBox="1">
            <a:spLocks noChangeArrowheads="1"/>
          </p:cNvSpPr>
          <p:nvPr/>
        </p:nvSpPr>
        <p:spPr bwMode="auto">
          <a:xfrm>
            <a:off x="7810501" y="2800800"/>
            <a:ext cx="952499" cy="531292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600">
                <a:ea typeface="SimSun" pitchFamily="2" charset="-122"/>
              </a:rPr>
              <a:t>Before </a:t>
            </a:r>
          </a:p>
          <a:p>
            <a:pPr algn="ctr" eaLnBrk="0" hangingPunct="0"/>
            <a:r>
              <a:rPr lang="en-US" sz="1600">
                <a:ea typeface="SimSun" pitchFamily="2" charset="-122"/>
              </a:rPr>
              <a:t>collision</a:t>
            </a:r>
            <a:endParaRPr lang="en-US" sz="1600"/>
          </a:p>
        </p:txBody>
      </p:sp>
      <p:cxnSp>
        <p:nvCxnSpPr>
          <p:cNvPr id="16414" name="AutoShape 4"/>
          <p:cNvCxnSpPr>
            <a:cxnSpLocks noChangeShapeType="1"/>
          </p:cNvCxnSpPr>
          <p:nvPr/>
        </p:nvCxnSpPr>
        <p:spPr bwMode="auto">
          <a:xfrm>
            <a:off x="1295400" y="4838888"/>
            <a:ext cx="6218232" cy="69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sp>
        <p:nvSpPr>
          <p:cNvPr id="16415" name="Text Box 2"/>
          <p:cNvSpPr txBox="1">
            <a:spLocks noChangeArrowheads="1"/>
          </p:cNvSpPr>
          <p:nvPr/>
        </p:nvSpPr>
        <p:spPr bwMode="auto">
          <a:xfrm>
            <a:off x="7886701" y="4299430"/>
            <a:ext cx="925512" cy="531292"/>
          </a:xfrm>
          <a:prstGeom prst="rect">
            <a:avLst/>
          </a:prstGeom>
          <a:solidFill>
            <a:srgbClr val="92D05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600">
                <a:ea typeface="SimSun" pitchFamily="2" charset="-122"/>
              </a:rPr>
              <a:t>After </a:t>
            </a:r>
          </a:p>
          <a:p>
            <a:pPr algn="ctr" eaLnBrk="0" hangingPunct="0"/>
            <a:r>
              <a:rPr lang="en-US" sz="1600">
                <a:ea typeface="SimSun" pitchFamily="2" charset="-122"/>
              </a:rPr>
              <a:t>collision</a:t>
            </a:r>
            <a:endParaRPr lang="en-US" sz="1600"/>
          </a:p>
        </p:txBody>
      </p:sp>
      <p:grpSp>
        <p:nvGrpSpPr>
          <p:cNvPr id="16416" name="Group 52"/>
          <p:cNvGrpSpPr>
            <a:grpSpLocks/>
          </p:cNvGrpSpPr>
          <p:nvPr/>
        </p:nvGrpSpPr>
        <p:grpSpPr bwMode="auto">
          <a:xfrm>
            <a:off x="5887979" y="4456776"/>
            <a:ext cx="572290" cy="378663"/>
            <a:chOff x="1607860" y="2819400"/>
            <a:chExt cx="572291" cy="416812"/>
          </a:xfrm>
        </p:grpSpPr>
        <p:sp>
          <p:nvSpPr>
            <p:cNvPr id="16435" name="Rectangle 28"/>
            <p:cNvSpPr>
              <a:spLocks noChangeAspect="1" noChangeArrowheads="1"/>
            </p:cNvSpPr>
            <p:nvPr/>
          </p:nvSpPr>
          <p:spPr bwMode="auto">
            <a:xfrm>
              <a:off x="1662691" y="2819400"/>
              <a:ext cx="433600" cy="416812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en-SG"/>
            </a:p>
          </p:txBody>
        </p:sp>
        <p:sp>
          <p:nvSpPr>
            <p:cNvPr id="16436" name="Text Box 26"/>
            <p:cNvSpPr txBox="1">
              <a:spLocks noChangeArrowheads="1"/>
            </p:cNvSpPr>
            <p:nvPr/>
          </p:nvSpPr>
          <p:spPr bwMode="auto">
            <a:xfrm>
              <a:off x="1607860" y="2887979"/>
              <a:ext cx="572291" cy="2743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600">
                  <a:ea typeface="SimSun" pitchFamily="2" charset="-122"/>
                </a:rPr>
                <a:t>1 kg</a:t>
              </a:r>
              <a:endParaRPr lang="en-US" sz="1600"/>
            </a:p>
          </p:txBody>
        </p:sp>
      </p:grpSp>
      <p:grpSp>
        <p:nvGrpSpPr>
          <p:cNvPr id="16417" name="Group 55"/>
          <p:cNvGrpSpPr>
            <a:grpSpLocks/>
          </p:cNvGrpSpPr>
          <p:nvPr/>
        </p:nvGrpSpPr>
        <p:grpSpPr bwMode="auto">
          <a:xfrm>
            <a:off x="6362700" y="4491827"/>
            <a:ext cx="1560932" cy="346119"/>
            <a:chOff x="2013236" y="2818298"/>
            <a:chExt cx="1560935" cy="381131"/>
          </a:xfrm>
        </p:grpSpPr>
        <p:cxnSp>
          <p:nvCxnSpPr>
            <p:cNvPr id="16433" name="AutoShape 23"/>
            <p:cNvCxnSpPr>
              <a:cxnSpLocks noChangeShapeType="1"/>
            </p:cNvCxnSpPr>
            <p:nvPr/>
          </p:nvCxnSpPr>
          <p:spPr bwMode="auto">
            <a:xfrm>
              <a:off x="2013236" y="2986693"/>
              <a:ext cx="512090" cy="76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16434" name="Text Box 22"/>
            <p:cNvSpPr txBox="1">
              <a:spLocks noChangeArrowheads="1"/>
            </p:cNvSpPr>
            <p:nvPr/>
          </p:nvSpPr>
          <p:spPr bwMode="auto">
            <a:xfrm>
              <a:off x="2394236" y="2818298"/>
              <a:ext cx="1179935" cy="3811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600">
                  <a:ea typeface="SimSun" pitchFamily="2" charset="-122"/>
                </a:rPr>
                <a:t>40 cm/s</a:t>
              </a:r>
              <a:endParaRPr lang="en-US" sz="1600"/>
            </a:p>
          </p:txBody>
        </p:sp>
      </p:grpSp>
      <p:sp>
        <p:nvSpPr>
          <p:cNvPr id="16418" name="Text Box 20"/>
          <p:cNvSpPr txBox="1">
            <a:spLocks noChangeArrowheads="1"/>
          </p:cNvSpPr>
          <p:nvPr/>
        </p:nvSpPr>
        <p:spPr bwMode="auto">
          <a:xfrm>
            <a:off x="6106638" y="4852113"/>
            <a:ext cx="341393" cy="367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600">
                <a:ea typeface="SimSun" pitchFamily="2" charset="-122"/>
              </a:rPr>
              <a:t>B</a:t>
            </a:r>
            <a:endParaRPr lang="en-US" sz="1600"/>
          </a:p>
        </p:txBody>
      </p:sp>
      <p:sp>
        <p:nvSpPr>
          <p:cNvPr id="16419" name="Text Box 20"/>
          <p:cNvSpPr txBox="1">
            <a:spLocks noChangeArrowheads="1"/>
          </p:cNvSpPr>
          <p:nvPr/>
        </p:nvSpPr>
        <p:spPr bwMode="auto">
          <a:xfrm>
            <a:off x="4257258" y="4852113"/>
            <a:ext cx="341393" cy="367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600">
                <a:ea typeface="SimSun" pitchFamily="2" charset="-122"/>
              </a:rPr>
              <a:t>A</a:t>
            </a:r>
            <a:endParaRPr lang="en-US" sz="1600"/>
          </a:p>
        </p:txBody>
      </p:sp>
      <p:grpSp>
        <p:nvGrpSpPr>
          <p:cNvPr id="16423" name="Group 92"/>
          <p:cNvGrpSpPr>
            <a:grpSpLocks/>
          </p:cNvGrpSpPr>
          <p:nvPr/>
        </p:nvGrpSpPr>
        <p:grpSpPr bwMode="auto">
          <a:xfrm>
            <a:off x="4533901" y="4343400"/>
            <a:ext cx="1402903" cy="242308"/>
            <a:chOff x="4174211" y="5515428"/>
            <a:chExt cx="1402903" cy="266700"/>
          </a:xfrm>
        </p:grpSpPr>
        <p:sp>
          <p:nvSpPr>
            <p:cNvPr id="16425" name="Text Box 22"/>
            <p:cNvSpPr txBox="1">
              <a:spLocks noChangeArrowheads="1"/>
            </p:cNvSpPr>
            <p:nvPr/>
          </p:nvSpPr>
          <p:spPr bwMode="auto">
            <a:xfrm>
              <a:off x="4541888" y="5515428"/>
              <a:ext cx="1035226" cy="2667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600">
                  <a:ea typeface="SimSun" pitchFamily="2" charset="-122"/>
                </a:rPr>
                <a:t>10 cm/s</a:t>
              </a:r>
              <a:endParaRPr lang="en-US" sz="1600"/>
            </a:p>
          </p:txBody>
        </p:sp>
        <p:cxnSp>
          <p:nvCxnSpPr>
            <p:cNvPr id="16426" name="AutoShape 23"/>
            <p:cNvCxnSpPr>
              <a:cxnSpLocks noChangeShapeType="1"/>
            </p:cNvCxnSpPr>
            <p:nvPr/>
          </p:nvCxnSpPr>
          <p:spPr bwMode="auto">
            <a:xfrm>
              <a:off x="4174211" y="5676138"/>
              <a:ext cx="512089" cy="76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</p:grpSp>
      <p:sp>
        <p:nvSpPr>
          <p:cNvPr id="16424" name="Text Box 2"/>
          <p:cNvSpPr txBox="1">
            <a:spLocks noChangeArrowheads="1"/>
          </p:cNvSpPr>
          <p:nvPr/>
        </p:nvSpPr>
        <p:spPr bwMode="auto">
          <a:xfrm>
            <a:off x="7886701" y="4300722"/>
            <a:ext cx="925512" cy="531292"/>
          </a:xfrm>
          <a:prstGeom prst="rect">
            <a:avLst/>
          </a:prstGeom>
          <a:solidFill>
            <a:srgbClr val="92D05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600">
                <a:ea typeface="SimSun" pitchFamily="2" charset="-122"/>
              </a:rPr>
              <a:t>After </a:t>
            </a:r>
          </a:p>
          <a:p>
            <a:pPr algn="ctr" eaLnBrk="0" hangingPunct="0"/>
            <a:r>
              <a:rPr lang="en-US" sz="1600">
                <a:ea typeface="SimSun" pitchFamily="2" charset="-122"/>
              </a:rPr>
              <a:t>collision</a:t>
            </a:r>
            <a:endParaRPr lang="en-US" sz="1600"/>
          </a:p>
        </p:txBody>
      </p:sp>
      <p:sp>
        <p:nvSpPr>
          <p:cNvPr id="17415" name="TextBox 72"/>
          <p:cNvSpPr txBox="1">
            <a:spLocks noChangeArrowheads="1"/>
          </p:cNvSpPr>
          <p:nvPr/>
        </p:nvSpPr>
        <p:spPr bwMode="auto">
          <a:xfrm>
            <a:off x="2819400" y="2095500"/>
            <a:ext cx="3190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SG" b="1">
                <a:solidFill>
                  <a:srgbClr val="FF0000"/>
                </a:solidFill>
              </a:rPr>
              <a:t>+</a:t>
            </a:r>
          </a:p>
        </p:txBody>
      </p:sp>
      <p:sp>
        <p:nvSpPr>
          <p:cNvPr id="64" name="Text Box 26"/>
          <p:cNvSpPr txBox="1">
            <a:spLocks noChangeArrowheads="1"/>
          </p:cNvSpPr>
          <p:nvPr/>
        </p:nvSpPr>
        <p:spPr bwMode="auto">
          <a:xfrm>
            <a:off x="4038600" y="4305300"/>
            <a:ext cx="572290" cy="249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600" dirty="0">
                <a:ea typeface="SimSun" pitchFamily="2" charset="-122"/>
              </a:rPr>
              <a:t>2</a:t>
            </a:r>
            <a:r>
              <a:rPr lang="en-US" sz="1600" dirty="0" smtClean="0">
                <a:ea typeface="SimSun" pitchFamily="2" charset="-122"/>
              </a:rPr>
              <a:t> </a:t>
            </a:r>
            <a:r>
              <a:rPr lang="en-US" sz="1600" dirty="0">
                <a:ea typeface="SimSun" pitchFamily="2" charset="-122"/>
              </a:rPr>
              <a:t>kg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40" grpId="0" animBg="1"/>
      <p:bldP spid="17441" grpId="0"/>
      <p:bldP spid="17442" grpId="0" animBg="1"/>
      <p:bldP spid="61" grpId="0" animBg="1"/>
      <p:bldP spid="17417" grpId="0" animBg="1"/>
      <p:bldP spid="17419" grpId="0" animBg="1"/>
      <p:bldP spid="66" grpId="0" animBg="1"/>
      <p:bldP spid="17421" grpId="0"/>
      <p:bldP spid="17422" grpId="0"/>
      <p:bldP spid="17423" grpId="0" animBg="1"/>
      <p:bldP spid="17424" grpId="0" animBg="1"/>
      <p:bldP spid="17426" grpId="0" animBg="1"/>
      <p:bldP spid="17427" grpId="0" animBg="1"/>
      <p:bldP spid="174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SG" dirty="0" smtClean="0"/>
              <a:t>Applying the MV- and E-rules together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76300" y="2743200"/>
          <a:ext cx="7772400" cy="2590800"/>
        </p:xfrm>
        <a:graphic>
          <a:graphicData uri="http://schemas.openxmlformats.org/drawingml/2006/table">
            <a:tbl>
              <a:tblPr/>
              <a:tblGrid>
                <a:gridCol w="1049516"/>
                <a:gridCol w="883258"/>
                <a:gridCol w="883258"/>
                <a:gridCol w="874372"/>
                <a:gridCol w="874372"/>
                <a:gridCol w="1603812"/>
                <a:gridCol w="1603812"/>
              </a:tblGrid>
              <a:tr h="83121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600" dirty="0">
                          <a:solidFill>
                            <a:schemeClr val="bg1"/>
                          </a:solidFill>
                          <a:latin typeface="Arial"/>
                          <a:ea typeface="SimSun"/>
                        </a:rPr>
                        <a:t>Possible collision scenarios</a:t>
                      </a:r>
                      <a:endParaRPr lang="en-US" sz="1600" dirty="0">
                        <a:solidFill>
                          <a:schemeClr val="bg1"/>
                        </a:solidFill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600" i="1" dirty="0" err="1" smtClean="0">
                          <a:solidFill>
                            <a:schemeClr val="bg1"/>
                          </a:solidFill>
                          <a:latin typeface="Times New Roman"/>
                          <a:ea typeface="SimSun"/>
                        </a:rPr>
                        <a:t>u</a:t>
                      </a:r>
                      <a:r>
                        <a:rPr lang="en-SG" sz="1600" baseline="-25000" dirty="0" err="1" smtClean="0">
                          <a:solidFill>
                            <a:schemeClr val="bg1"/>
                          </a:solidFill>
                          <a:latin typeface="Arial"/>
                          <a:ea typeface="SimSun"/>
                        </a:rPr>
                        <a:t>A</a:t>
                      </a:r>
                      <a:r>
                        <a:rPr lang="en-SG" sz="1600" dirty="0" smtClean="0">
                          <a:solidFill>
                            <a:schemeClr val="bg1"/>
                          </a:solidFill>
                          <a:latin typeface="Arial"/>
                          <a:ea typeface="SimSun"/>
                        </a:rPr>
                        <a:t> </a:t>
                      </a:r>
                      <a:r>
                        <a:rPr lang="en-SG" sz="1600" dirty="0">
                          <a:solidFill>
                            <a:schemeClr val="bg1"/>
                          </a:solidFill>
                          <a:latin typeface="Arial"/>
                          <a:ea typeface="SimSun"/>
                        </a:rPr>
                        <a:t>(cm/s)</a:t>
                      </a:r>
                      <a:endParaRPr lang="en-US" sz="1600" dirty="0">
                        <a:solidFill>
                          <a:schemeClr val="bg1"/>
                        </a:solidFill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600" i="1" dirty="0" err="1" smtClean="0">
                          <a:solidFill>
                            <a:schemeClr val="bg1"/>
                          </a:solidFill>
                          <a:latin typeface="Times New Roman"/>
                          <a:ea typeface="SimSun"/>
                        </a:rPr>
                        <a:t>u</a:t>
                      </a:r>
                      <a:r>
                        <a:rPr lang="en-SG" sz="1600" baseline="-25000" dirty="0" err="1" smtClean="0">
                          <a:solidFill>
                            <a:schemeClr val="bg1"/>
                          </a:solidFill>
                          <a:latin typeface="Arial"/>
                          <a:ea typeface="SimSun"/>
                        </a:rPr>
                        <a:t>B</a:t>
                      </a:r>
                      <a:r>
                        <a:rPr lang="en-SG" sz="1600" dirty="0" smtClean="0">
                          <a:solidFill>
                            <a:schemeClr val="bg1"/>
                          </a:solidFill>
                          <a:latin typeface="Arial"/>
                          <a:ea typeface="SimSun"/>
                        </a:rPr>
                        <a:t> </a:t>
                      </a:r>
                      <a:r>
                        <a:rPr lang="en-SG" sz="1600" dirty="0">
                          <a:solidFill>
                            <a:schemeClr val="bg1"/>
                          </a:solidFill>
                          <a:latin typeface="Arial"/>
                          <a:ea typeface="SimSun"/>
                        </a:rPr>
                        <a:t>(cm/s)</a:t>
                      </a:r>
                      <a:endParaRPr lang="en-US" sz="1600" dirty="0">
                        <a:solidFill>
                          <a:schemeClr val="bg1"/>
                        </a:solidFill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600" i="1" dirty="0" err="1" smtClean="0">
                          <a:solidFill>
                            <a:schemeClr val="bg1"/>
                          </a:solidFill>
                          <a:latin typeface="Times New Roman"/>
                          <a:ea typeface="SimSun"/>
                        </a:rPr>
                        <a:t>v</a:t>
                      </a:r>
                      <a:r>
                        <a:rPr lang="en-SG" sz="1600" baseline="-25000" dirty="0" err="1" smtClean="0">
                          <a:solidFill>
                            <a:schemeClr val="bg1"/>
                          </a:solidFill>
                          <a:latin typeface="Arial"/>
                          <a:ea typeface="SimSun"/>
                        </a:rPr>
                        <a:t>A</a:t>
                      </a:r>
                      <a:r>
                        <a:rPr lang="en-SG" sz="1600" dirty="0" smtClean="0">
                          <a:solidFill>
                            <a:schemeClr val="bg1"/>
                          </a:solidFill>
                          <a:latin typeface="Arial"/>
                          <a:ea typeface="SimSun"/>
                        </a:rPr>
                        <a:t> </a:t>
                      </a:r>
                      <a:r>
                        <a:rPr lang="en-SG" sz="1600" dirty="0">
                          <a:solidFill>
                            <a:schemeClr val="bg1"/>
                          </a:solidFill>
                          <a:latin typeface="Arial"/>
                          <a:ea typeface="SimSun"/>
                        </a:rPr>
                        <a:t>(cm/s)</a:t>
                      </a:r>
                      <a:endParaRPr lang="en-US" sz="1600" dirty="0">
                        <a:solidFill>
                          <a:schemeClr val="bg1"/>
                        </a:solidFill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600" i="1" dirty="0" err="1" smtClean="0">
                          <a:solidFill>
                            <a:schemeClr val="bg1"/>
                          </a:solidFill>
                          <a:latin typeface="Times New Roman"/>
                          <a:ea typeface="SimSun"/>
                        </a:rPr>
                        <a:t>v</a:t>
                      </a:r>
                      <a:r>
                        <a:rPr lang="en-SG" sz="1600" baseline="-25000" dirty="0" err="1" smtClean="0">
                          <a:solidFill>
                            <a:schemeClr val="bg1"/>
                          </a:solidFill>
                          <a:latin typeface="Arial"/>
                          <a:ea typeface="SimSun"/>
                        </a:rPr>
                        <a:t>B</a:t>
                      </a:r>
                      <a:r>
                        <a:rPr lang="en-SG" sz="1600" dirty="0" smtClean="0">
                          <a:solidFill>
                            <a:schemeClr val="bg1"/>
                          </a:solidFill>
                          <a:latin typeface="Arial"/>
                          <a:ea typeface="SimSun"/>
                        </a:rPr>
                        <a:t> </a:t>
                      </a:r>
                      <a:r>
                        <a:rPr lang="en-SG" sz="1600" dirty="0">
                          <a:solidFill>
                            <a:schemeClr val="bg1"/>
                          </a:solidFill>
                          <a:latin typeface="Arial"/>
                          <a:ea typeface="SimSun"/>
                        </a:rPr>
                        <a:t>(cm/s)</a:t>
                      </a:r>
                      <a:endParaRPr lang="en-US" sz="1600" dirty="0">
                        <a:solidFill>
                          <a:schemeClr val="bg1"/>
                        </a:solidFill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600" dirty="0">
                          <a:solidFill>
                            <a:schemeClr val="bg1"/>
                          </a:solidFill>
                          <a:latin typeface="Arial"/>
                          <a:ea typeface="SimSun"/>
                        </a:rPr>
                        <a:t>Mass </a:t>
                      </a:r>
                      <a:r>
                        <a:rPr lang="en-SG" sz="1600" dirty="0" smtClean="0">
                          <a:solidFill>
                            <a:schemeClr val="bg1"/>
                          </a:solidFill>
                          <a:latin typeface="Arial"/>
                          <a:ea typeface="SimSun"/>
                        </a:rPr>
                        <a:t>× </a:t>
                      </a:r>
                      <a:r>
                        <a:rPr lang="en-SG" sz="1600" dirty="0">
                          <a:solidFill>
                            <a:schemeClr val="bg1"/>
                          </a:solidFill>
                          <a:latin typeface="Arial"/>
                          <a:ea typeface="SimSun"/>
                        </a:rPr>
                        <a:t>Velocity before and after collision </a:t>
                      </a:r>
                      <a:endParaRPr lang="en-SG" sz="1600" dirty="0" smtClean="0">
                        <a:solidFill>
                          <a:schemeClr val="bg1"/>
                        </a:solidFill>
                        <a:latin typeface="Arial"/>
                        <a:ea typeface="SimSu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600" dirty="0" smtClean="0">
                          <a:solidFill>
                            <a:schemeClr val="bg1"/>
                          </a:solidFill>
                          <a:latin typeface="Arial"/>
                          <a:ea typeface="SimSun"/>
                        </a:rPr>
                        <a:t>(kg cm/</a:t>
                      </a:r>
                      <a:r>
                        <a:rPr lang="en-SG" sz="1600" dirty="0" err="1" smtClean="0">
                          <a:solidFill>
                            <a:schemeClr val="bg1"/>
                          </a:solidFill>
                          <a:latin typeface="Arial"/>
                          <a:ea typeface="SimSun"/>
                        </a:rPr>
                        <a:t>s</a:t>
                      </a:r>
                      <a:r>
                        <a:rPr lang="en-SG" sz="1600" dirty="0">
                          <a:solidFill>
                            <a:schemeClr val="bg1"/>
                          </a:solidFill>
                          <a:latin typeface="Arial"/>
                          <a:ea typeface="SimSun"/>
                        </a:rPr>
                        <a:t>)</a:t>
                      </a:r>
                      <a:endParaRPr lang="en-US" sz="1600" dirty="0">
                        <a:solidFill>
                          <a:schemeClr val="bg1"/>
                        </a:solidFill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bg1"/>
                          </a:solidFill>
                          <a:latin typeface="+mn-lt"/>
                          <a:ea typeface="SimSun"/>
                        </a:rPr>
                        <a:t>Sum</a:t>
                      </a:r>
                      <a:r>
                        <a:rPr lang="en-US" sz="1600" baseline="0" dirty="0" smtClean="0">
                          <a:solidFill>
                            <a:schemeClr val="bg1"/>
                          </a:solidFill>
                          <a:latin typeface="+mn-lt"/>
                          <a:ea typeface="SimSun"/>
                        </a:rPr>
                        <a:t> of kinetic energy before and after collision</a:t>
                      </a:r>
                      <a:endParaRPr lang="en-US" sz="1600" dirty="0">
                        <a:solidFill>
                          <a:schemeClr val="bg1"/>
                        </a:solidFill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6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</a:rPr>
                        <a:t>(</a:t>
                      </a:r>
                      <a:r>
                        <a:rPr lang="en-SG" sz="1600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</a:rPr>
                        <a:t>i</a:t>
                      </a:r>
                      <a:r>
                        <a:rPr lang="en-SG" sz="16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</a:rPr>
                        <a:t>)</a:t>
                      </a:r>
                      <a:endParaRPr lang="en-US" sz="1600" dirty="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600">
                          <a:solidFill>
                            <a:srgbClr val="000000"/>
                          </a:solidFill>
                          <a:latin typeface="Arial"/>
                          <a:ea typeface="SimSun"/>
                        </a:rPr>
                        <a:t>30</a:t>
                      </a:r>
                      <a:endParaRPr lang="en-US" sz="160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600">
                          <a:solidFill>
                            <a:srgbClr val="000000"/>
                          </a:solidFill>
                          <a:latin typeface="Arial"/>
                          <a:ea typeface="SimSun"/>
                        </a:rPr>
                        <a:t>0</a:t>
                      </a:r>
                      <a:endParaRPr lang="en-US" sz="160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600">
                          <a:solidFill>
                            <a:srgbClr val="000000"/>
                          </a:solidFill>
                          <a:latin typeface="Arial"/>
                          <a:ea typeface="SimSun"/>
                        </a:rPr>
                        <a:t>15</a:t>
                      </a:r>
                      <a:endParaRPr lang="en-US" sz="160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6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</a:rPr>
                        <a:t>15</a:t>
                      </a:r>
                      <a:endParaRPr lang="en-US" sz="1600" dirty="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6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</a:rPr>
                        <a:t>30</a:t>
                      </a:r>
                      <a:endParaRPr lang="en-US" sz="1600" dirty="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+mn-lt"/>
                          <a:ea typeface="SimSun"/>
                        </a:rPr>
                        <a:t>Not equal</a:t>
                      </a:r>
                      <a:endParaRPr lang="en-US" sz="1600" dirty="0"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600">
                          <a:solidFill>
                            <a:srgbClr val="000000"/>
                          </a:solidFill>
                          <a:latin typeface="Arial"/>
                          <a:ea typeface="SimSun"/>
                        </a:rPr>
                        <a:t>(ii)</a:t>
                      </a:r>
                      <a:endParaRPr lang="en-US" sz="160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600">
                          <a:solidFill>
                            <a:srgbClr val="000000"/>
                          </a:solidFill>
                          <a:latin typeface="Arial"/>
                          <a:ea typeface="SimSun"/>
                        </a:rPr>
                        <a:t>30</a:t>
                      </a:r>
                      <a:endParaRPr lang="en-US" sz="160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600">
                          <a:solidFill>
                            <a:srgbClr val="000000"/>
                          </a:solidFill>
                          <a:latin typeface="Arial"/>
                          <a:ea typeface="SimSun"/>
                        </a:rPr>
                        <a:t>0</a:t>
                      </a:r>
                      <a:endParaRPr lang="en-US" sz="160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600">
                          <a:solidFill>
                            <a:srgbClr val="000000"/>
                          </a:solidFill>
                          <a:latin typeface="Arial"/>
                          <a:ea typeface="SimSun"/>
                        </a:rPr>
                        <a:t>-10</a:t>
                      </a:r>
                      <a:endParaRPr lang="en-US" sz="160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6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</a:rPr>
                        <a:t>4</a:t>
                      </a:r>
                      <a:r>
                        <a:rPr lang="en-SG" sz="160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</a:rPr>
                        <a:t>0</a:t>
                      </a:r>
                      <a:endParaRPr lang="en-US" sz="1600" dirty="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600" dirty="0" smtClean="0">
                          <a:solidFill>
                            <a:srgbClr val="000000"/>
                          </a:solidFill>
                          <a:latin typeface="+mn-lt"/>
                          <a:ea typeface="SimSun"/>
                        </a:rPr>
                        <a:t>30</a:t>
                      </a:r>
                      <a:endParaRPr lang="en-US" sz="1600" dirty="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+mn-lt"/>
                          <a:ea typeface="SimSun"/>
                        </a:rPr>
                        <a:t>Not equal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600">
                          <a:solidFill>
                            <a:srgbClr val="000000"/>
                          </a:solidFill>
                          <a:latin typeface="Arial"/>
                          <a:ea typeface="SimSun"/>
                        </a:rPr>
                        <a:t>(iii)</a:t>
                      </a:r>
                      <a:endParaRPr lang="en-US" sz="160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600">
                          <a:solidFill>
                            <a:srgbClr val="000000"/>
                          </a:solidFill>
                          <a:latin typeface="Arial"/>
                          <a:ea typeface="SimSun"/>
                        </a:rPr>
                        <a:t>30</a:t>
                      </a:r>
                      <a:endParaRPr lang="en-US" sz="160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600">
                          <a:solidFill>
                            <a:srgbClr val="000000"/>
                          </a:solidFill>
                          <a:latin typeface="Arial"/>
                          <a:ea typeface="SimSun"/>
                        </a:rPr>
                        <a:t>0</a:t>
                      </a:r>
                      <a:endParaRPr lang="en-US" sz="160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600">
                          <a:solidFill>
                            <a:srgbClr val="000000"/>
                          </a:solidFill>
                          <a:latin typeface="Arial"/>
                          <a:ea typeface="SimSun"/>
                        </a:rPr>
                        <a:t>-20</a:t>
                      </a:r>
                      <a:endParaRPr lang="en-US" sz="160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6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</a:rPr>
                        <a:t>50</a:t>
                      </a:r>
                      <a:endParaRPr lang="en-US" sz="1600" dirty="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600" dirty="0" smtClean="0">
                          <a:solidFill>
                            <a:srgbClr val="000000"/>
                          </a:solidFill>
                          <a:latin typeface="+mn-lt"/>
                          <a:ea typeface="SimSun"/>
                        </a:rPr>
                        <a:t>30</a:t>
                      </a:r>
                      <a:endParaRPr lang="en-US" sz="1600" dirty="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+mn-lt"/>
                          <a:ea typeface="SimSun"/>
                        </a:rPr>
                        <a:t>Not equal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6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</a:rPr>
                        <a:t>(iv)</a:t>
                      </a:r>
                      <a:endParaRPr lang="en-US" sz="1600" dirty="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6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</a:rPr>
                        <a:t>30</a:t>
                      </a:r>
                      <a:endParaRPr lang="en-US" sz="1600" dirty="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600">
                          <a:solidFill>
                            <a:srgbClr val="000000"/>
                          </a:solidFill>
                          <a:latin typeface="Arial"/>
                          <a:ea typeface="SimSun"/>
                        </a:rPr>
                        <a:t>0</a:t>
                      </a:r>
                      <a:endParaRPr lang="en-US" sz="160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6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</a:rPr>
                        <a:t>0</a:t>
                      </a:r>
                      <a:endParaRPr lang="en-US" sz="1600" dirty="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600">
                          <a:solidFill>
                            <a:srgbClr val="000000"/>
                          </a:solidFill>
                          <a:latin typeface="Arial"/>
                          <a:ea typeface="SimSun"/>
                        </a:rPr>
                        <a:t>30</a:t>
                      </a:r>
                      <a:endParaRPr lang="en-US" sz="160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600" dirty="0" smtClean="0">
                          <a:solidFill>
                            <a:srgbClr val="000000"/>
                          </a:solidFill>
                          <a:latin typeface="+mn-lt"/>
                          <a:ea typeface="SimSun"/>
                        </a:rPr>
                        <a:t>30</a:t>
                      </a:r>
                      <a:endParaRPr lang="en-US" sz="1600" dirty="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+mn-lt"/>
                          <a:ea typeface="SimSun"/>
                        </a:rPr>
                        <a:t>Equal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6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</a:rPr>
                        <a:t>(v)</a:t>
                      </a:r>
                      <a:endParaRPr lang="en-US" sz="1600" dirty="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600">
                          <a:solidFill>
                            <a:srgbClr val="000000"/>
                          </a:solidFill>
                          <a:latin typeface="Arial"/>
                          <a:ea typeface="SimSun"/>
                        </a:rPr>
                        <a:t>30</a:t>
                      </a:r>
                      <a:endParaRPr lang="en-US" sz="160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600">
                          <a:solidFill>
                            <a:srgbClr val="000000"/>
                          </a:solidFill>
                          <a:latin typeface="Arial"/>
                          <a:ea typeface="SimSun"/>
                        </a:rPr>
                        <a:t>0</a:t>
                      </a:r>
                      <a:endParaRPr lang="en-US" sz="160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6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</a:rPr>
                        <a:t>5</a:t>
                      </a:r>
                      <a:endParaRPr lang="en-US" sz="1600" dirty="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600">
                          <a:solidFill>
                            <a:srgbClr val="000000"/>
                          </a:solidFill>
                          <a:latin typeface="Arial"/>
                          <a:ea typeface="SimSun"/>
                        </a:rPr>
                        <a:t>25</a:t>
                      </a:r>
                      <a:endParaRPr lang="en-US" sz="160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600" dirty="0" smtClean="0">
                          <a:solidFill>
                            <a:srgbClr val="000000"/>
                          </a:solidFill>
                          <a:latin typeface="+mn-lt"/>
                          <a:ea typeface="SimSun"/>
                        </a:rPr>
                        <a:t>30</a:t>
                      </a:r>
                      <a:endParaRPr lang="en-US" sz="1600" dirty="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+mn-lt"/>
                          <a:ea typeface="SimSun"/>
                        </a:rPr>
                        <a:t>Not equal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95300" y="1524000"/>
            <a:ext cx="8229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SG" sz="2400" kern="0" dirty="0" smtClean="0">
                <a:latin typeface="+mn-lt"/>
                <a:cs typeface="+mn-cs"/>
              </a:rPr>
              <a:t>By </a:t>
            </a:r>
            <a:r>
              <a:rPr lang="en-SG" sz="2400" kern="0" dirty="0">
                <a:latin typeface="+mn-lt"/>
                <a:cs typeface="+mn-cs"/>
              </a:rPr>
              <a:t>applying both rules at the same time, we can determine the velocities of two carriages after collision.</a:t>
            </a:r>
          </a:p>
        </p:txBody>
      </p:sp>
      <p:sp>
        <p:nvSpPr>
          <p:cNvPr id="18488" name="TextBox 5"/>
          <p:cNvSpPr txBox="1">
            <a:spLocks noChangeArrowheads="1"/>
          </p:cNvSpPr>
          <p:nvPr/>
        </p:nvSpPr>
        <p:spPr bwMode="auto">
          <a:xfrm>
            <a:off x="7696200" y="5410200"/>
            <a:ext cx="1143000" cy="8302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SG" sz="1600" dirty="0"/>
              <a:t>Scenario observed in video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rot="10800000">
            <a:off x="6858000" y="4953000"/>
            <a:ext cx="841792" cy="639762"/>
          </a:xfrm>
          <a:prstGeom prst="straightConnector1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848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0500"/>
            <a:ext cx="8229600" cy="1143000"/>
          </a:xfrm>
        </p:spPr>
        <p:txBody>
          <a:bodyPr/>
          <a:lstStyle/>
          <a:p>
            <a:r>
              <a:rPr lang="en-SG" dirty="0" smtClean="0"/>
              <a:t>Applying the MV- and E-rules together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 smtClean="0"/>
              <a:t>For </a:t>
            </a:r>
            <a:r>
              <a:rPr lang="en-US" sz="2400" b="1" dirty="0" smtClean="0"/>
              <a:t>all</a:t>
            </a:r>
            <a:r>
              <a:rPr lang="en-US" sz="2400" dirty="0" smtClean="0"/>
              <a:t> situations involving collisions, the</a:t>
            </a:r>
            <a:r>
              <a:rPr lang="en-SG" sz="2400" dirty="0" smtClean="0"/>
              <a:t> sum of Mass × Velocity of each carriage before and after collision  is the same. The MV-rule can be applied.</a:t>
            </a:r>
          </a:p>
          <a:p>
            <a:pPr lvl="0"/>
            <a:r>
              <a:rPr lang="en-SG" sz="2400" dirty="0" smtClean="0"/>
              <a:t>However, if the situation involves kinetic energy loss, then </a:t>
            </a:r>
            <a:r>
              <a:rPr lang="en-US" sz="2400" kern="1200" dirty="0" smtClean="0">
                <a:latin typeface="Arial" charset="0"/>
                <a:cs typeface="Arial" charset="0"/>
              </a:rPr>
              <a:t>the sum of kinetic energy before collision is not the same as the sum of kinetic energy after collision. The E-rule no longer applies.</a:t>
            </a:r>
          </a:p>
          <a:p>
            <a:endParaRPr lang="en-SG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 smtClean="0"/>
              <a:t>Learning points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05300"/>
          </a:xfrm>
        </p:spPr>
        <p:txBody>
          <a:bodyPr/>
          <a:lstStyle/>
          <a:p>
            <a:r>
              <a:rPr lang="en-SG" sz="2400" dirty="0" smtClean="0"/>
              <a:t>The masses of the carriages and their velocities before collision affect the outcome of the collision.</a:t>
            </a:r>
          </a:p>
          <a:p>
            <a:r>
              <a:rPr lang="en-SG" sz="2400" dirty="0" smtClean="0"/>
              <a:t>The sum of each carriage’s (mass × velocity) is conserved before and after collision. </a:t>
            </a:r>
          </a:p>
          <a:p>
            <a:r>
              <a:rPr lang="en-SG" sz="2400" dirty="0" smtClean="0"/>
              <a:t>In situations where there is no loss of kinetic energy, the sum of the kinetic energy of the carriages before and after the collision is the same.</a:t>
            </a:r>
          </a:p>
          <a:p>
            <a:r>
              <a:rPr lang="en-SG" sz="2400" dirty="0" smtClean="0"/>
              <a:t>It is necessary to consider both rules when solving for two unknown quantities (e.g. two unknown masses or two unknown velocities).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 smtClean="0"/>
              <a:t>Discussion</a:t>
            </a:r>
          </a:p>
        </p:txBody>
      </p:sp>
      <p:sp>
        <p:nvSpPr>
          <p:cNvPr id="19459" name="TextBox 3"/>
          <p:cNvSpPr txBox="1">
            <a:spLocks noChangeArrowheads="1"/>
          </p:cNvSpPr>
          <p:nvPr/>
        </p:nvSpPr>
        <p:spPr bwMode="auto">
          <a:xfrm>
            <a:off x="342900" y="1600200"/>
            <a:ext cx="89535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SG" sz="2400" dirty="0"/>
              <a:t>The following shows the positions where three carriages are placed:</a:t>
            </a:r>
          </a:p>
        </p:txBody>
      </p:sp>
      <p:grpSp>
        <p:nvGrpSpPr>
          <p:cNvPr id="19460" name="Group 12"/>
          <p:cNvGrpSpPr>
            <a:grpSpLocks/>
          </p:cNvGrpSpPr>
          <p:nvPr/>
        </p:nvGrpSpPr>
        <p:grpSpPr bwMode="auto">
          <a:xfrm>
            <a:off x="742950" y="2514600"/>
            <a:ext cx="1333500" cy="1104900"/>
            <a:chOff x="419100" y="2628900"/>
            <a:chExt cx="1333500" cy="1104900"/>
          </a:xfrm>
        </p:grpSpPr>
        <p:sp>
          <p:nvSpPr>
            <p:cNvPr id="5" name="Rectangle 4"/>
            <p:cNvSpPr/>
            <p:nvPr/>
          </p:nvSpPr>
          <p:spPr>
            <a:xfrm>
              <a:off x="495300" y="2628900"/>
              <a:ext cx="1181100" cy="1104900"/>
            </a:xfrm>
            <a:prstGeom prst="rect">
              <a:avLst/>
            </a:prstGeom>
            <a:noFill/>
            <a:ln>
              <a:solidFill>
                <a:srgbClr val="FF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SG"/>
            </a:p>
          </p:txBody>
        </p:sp>
        <p:sp>
          <p:nvSpPr>
            <p:cNvPr id="19469" name="TextBox 5"/>
            <p:cNvSpPr txBox="1">
              <a:spLocks noChangeArrowheads="1"/>
            </p:cNvSpPr>
            <p:nvPr/>
          </p:nvSpPr>
          <p:spPr bwMode="auto">
            <a:xfrm>
              <a:off x="419100" y="2765852"/>
              <a:ext cx="1333500" cy="8309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SG" sz="2400"/>
                <a:t>Position 3</a:t>
              </a:r>
            </a:p>
          </p:txBody>
        </p:sp>
      </p:grpSp>
      <p:grpSp>
        <p:nvGrpSpPr>
          <p:cNvPr id="19461" name="Group 11"/>
          <p:cNvGrpSpPr>
            <a:grpSpLocks/>
          </p:cNvGrpSpPr>
          <p:nvPr/>
        </p:nvGrpSpPr>
        <p:grpSpPr bwMode="auto">
          <a:xfrm>
            <a:off x="3771900" y="2514600"/>
            <a:ext cx="1333500" cy="1104900"/>
            <a:chOff x="3390900" y="2628900"/>
            <a:chExt cx="1333500" cy="1104900"/>
          </a:xfrm>
        </p:grpSpPr>
        <p:sp>
          <p:nvSpPr>
            <p:cNvPr id="7" name="Rectangle 6"/>
            <p:cNvSpPr/>
            <p:nvPr/>
          </p:nvSpPr>
          <p:spPr>
            <a:xfrm>
              <a:off x="3467100" y="2628900"/>
              <a:ext cx="1181100" cy="1104900"/>
            </a:xfrm>
            <a:prstGeom prst="rect">
              <a:avLst/>
            </a:prstGeom>
            <a:noFill/>
            <a:ln>
              <a:solidFill>
                <a:srgbClr val="CC00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SG"/>
            </a:p>
          </p:txBody>
        </p:sp>
        <p:sp>
          <p:nvSpPr>
            <p:cNvPr id="19467" name="TextBox 7"/>
            <p:cNvSpPr txBox="1">
              <a:spLocks noChangeArrowheads="1"/>
            </p:cNvSpPr>
            <p:nvPr/>
          </p:nvSpPr>
          <p:spPr bwMode="auto">
            <a:xfrm>
              <a:off x="3390900" y="2765852"/>
              <a:ext cx="1333500" cy="8309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SG" sz="2400"/>
                <a:t>Position 1</a:t>
              </a:r>
            </a:p>
          </p:txBody>
        </p:sp>
      </p:grpSp>
      <p:grpSp>
        <p:nvGrpSpPr>
          <p:cNvPr id="19462" name="Group 10"/>
          <p:cNvGrpSpPr>
            <a:grpSpLocks/>
          </p:cNvGrpSpPr>
          <p:nvPr/>
        </p:nvGrpSpPr>
        <p:grpSpPr bwMode="auto">
          <a:xfrm>
            <a:off x="6800850" y="2476500"/>
            <a:ext cx="1333500" cy="1104900"/>
            <a:chOff x="6477000" y="2590800"/>
            <a:chExt cx="1333500" cy="1104900"/>
          </a:xfrm>
        </p:grpSpPr>
        <p:sp>
          <p:nvSpPr>
            <p:cNvPr id="9" name="Rectangle 8"/>
            <p:cNvSpPr/>
            <p:nvPr/>
          </p:nvSpPr>
          <p:spPr>
            <a:xfrm>
              <a:off x="6553200" y="2590800"/>
              <a:ext cx="1181100" cy="1104900"/>
            </a:xfrm>
            <a:prstGeom prst="rect">
              <a:avLst/>
            </a:prstGeom>
            <a:noFill/>
            <a:ln>
              <a:solidFill>
                <a:srgbClr val="0070C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SG"/>
            </a:p>
          </p:txBody>
        </p:sp>
        <p:sp>
          <p:nvSpPr>
            <p:cNvPr id="19465" name="TextBox 9"/>
            <p:cNvSpPr txBox="1">
              <a:spLocks noChangeArrowheads="1"/>
            </p:cNvSpPr>
            <p:nvPr/>
          </p:nvSpPr>
          <p:spPr bwMode="auto">
            <a:xfrm>
              <a:off x="6477000" y="2727752"/>
              <a:ext cx="1333500" cy="8309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SG" sz="2400"/>
                <a:t>Position 2</a:t>
              </a: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381000" y="3729037"/>
            <a:ext cx="8763000" cy="2862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SG" dirty="0"/>
              <a:t>Carriage 1 at Position 1 is initially moving towards Carriage 2 which is stationary at Position 2. After it collides with Carriage 2, Carriage 1 moves towards and hits Carriage 3 which is initially stationary at Position 3. Assume that the total kinetic energy remains unchanged throughout the process.</a:t>
            </a:r>
          </a:p>
          <a:p>
            <a:pPr>
              <a:defRPr/>
            </a:pPr>
            <a:endParaRPr lang="en-SG" dirty="0"/>
          </a:p>
          <a:p>
            <a:pPr>
              <a:defRPr/>
            </a:pPr>
            <a:r>
              <a:rPr lang="en-SG" dirty="0"/>
              <a:t>Rank the masses of Carriages 1, 2 and 3 so that after hitting Carriage 3, Carriage 1 will:</a:t>
            </a:r>
          </a:p>
          <a:p>
            <a:pPr marL="465138" indent="-465138">
              <a:buFont typeface="+mj-lt"/>
              <a:buAutoNum type="romanLcPeriod"/>
              <a:defRPr/>
            </a:pPr>
            <a:r>
              <a:rPr lang="en-SG" dirty="0" smtClean="0"/>
              <a:t>Stop;</a:t>
            </a:r>
            <a:endParaRPr lang="en-SG" dirty="0"/>
          </a:p>
          <a:p>
            <a:pPr marL="465138" indent="-465138">
              <a:buFont typeface="+mj-lt"/>
              <a:buAutoNum type="romanLcPeriod"/>
              <a:defRPr/>
            </a:pPr>
            <a:r>
              <a:rPr lang="en-SG" dirty="0"/>
              <a:t>Move towards the left of Position 3;</a:t>
            </a:r>
          </a:p>
          <a:p>
            <a:pPr marL="465138" indent="-465138">
              <a:buFont typeface="+mj-lt"/>
              <a:buAutoNum type="romanLcPeriod"/>
              <a:defRPr/>
            </a:pPr>
            <a:r>
              <a:rPr lang="en-SG" dirty="0"/>
              <a:t>Move towards Position 1.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 smtClean="0"/>
              <a:t>Understanding the problem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229600" cy="952500"/>
          </a:xfrm>
        </p:spPr>
        <p:txBody>
          <a:bodyPr/>
          <a:lstStyle/>
          <a:p>
            <a:r>
              <a:rPr lang="en-SG" sz="2400" dirty="0" smtClean="0"/>
              <a:t>Scenario 1 involves a moving carriage colliding onto a stationary one. Both carriages are of the same mass.</a:t>
            </a:r>
          </a:p>
        </p:txBody>
      </p:sp>
      <p:sp>
        <p:nvSpPr>
          <p:cNvPr id="4100" name="Rectangle 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SG"/>
          </a:p>
        </p:txBody>
      </p:sp>
      <p:sp>
        <p:nvSpPr>
          <p:cNvPr id="49" name="Content Placeholder 2"/>
          <p:cNvSpPr txBox="1">
            <a:spLocks/>
          </p:cNvSpPr>
          <p:nvPr/>
        </p:nvSpPr>
        <p:spPr bwMode="auto">
          <a:xfrm>
            <a:off x="495300" y="4762500"/>
            <a:ext cx="82296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SG" sz="2400" kern="0" dirty="0">
                <a:latin typeface="+mn-lt"/>
                <a:cs typeface="+mn-cs"/>
              </a:rPr>
              <a:t>It is observed that the velocity of A is totally transferred to B upon collision.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SG" sz="2400" kern="0" dirty="0">
                <a:latin typeface="+mn-lt"/>
                <a:cs typeface="+mn-cs"/>
              </a:rPr>
              <a:t>Alternatively, we can say that the sum of velocities before and after collision </a:t>
            </a:r>
            <a:r>
              <a:rPr lang="en-SG" sz="2400" kern="0" dirty="0" smtClean="0">
                <a:latin typeface="+mn-lt"/>
                <a:cs typeface="+mn-cs"/>
              </a:rPr>
              <a:t>are </a:t>
            </a:r>
            <a:r>
              <a:rPr lang="en-SG" sz="2400" kern="0" dirty="0">
                <a:latin typeface="+mn-lt"/>
                <a:cs typeface="+mn-cs"/>
              </a:rPr>
              <a:t>the same.</a:t>
            </a:r>
          </a:p>
        </p:txBody>
      </p:sp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914400" y="2590800"/>
            <a:ext cx="7620000" cy="2216150"/>
            <a:chOff x="914400" y="2590800"/>
            <a:chExt cx="7620000" cy="2216150"/>
          </a:xfrm>
        </p:grpSpPr>
        <p:sp>
          <p:nvSpPr>
            <p:cNvPr id="4103" name="Text Box 20"/>
            <p:cNvSpPr txBox="1">
              <a:spLocks noChangeArrowheads="1"/>
            </p:cNvSpPr>
            <p:nvPr/>
          </p:nvSpPr>
          <p:spPr bwMode="auto">
            <a:xfrm>
              <a:off x="2960687" y="4402138"/>
              <a:ext cx="341313" cy="4048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600">
                  <a:ea typeface="SimSun" pitchFamily="2" charset="-122"/>
                </a:rPr>
                <a:t>A</a:t>
              </a:r>
              <a:endParaRPr lang="en-US" sz="1600"/>
            </a:p>
          </p:txBody>
        </p:sp>
        <p:grpSp>
          <p:nvGrpSpPr>
            <p:cNvPr id="4104" name="Group 35"/>
            <p:cNvGrpSpPr>
              <a:grpSpLocks/>
            </p:cNvGrpSpPr>
            <p:nvPr/>
          </p:nvGrpSpPr>
          <p:grpSpPr bwMode="auto">
            <a:xfrm>
              <a:off x="928688" y="2743200"/>
              <a:ext cx="573087" cy="417513"/>
              <a:chOff x="1607860" y="2819400"/>
              <a:chExt cx="572291" cy="416812"/>
            </a:xfrm>
          </p:grpSpPr>
          <p:sp>
            <p:nvSpPr>
              <p:cNvPr id="4130" name="Rectangle 28"/>
              <p:cNvSpPr>
                <a:spLocks noChangeAspect="1" noChangeArrowheads="1"/>
              </p:cNvSpPr>
              <p:nvPr/>
            </p:nvSpPr>
            <p:spPr bwMode="auto">
              <a:xfrm>
                <a:off x="1662691" y="2819400"/>
                <a:ext cx="433600" cy="416812"/>
              </a:xfrm>
              <a:prstGeom prst="rect">
                <a:avLst/>
              </a:prstGeom>
              <a:solidFill>
                <a:srgbClr val="99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endParaRPr lang="en-SG"/>
              </a:p>
            </p:txBody>
          </p:sp>
          <p:sp>
            <p:nvSpPr>
              <p:cNvPr id="4131" name="Text Box 26"/>
              <p:cNvSpPr txBox="1">
                <a:spLocks noChangeArrowheads="1"/>
              </p:cNvSpPr>
              <p:nvPr/>
            </p:nvSpPr>
            <p:spPr bwMode="auto">
              <a:xfrm>
                <a:off x="1607860" y="2873464"/>
                <a:ext cx="572291" cy="2743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600">
                    <a:ea typeface="SimSun" pitchFamily="2" charset="-122"/>
                  </a:rPr>
                  <a:t>1 kg</a:t>
                </a:r>
                <a:endParaRPr lang="en-US" sz="1600"/>
              </a:p>
            </p:txBody>
          </p:sp>
        </p:grpSp>
        <p:grpSp>
          <p:nvGrpSpPr>
            <p:cNvPr id="4105" name="Group 36"/>
            <p:cNvGrpSpPr>
              <a:grpSpLocks/>
            </p:cNvGrpSpPr>
            <p:nvPr/>
          </p:nvGrpSpPr>
          <p:grpSpPr bwMode="auto">
            <a:xfrm>
              <a:off x="1412875" y="2814638"/>
              <a:ext cx="1600200" cy="347662"/>
              <a:chOff x="2022724" y="2849945"/>
              <a:chExt cx="1600197" cy="347860"/>
            </a:xfrm>
          </p:grpSpPr>
          <p:cxnSp>
            <p:nvCxnSpPr>
              <p:cNvPr id="4128" name="AutoShape 23"/>
              <p:cNvCxnSpPr>
                <a:cxnSpLocks noChangeShapeType="1"/>
              </p:cNvCxnSpPr>
              <p:nvPr/>
            </p:nvCxnSpPr>
            <p:spPr bwMode="auto">
              <a:xfrm>
                <a:off x="2022724" y="2986693"/>
                <a:ext cx="512090" cy="762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sp>
            <p:nvSpPr>
              <p:cNvPr id="4129" name="Text Box 22"/>
              <p:cNvSpPr txBox="1">
                <a:spLocks noChangeArrowheads="1"/>
              </p:cNvSpPr>
              <p:nvPr/>
            </p:nvSpPr>
            <p:spPr bwMode="auto">
              <a:xfrm>
                <a:off x="2475023" y="2849945"/>
                <a:ext cx="1147898" cy="3478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600">
                    <a:ea typeface="SimSun" pitchFamily="2" charset="-122"/>
                  </a:rPr>
                  <a:t>30 cm/s</a:t>
                </a:r>
                <a:endParaRPr lang="en-US" sz="1600"/>
              </a:p>
            </p:txBody>
          </p:sp>
        </p:grpSp>
        <p:cxnSp>
          <p:nvCxnSpPr>
            <p:cNvPr id="4106" name="AutoShape 21"/>
            <p:cNvCxnSpPr>
              <a:cxnSpLocks noChangeShapeType="1"/>
            </p:cNvCxnSpPr>
            <p:nvPr/>
          </p:nvCxnSpPr>
          <p:spPr bwMode="auto">
            <a:xfrm>
              <a:off x="914400" y="3167063"/>
              <a:ext cx="6218238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4107" name="Text Box 20"/>
            <p:cNvSpPr txBox="1">
              <a:spLocks noChangeArrowheads="1"/>
            </p:cNvSpPr>
            <p:nvPr/>
          </p:nvSpPr>
          <p:spPr bwMode="auto">
            <a:xfrm>
              <a:off x="1030288" y="3178175"/>
              <a:ext cx="341312" cy="404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600">
                  <a:ea typeface="SimSun" pitchFamily="2" charset="-122"/>
                </a:rPr>
                <a:t>A</a:t>
              </a:r>
              <a:endParaRPr lang="en-US" sz="1600"/>
            </a:p>
          </p:txBody>
        </p:sp>
        <p:sp>
          <p:nvSpPr>
            <p:cNvPr id="4108" name="Text Box 3"/>
            <p:cNvSpPr txBox="1">
              <a:spLocks noChangeArrowheads="1"/>
            </p:cNvSpPr>
            <p:nvPr/>
          </p:nvSpPr>
          <p:spPr bwMode="auto">
            <a:xfrm>
              <a:off x="7581900" y="2590800"/>
              <a:ext cx="952500" cy="58420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1600">
                  <a:ea typeface="SimSun" pitchFamily="2" charset="-122"/>
                </a:rPr>
                <a:t>Before </a:t>
              </a:r>
            </a:p>
            <a:p>
              <a:pPr algn="ctr" eaLnBrk="0" hangingPunct="0"/>
              <a:r>
                <a:rPr lang="en-US" sz="1600">
                  <a:ea typeface="SimSun" pitchFamily="2" charset="-122"/>
                </a:rPr>
                <a:t>collision</a:t>
              </a:r>
              <a:endParaRPr lang="en-US" sz="1600"/>
            </a:p>
          </p:txBody>
        </p:sp>
        <p:cxnSp>
          <p:nvCxnSpPr>
            <p:cNvPr id="4109" name="AutoShape 4"/>
            <p:cNvCxnSpPr>
              <a:cxnSpLocks noChangeShapeType="1"/>
            </p:cNvCxnSpPr>
            <p:nvPr/>
          </p:nvCxnSpPr>
          <p:spPr bwMode="auto">
            <a:xfrm>
              <a:off x="914400" y="4387850"/>
              <a:ext cx="6218238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4110" name="Text Box 2"/>
            <p:cNvSpPr txBox="1">
              <a:spLocks noChangeArrowheads="1"/>
            </p:cNvSpPr>
            <p:nvPr/>
          </p:nvSpPr>
          <p:spPr bwMode="auto">
            <a:xfrm>
              <a:off x="7608888" y="3794125"/>
              <a:ext cx="925512" cy="584200"/>
            </a:xfrm>
            <a:prstGeom prst="rect">
              <a:avLst/>
            </a:prstGeom>
            <a:solidFill>
              <a:srgbClr val="92D05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1600">
                  <a:ea typeface="SimSun" pitchFamily="2" charset="-122"/>
                </a:rPr>
                <a:t>After </a:t>
              </a:r>
            </a:p>
            <a:p>
              <a:pPr algn="ctr" eaLnBrk="0" hangingPunct="0"/>
              <a:r>
                <a:rPr lang="en-US" sz="1600">
                  <a:ea typeface="SimSun" pitchFamily="2" charset="-122"/>
                </a:rPr>
                <a:t>collision</a:t>
              </a:r>
              <a:endParaRPr lang="en-US" sz="1600"/>
            </a:p>
          </p:txBody>
        </p:sp>
        <p:grpSp>
          <p:nvGrpSpPr>
            <p:cNvPr id="4111" name="Group 37"/>
            <p:cNvGrpSpPr>
              <a:grpSpLocks/>
            </p:cNvGrpSpPr>
            <p:nvPr/>
          </p:nvGrpSpPr>
          <p:grpSpPr bwMode="auto">
            <a:xfrm>
              <a:off x="3252788" y="2747963"/>
              <a:ext cx="573087" cy="417512"/>
              <a:chOff x="1607860" y="2819400"/>
              <a:chExt cx="572291" cy="416812"/>
            </a:xfrm>
          </p:grpSpPr>
          <p:sp>
            <p:nvSpPr>
              <p:cNvPr id="4126" name="Rectangle 28"/>
              <p:cNvSpPr>
                <a:spLocks noChangeAspect="1" noChangeArrowheads="1"/>
              </p:cNvSpPr>
              <p:nvPr/>
            </p:nvSpPr>
            <p:spPr bwMode="auto">
              <a:xfrm>
                <a:off x="1662691" y="2819400"/>
                <a:ext cx="433600" cy="416812"/>
              </a:xfrm>
              <a:prstGeom prst="rect">
                <a:avLst/>
              </a:prstGeom>
              <a:solidFill>
                <a:srgbClr val="99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endParaRPr lang="en-SG"/>
              </a:p>
            </p:txBody>
          </p:sp>
          <p:sp>
            <p:nvSpPr>
              <p:cNvPr id="4127" name="Text Box 26"/>
              <p:cNvSpPr txBox="1">
                <a:spLocks noChangeArrowheads="1"/>
              </p:cNvSpPr>
              <p:nvPr/>
            </p:nvSpPr>
            <p:spPr bwMode="auto">
              <a:xfrm>
                <a:off x="1607860" y="2887979"/>
                <a:ext cx="572291" cy="2743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600">
                    <a:ea typeface="SimSun" pitchFamily="2" charset="-122"/>
                  </a:rPr>
                  <a:t>1 kg</a:t>
                </a:r>
                <a:endParaRPr lang="en-US" sz="1600"/>
              </a:p>
            </p:txBody>
          </p:sp>
        </p:grpSp>
        <p:sp>
          <p:nvSpPr>
            <p:cNvPr id="4112" name="Text Box 22"/>
            <p:cNvSpPr txBox="1">
              <a:spLocks noChangeArrowheads="1"/>
            </p:cNvSpPr>
            <p:nvPr/>
          </p:nvSpPr>
          <p:spPr bwMode="auto">
            <a:xfrm>
              <a:off x="3765550" y="2819400"/>
              <a:ext cx="809625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600">
                  <a:ea typeface="SimSun" pitchFamily="2" charset="-122"/>
                </a:rPr>
                <a:t>0 cm/s</a:t>
              </a:r>
              <a:endParaRPr lang="en-US" sz="1600"/>
            </a:p>
          </p:txBody>
        </p:sp>
        <p:sp>
          <p:nvSpPr>
            <p:cNvPr id="4113" name="Text Box 20"/>
            <p:cNvSpPr txBox="1">
              <a:spLocks noChangeArrowheads="1"/>
            </p:cNvSpPr>
            <p:nvPr/>
          </p:nvSpPr>
          <p:spPr bwMode="auto">
            <a:xfrm>
              <a:off x="3354388" y="3182938"/>
              <a:ext cx="341312" cy="4048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600">
                  <a:ea typeface="SimSun" pitchFamily="2" charset="-122"/>
                </a:rPr>
                <a:t>B</a:t>
              </a:r>
              <a:endParaRPr lang="en-US" sz="1600"/>
            </a:p>
          </p:txBody>
        </p:sp>
        <p:grpSp>
          <p:nvGrpSpPr>
            <p:cNvPr id="4114" name="Group 34"/>
            <p:cNvGrpSpPr>
              <a:grpSpLocks/>
            </p:cNvGrpSpPr>
            <p:nvPr/>
          </p:nvGrpSpPr>
          <p:grpSpPr bwMode="auto">
            <a:xfrm>
              <a:off x="2819400" y="3967163"/>
              <a:ext cx="1322387" cy="417512"/>
              <a:chOff x="3253012" y="3967223"/>
              <a:chExt cx="1322408" cy="416782"/>
            </a:xfrm>
          </p:grpSpPr>
          <p:grpSp>
            <p:nvGrpSpPr>
              <p:cNvPr id="4122" name="Group 44"/>
              <p:cNvGrpSpPr>
                <a:grpSpLocks/>
              </p:cNvGrpSpPr>
              <p:nvPr/>
            </p:nvGrpSpPr>
            <p:grpSpPr bwMode="auto">
              <a:xfrm>
                <a:off x="3253012" y="3967223"/>
                <a:ext cx="572290" cy="416782"/>
                <a:chOff x="1607860" y="2819400"/>
                <a:chExt cx="572291" cy="416812"/>
              </a:xfrm>
            </p:grpSpPr>
            <p:sp>
              <p:nvSpPr>
                <p:cNvPr id="4124" name="Rectangle 28"/>
                <p:cNvSpPr>
                  <a:spLocks noChangeAspect="1" noChangeArrowheads="1"/>
                </p:cNvSpPr>
                <p:nvPr/>
              </p:nvSpPr>
              <p:spPr bwMode="auto">
                <a:xfrm>
                  <a:off x="1662691" y="2819400"/>
                  <a:ext cx="433600" cy="416812"/>
                </a:xfrm>
                <a:prstGeom prst="rect">
                  <a:avLst/>
                </a:prstGeom>
                <a:solidFill>
                  <a:srgbClr val="99CC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endParaRPr lang="en-SG"/>
                </a:p>
              </p:txBody>
            </p:sp>
            <p:sp>
              <p:nvSpPr>
                <p:cNvPr id="4125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1607860" y="2887979"/>
                  <a:ext cx="572291" cy="27431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1600">
                      <a:ea typeface="SimSun" pitchFamily="2" charset="-122"/>
                    </a:rPr>
                    <a:t>1 kg</a:t>
                  </a:r>
                  <a:endParaRPr lang="en-US" sz="1600"/>
                </a:p>
              </p:txBody>
            </p:sp>
          </p:grpSp>
          <p:sp>
            <p:nvSpPr>
              <p:cNvPr id="4123" name="Text Box 22"/>
              <p:cNvSpPr txBox="1">
                <a:spLocks noChangeArrowheads="1"/>
              </p:cNvSpPr>
              <p:nvPr/>
            </p:nvSpPr>
            <p:spPr bwMode="auto">
              <a:xfrm>
                <a:off x="3765374" y="4038497"/>
                <a:ext cx="810046" cy="2742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600">
                    <a:ea typeface="SimSun" pitchFamily="2" charset="-122"/>
                  </a:rPr>
                  <a:t>0 cm/s</a:t>
                </a:r>
                <a:endParaRPr lang="en-US" sz="1600"/>
              </a:p>
            </p:txBody>
          </p:sp>
        </p:grpSp>
        <p:grpSp>
          <p:nvGrpSpPr>
            <p:cNvPr id="4115" name="Group 52"/>
            <p:cNvGrpSpPr>
              <a:grpSpLocks/>
            </p:cNvGrpSpPr>
            <p:nvPr/>
          </p:nvGrpSpPr>
          <p:grpSpPr bwMode="auto">
            <a:xfrm>
              <a:off x="5507038" y="3967163"/>
              <a:ext cx="571500" cy="417512"/>
              <a:chOff x="1607860" y="2819400"/>
              <a:chExt cx="572291" cy="416812"/>
            </a:xfrm>
          </p:grpSpPr>
          <p:sp>
            <p:nvSpPr>
              <p:cNvPr id="4120" name="Rectangle 28"/>
              <p:cNvSpPr>
                <a:spLocks noChangeAspect="1" noChangeArrowheads="1"/>
              </p:cNvSpPr>
              <p:nvPr/>
            </p:nvSpPr>
            <p:spPr bwMode="auto">
              <a:xfrm>
                <a:off x="1662691" y="2819400"/>
                <a:ext cx="433600" cy="416812"/>
              </a:xfrm>
              <a:prstGeom prst="rect">
                <a:avLst/>
              </a:prstGeom>
              <a:solidFill>
                <a:srgbClr val="99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endParaRPr lang="en-SG"/>
              </a:p>
            </p:txBody>
          </p:sp>
          <p:sp>
            <p:nvSpPr>
              <p:cNvPr id="4121" name="Text Box 26"/>
              <p:cNvSpPr txBox="1">
                <a:spLocks noChangeArrowheads="1"/>
              </p:cNvSpPr>
              <p:nvPr/>
            </p:nvSpPr>
            <p:spPr bwMode="auto">
              <a:xfrm>
                <a:off x="1607860" y="2887979"/>
                <a:ext cx="572291" cy="2743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600">
                    <a:ea typeface="SimSun" pitchFamily="2" charset="-122"/>
                  </a:rPr>
                  <a:t>1 kg</a:t>
                </a:r>
                <a:endParaRPr lang="en-US" sz="1600"/>
              </a:p>
            </p:txBody>
          </p:sp>
        </p:grpSp>
        <p:grpSp>
          <p:nvGrpSpPr>
            <p:cNvPr id="4116" name="Group 55"/>
            <p:cNvGrpSpPr>
              <a:grpSpLocks/>
            </p:cNvGrpSpPr>
            <p:nvPr/>
          </p:nvGrpSpPr>
          <p:grpSpPr bwMode="auto">
            <a:xfrm>
              <a:off x="6019800" y="4038600"/>
              <a:ext cx="1603375" cy="381000"/>
              <a:chOff x="2051331" y="2849946"/>
              <a:chExt cx="1603625" cy="381131"/>
            </a:xfrm>
          </p:grpSpPr>
          <p:cxnSp>
            <p:nvCxnSpPr>
              <p:cNvPr id="4118" name="AutoShape 23"/>
              <p:cNvCxnSpPr>
                <a:cxnSpLocks noChangeShapeType="1"/>
              </p:cNvCxnSpPr>
              <p:nvPr/>
            </p:nvCxnSpPr>
            <p:spPr bwMode="auto">
              <a:xfrm>
                <a:off x="2051331" y="2986693"/>
                <a:ext cx="512090" cy="762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sp>
            <p:nvSpPr>
              <p:cNvPr id="4119" name="Text Box 22"/>
              <p:cNvSpPr txBox="1">
                <a:spLocks noChangeArrowheads="1"/>
              </p:cNvSpPr>
              <p:nvPr/>
            </p:nvSpPr>
            <p:spPr bwMode="auto">
              <a:xfrm>
                <a:off x="2475022" y="2849946"/>
                <a:ext cx="1179934" cy="3811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600">
                    <a:ea typeface="SimSun" pitchFamily="2" charset="-122"/>
                  </a:rPr>
                  <a:t>30 cm/s</a:t>
                </a:r>
                <a:endParaRPr lang="en-US" sz="1600"/>
              </a:p>
            </p:txBody>
          </p:sp>
        </p:grpSp>
        <p:sp>
          <p:nvSpPr>
            <p:cNvPr id="4117" name="Text Box 20"/>
            <p:cNvSpPr txBox="1">
              <a:spLocks noChangeArrowheads="1"/>
            </p:cNvSpPr>
            <p:nvPr/>
          </p:nvSpPr>
          <p:spPr bwMode="auto">
            <a:xfrm>
              <a:off x="5726113" y="4402138"/>
              <a:ext cx="341312" cy="4048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600">
                  <a:ea typeface="SimSun" pitchFamily="2" charset="-122"/>
                </a:rPr>
                <a:t>B</a:t>
              </a:r>
              <a:endParaRPr lang="en-US" sz="16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  <p:bldP spid="4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 smtClean="0"/>
              <a:t>Understanding the problem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876300"/>
          </a:xfrm>
        </p:spPr>
        <p:txBody>
          <a:bodyPr/>
          <a:lstStyle/>
          <a:p>
            <a:r>
              <a:rPr lang="en-SG" sz="2400" smtClean="0"/>
              <a:t>However, this total transfer of velocity is not observed in Scenarios 2 and 3.</a:t>
            </a:r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914400" y="4724400"/>
            <a:ext cx="7620000" cy="1257300"/>
            <a:chOff x="914400" y="4724400"/>
            <a:chExt cx="7620000" cy="1257300"/>
          </a:xfrm>
        </p:grpSpPr>
        <p:cxnSp>
          <p:nvCxnSpPr>
            <p:cNvPr id="5140" name="AutoShape 4"/>
            <p:cNvCxnSpPr>
              <a:cxnSpLocks noChangeShapeType="1"/>
            </p:cNvCxnSpPr>
            <p:nvPr/>
          </p:nvCxnSpPr>
          <p:spPr bwMode="auto">
            <a:xfrm>
              <a:off x="914400" y="5562553"/>
              <a:ext cx="6218231" cy="76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5141" name="Text Box 2"/>
            <p:cNvSpPr txBox="1">
              <a:spLocks noChangeArrowheads="1"/>
            </p:cNvSpPr>
            <p:nvPr/>
          </p:nvSpPr>
          <p:spPr bwMode="auto">
            <a:xfrm>
              <a:off x="7608888" y="4968790"/>
              <a:ext cx="925512" cy="584775"/>
            </a:xfrm>
            <a:prstGeom prst="rect">
              <a:avLst/>
            </a:prstGeom>
            <a:solidFill>
              <a:srgbClr val="92D05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1600">
                  <a:ea typeface="SimSun" pitchFamily="2" charset="-122"/>
                </a:rPr>
                <a:t>After </a:t>
              </a:r>
            </a:p>
            <a:p>
              <a:pPr algn="ctr" eaLnBrk="0" hangingPunct="0"/>
              <a:r>
                <a:rPr lang="en-US" sz="1600">
                  <a:ea typeface="SimSun" pitchFamily="2" charset="-122"/>
                </a:rPr>
                <a:t>collision</a:t>
              </a:r>
              <a:endParaRPr lang="en-US" sz="1600"/>
            </a:p>
          </p:txBody>
        </p:sp>
        <p:grpSp>
          <p:nvGrpSpPr>
            <p:cNvPr id="5142" name="Group 52"/>
            <p:cNvGrpSpPr>
              <a:grpSpLocks/>
            </p:cNvGrpSpPr>
            <p:nvPr/>
          </p:nvGrpSpPr>
          <p:grpSpPr bwMode="auto">
            <a:xfrm>
              <a:off x="5506978" y="5141975"/>
              <a:ext cx="572290" cy="416782"/>
              <a:chOff x="1607860" y="2819400"/>
              <a:chExt cx="572291" cy="416812"/>
            </a:xfrm>
          </p:grpSpPr>
          <p:sp>
            <p:nvSpPr>
              <p:cNvPr id="5153" name="Rectangle 28"/>
              <p:cNvSpPr>
                <a:spLocks noChangeAspect="1" noChangeArrowheads="1"/>
              </p:cNvSpPr>
              <p:nvPr/>
            </p:nvSpPr>
            <p:spPr bwMode="auto">
              <a:xfrm>
                <a:off x="1662691" y="2819400"/>
                <a:ext cx="433600" cy="416812"/>
              </a:xfrm>
              <a:prstGeom prst="rect">
                <a:avLst/>
              </a:prstGeom>
              <a:solidFill>
                <a:srgbClr val="99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endParaRPr lang="en-SG"/>
              </a:p>
            </p:txBody>
          </p:sp>
          <p:sp>
            <p:nvSpPr>
              <p:cNvPr id="5154" name="Text Box 26"/>
              <p:cNvSpPr txBox="1">
                <a:spLocks noChangeArrowheads="1"/>
              </p:cNvSpPr>
              <p:nvPr/>
            </p:nvSpPr>
            <p:spPr bwMode="auto">
              <a:xfrm>
                <a:off x="1607860" y="2887979"/>
                <a:ext cx="572291" cy="2743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600">
                    <a:ea typeface="SimSun" pitchFamily="2" charset="-122"/>
                  </a:rPr>
                  <a:t>1 kg</a:t>
                </a:r>
                <a:endParaRPr lang="en-US" sz="1600"/>
              </a:p>
            </p:txBody>
          </p:sp>
        </p:grpSp>
        <p:grpSp>
          <p:nvGrpSpPr>
            <p:cNvPr id="5143" name="Group 55"/>
            <p:cNvGrpSpPr>
              <a:grpSpLocks/>
            </p:cNvGrpSpPr>
            <p:nvPr/>
          </p:nvGrpSpPr>
          <p:grpSpPr bwMode="auto">
            <a:xfrm>
              <a:off x="5981700" y="5181600"/>
              <a:ext cx="1560933" cy="381103"/>
              <a:chOff x="2013236" y="2818298"/>
              <a:chExt cx="1560935" cy="381131"/>
            </a:xfrm>
          </p:grpSpPr>
          <p:cxnSp>
            <p:nvCxnSpPr>
              <p:cNvPr id="5151" name="AutoShape 23"/>
              <p:cNvCxnSpPr>
                <a:cxnSpLocks noChangeShapeType="1"/>
              </p:cNvCxnSpPr>
              <p:nvPr/>
            </p:nvCxnSpPr>
            <p:spPr bwMode="auto">
              <a:xfrm>
                <a:off x="2013236" y="2986693"/>
                <a:ext cx="512090" cy="762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sp>
            <p:nvSpPr>
              <p:cNvPr id="5152" name="Text Box 22"/>
              <p:cNvSpPr txBox="1">
                <a:spLocks noChangeArrowheads="1"/>
              </p:cNvSpPr>
              <p:nvPr/>
            </p:nvSpPr>
            <p:spPr bwMode="auto">
              <a:xfrm>
                <a:off x="2394236" y="2818298"/>
                <a:ext cx="1179935" cy="3811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600">
                    <a:ea typeface="SimSun" pitchFamily="2" charset="-122"/>
                  </a:rPr>
                  <a:t>40 cm/s</a:t>
                </a:r>
                <a:endParaRPr lang="en-US" sz="1600"/>
              </a:p>
            </p:txBody>
          </p:sp>
        </p:grpSp>
        <p:sp>
          <p:nvSpPr>
            <p:cNvPr id="5144" name="Text Box 20"/>
            <p:cNvSpPr txBox="1">
              <a:spLocks noChangeArrowheads="1"/>
            </p:cNvSpPr>
            <p:nvPr/>
          </p:nvSpPr>
          <p:spPr bwMode="auto">
            <a:xfrm>
              <a:off x="5725637" y="5577109"/>
              <a:ext cx="341393" cy="4045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600">
                  <a:ea typeface="SimSun" pitchFamily="2" charset="-122"/>
                </a:rPr>
                <a:t>B</a:t>
              </a:r>
              <a:endParaRPr lang="en-US" sz="1600"/>
            </a:p>
          </p:txBody>
        </p:sp>
        <p:grpSp>
          <p:nvGrpSpPr>
            <p:cNvPr id="5145" name="Group 64"/>
            <p:cNvGrpSpPr>
              <a:grpSpLocks/>
            </p:cNvGrpSpPr>
            <p:nvPr/>
          </p:nvGrpSpPr>
          <p:grpSpPr bwMode="auto">
            <a:xfrm>
              <a:off x="3657600" y="4724400"/>
              <a:ext cx="1919514" cy="1257300"/>
              <a:chOff x="3253012" y="4267200"/>
              <a:chExt cx="1919514" cy="1257300"/>
            </a:xfrm>
          </p:grpSpPr>
          <p:sp>
            <p:nvSpPr>
              <p:cNvPr id="5146" name="Text Box 20"/>
              <p:cNvSpPr txBox="1">
                <a:spLocks noChangeArrowheads="1"/>
              </p:cNvSpPr>
              <p:nvPr/>
            </p:nvSpPr>
            <p:spPr bwMode="auto">
              <a:xfrm>
                <a:off x="3471670" y="5119909"/>
                <a:ext cx="341393" cy="4045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600">
                    <a:ea typeface="SimSun" pitchFamily="2" charset="-122"/>
                  </a:rPr>
                  <a:t>A</a:t>
                </a:r>
                <a:endParaRPr lang="en-US" sz="1600"/>
              </a:p>
            </p:txBody>
          </p:sp>
          <p:sp>
            <p:nvSpPr>
              <p:cNvPr id="5147" name="Rectangle 28"/>
              <p:cNvSpPr>
                <a:spLocks noChangeArrowheads="1"/>
              </p:cNvSpPr>
              <p:nvPr/>
            </p:nvSpPr>
            <p:spPr bwMode="auto">
              <a:xfrm>
                <a:off x="3307843" y="4267200"/>
                <a:ext cx="433599" cy="833564"/>
              </a:xfrm>
              <a:prstGeom prst="rect">
                <a:avLst/>
              </a:prstGeom>
              <a:solidFill>
                <a:srgbClr val="99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endParaRPr lang="en-SG"/>
              </a:p>
            </p:txBody>
          </p:sp>
          <p:sp>
            <p:nvSpPr>
              <p:cNvPr id="5148" name="Text Box 26"/>
              <p:cNvSpPr txBox="1">
                <a:spLocks noChangeArrowheads="1"/>
              </p:cNvSpPr>
              <p:nvPr/>
            </p:nvSpPr>
            <p:spPr bwMode="auto">
              <a:xfrm>
                <a:off x="3253012" y="4495800"/>
                <a:ext cx="572290" cy="2742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600">
                    <a:ea typeface="SimSun" pitchFamily="2" charset="-122"/>
                  </a:rPr>
                  <a:t>2 kg</a:t>
                </a:r>
                <a:endParaRPr lang="en-US" sz="1600"/>
              </a:p>
            </p:txBody>
          </p:sp>
          <p:sp>
            <p:nvSpPr>
              <p:cNvPr id="5149" name="Text Box 22"/>
              <p:cNvSpPr txBox="1">
                <a:spLocks noChangeArrowheads="1"/>
              </p:cNvSpPr>
              <p:nvPr/>
            </p:nvSpPr>
            <p:spPr bwMode="auto">
              <a:xfrm>
                <a:off x="4137300" y="4524828"/>
                <a:ext cx="1035226" cy="2667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600">
                    <a:ea typeface="SimSun" pitchFamily="2" charset="-122"/>
                  </a:rPr>
                  <a:t>10 cm/s</a:t>
                </a:r>
                <a:endParaRPr lang="en-US" sz="1600"/>
              </a:p>
            </p:txBody>
          </p:sp>
          <p:cxnSp>
            <p:nvCxnSpPr>
              <p:cNvPr id="5150" name="AutoShape 23"/>
              <p:cNvCxnSpPr>
                <a:cxnSpLocks noChangeShapeType="1"/>
              </p:cNvCxnSpPr>
              <p:nvPr/>
            </p:nvCxnSpPr>
            <p:spPr bwMode="auto">
              <a:xfrm>
                <a:off x="3769623" y="4685538"/>
                <a:ext cx="512089" cy="762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</p:grpSp>
      </p:grpSp>
      <p:grpSp>
        <p:nvGrpSpPr>
          <p:cNvPr id="6" name="Group 33"/>
          <p:cNvGrpSpPr>
            <a:grpSpLocks/>
          </p:cNvGrpSpPr>
          <p:nvPr/>
        </p:nvGrpSpPr>
        <p:grpSpPr bwMode="auto">
          <a:xfrm>
            <a:off x="838200" y="2781300"/>
            <a:ext cx="7696200" cy="1981200"/>
            <a:chOff x="838200" y="2781300"/>
            <a:chExt cx="7696200" cy="1981289"/>
          </a:xfrm>
        </p:grpSpPr>
        <p:sp>
          <p:nvSpPr>
            <p:cNvPr id="5126" name="Rectangle 28"/>
            <p:cNvSpPr>
              <a:spLocks noChangeArrowheads="1"/>
            </p:cNvSpPr>
            <p:nvPr/>
          </p:nvSpPr>
          <p:spPr bwMode="auto">
            <a:xfrm>
              <a:off x="983746" y="3505200"/>
              <a:ext cx="433599" cy="833564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en-SG"/>
            </a:p>
          </p:txBody>
        </p:sp>
        <p:sp>
          <p:nvSpPr>
            <p:cNvPr id="5127" name="Text Box 26"/>
            <p:cNvSpPr txBox="1">
              <a:spLocks noChangeArrowheads="1"/>
            </p:cNvSpPr>
            <p:nvPr/>
          </p:nvSpPr>
          <p:spPr bwMode="auto">
            <a:xfrm>
              <a:off x="928914" y="3771900"/>
              <a:ext cx="572290" cy="2742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600">
                  <a:ea typeface="SimSun" pitchFamily="2" charset="-122"/>
                </a:rPr>
                <a:t>2 kg</a:t>
              </a:r>
              <a:endParaRPr lang="en-US" sz="1600"/>
            </a:p>
          </p:txBody>
        </p:sp>
        <p:grpSp>
          <p:nvGrpSpPr>
            <p:cNvPr id="5128" name="Group 36"/>
            <p:cNvGrpSpPr>
              <a:grpSpLocks/>
            </p:cNvGrpSpPr>
            <p:nvPr/>
          </p:nvGrpSpPr>
          <p:grpSpPr bwMode="auto">
            <a:xfrm>
              <a:off x="1418777" y="3766965"/>
              <a:ext cx="1514923" cy="347835"/>
              <a:chOff x="2022724" y="2821421"/>
              <a:chExt cx="1514925" cy="347860"/>
            </a:xfrm>
          </p:grpSpPr>
          <p:cxnSp>
            <p:nvCxnSpPr>
              <p:cNvPr id="5138" name="AutoShape 23"/>
              <p:cNvCxnSpPr>
                <a:cxnSpLocks noChangeShapeType="1"/>
              </p:cNvCxnSpPr>
              <p:nvPr/>
            </p:nvCxnSpPr>
            <p:spPr bwMode="auto">
              <a:xfrm>
                <a:off x="2022724" y="2986693"/>
                <a:ext cx="512090" cy="762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sp>
            <p:nvSpPr>
              <p:cNvPr id="5139" name="Text Box 22"/>
              <p:cNvSpPr txBox="1">
                <a:spLocks noChangeArrowheads="1"/>
              </p:cNvSpPr>
              <p:nvPr/>
            </p:nvSpPr>
            <p:spPr bwMode="auto">
              <a:xfrm>
                <a:off x="2389750" y="2821421"/>
                <a:ext cx="1147899" cy="3478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600">
                    <a:ea typeface="SimSun" pitchFamily="2" charset="-122"/>
                  </a:rPr>
                  <a:t>30 cm/s</a:t>
                </a:r>
                <a:endParaRPr lang="en-US" sz="1600"/>
              </a:p>
            </p:txBody>
          </p:sp>
        </p:grpSp>
        <p:cxnSp>
          <p:nvCxnSpPr>
            <p:cNvPr id="5129" name="AutoShape 21"/>
            <p:cNvCxnSpPr>
              <a:cxnSpLocks noChangeShapeType="1"/>
            </p:cNvCxnSpPr>
            <p:nvPr/>
          </p:nvCxnSpPr>
          <p:spPr bwMode="auto">
            <a:xfrm>
              <a:off x="914400" y="4341647"/>
              <a:ext cx="6218231" cy="76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5130" name="Text Box 20"/>
            <p:cNvSpPr txBox="1">
              <a:spLocks noChangeArrowheads="1"/>
            </p:cNvSpPr>
            <p:nvPr/>
          </p:nvSpPr>
          <p:spPr bwMode="auto">
            <a:xfrm>
              <a:off x="1029849" y="4353077"/>
              <a:ext cx="341393" cy="4045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600">
                  <a:ea typeface="SimSun" pitchFamily="2" charset="-122"/>
                </a:rPr>
                <a:t>A</a:t>
              </a:r>
              <a:endParaRPr lang="en-US" sz="1600"/>
            </a:p>
          </p:txBody>
        </p:sp>
        <p:sp>
          <p:nvSpPr>
            <p:cNvPr id="5131" name="Text Box 3"/>
            <p:cNvSpPr txBox="1">
              <a:spLocks noChangeArrowheads="1"/>
            </p:cNvSpPr>
            <p:nvPr/>
          </p:nvSpPr>
          <p:spPr bwMode="auto">
            <a:xfrm>
              <a:off x="7581901" y="3765550"/>
              <a:ext cx="952499" cy="584775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1600">
                  <a:ea typeface="SimSun" pitchFamily="2" charset="-122"/>
                </a:rPr>
                <a:t>Before </a:t>
              </a:r>
            </a:p>
            <a:p>
              <a:pPr algn="ctr" eaLnBrk="0" hangingPunct="0"/>
              <a:r>
                <a:rPr lang="en-US" sz="1600">
                  <a:ea typeface="SimSun" pitchFamily="2" charset="-122"/>
                </a:rPr>
                <a:t>collision</a:t>
              </a:r>
              <a:endParaRPr lang="en-US" sz="1600"/>
            </a:p>
          </p:txBody>
        </p:sp>
        <p:grpSp>
          <p:nvGrpSpPr>
            <p:cNvPr id="5132" name="Group 37"/>
            <p:cNvGrpSpPr>
              <a:grpSpLocks/>
            </p:cNvGrpSpPr>
            <p:nvPr/>
          </p:nvGrpSpPr>
          <p:grpSpPr bwMode="auto">
            <a:xfrm>
              <a:off x="2857500" y="3922864"/>
              <a:ext cx="572290" cy="416782"/>
              <a:chOff x="1607860" y="2819400"/>
              <a:chExt cx="572291" cy="416812"/>
            </a:xfrm>
          </p:grpSpPr>
          <p:sp>
            <p:nvSpPr>
              <p:cNvPr id="5136" name="Rectangle 28"/>
              <p:cNvSpPr>
                <a:spLocks noChangeAspect="1" noChangeArrowheads="1"/>
              </p:cNvSpPr>
              <p:nvPr/>
            </p:nvSpPr>
            <p:spPr bwMode="auto">
              <a:xfrm>
                <a:off x="1662691" y="2819400"/>
                <a:ext cx="433600" cy="416812"/>
              </a:xfrm>
              <a:prstGeom prst="rect">
                <a:avLst/>
              </a:prstGeom>
              <a:solidFill>
                <a:srgbClr val="99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endParaRPr lang="en-SG"/>
              </a:p>
            </p:txBody>
          </p:sp>
          <p:sp>
            <p:nvSpPr>
              <p:cNvPr id="5137" name="Text Box 26"/>
              <p:cNvSpPr txBox="1">
                <a:spLocks noChangeArrowheads="1"/>
              </p:cNvSpPr>
              <p:nvPr/>
            </p:nvSpPr>
            <p:spPr bwMode="auto">
              <a:xfrm>
                <a:off x="1607860" y="2887979"/>
                <a:ext cx="572291" cy="2743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600">
                    <a:ea typeface="SimSun" pitchFamily="2" charset="-122"/>
                  </a:rPr>
                  <a:t>1 kg</a:t>
                </a:r>
                <a:endParaRPr lang="en-US" sz="1600"/>
              </a:p>
            </p:txBody>
          </p:sp>
        </p:grpSp>
        <p:sp>
          <p:nvSpPr>
            <p:cNvPr id="5133" name="Text Box 22"/>
            <p:cNvSpPr txBox="1">
              <a:spLocks noChangeArrowheads="1"/>
            </p:cNvSpPr>
            <p:nvPr/>
          </p:nvSpPr>
          <p:spPr bwMode="auto">
            <a:xfrm>
              <a:off x="3369862" y="3994136"/>
              <a:ext cx="810046" cy="2742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600">
                  <a:ea typeface="SimSun" pitchFamily="2" charset="-122"/>
                </a:rPr>
                <a:t>0 cm/s</a:t>
              </a:r>
              <a:endParaRPr lang="en-US" sz="1600"/>
            </a:p>
          </p:txBody>
        </p:sp>
        <p:sp>
          <p:nvSpPr>
            <p:cNvPr id="5134" name="Text Box 20"/>
            <p:cNvSpPr txBox="1">
              <a:spLocks noChangeArrowheads="1"/>
            </p:cNvSpPr>
            <p:nvPr/>
          </p:nvSpPr>
          <p:spPr bwMode="auto">
            <a:xfrm>
              <a:off x="2958434" y="4357998"/>
              <a:ext cx="341393" cy="4045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600">
                  <a:ea typeface="SimSun" pitchFamily="2" charset="-122"/>
                </a:rPr>
                <a:t>B</a:t>
              </a:r>
              <a:endParaRPr lang="en-US" sz="1600"/>
            </a:p>
          </p:txBody>
        </p:sp>
        <p:sp>
          <p:nvSpPr>
            <p:cNvPr id="5135" name="Rectangle 67"/>
            <p:cNvSpPr>
              <a:spLocks noChangeArrowheads="1"/>
            </p:cNvSpPr>
            <p:nvPr/>
          </p:nvSpPr>
          <p:spPr bwMode="auto">
            <a:xfrm>
              <a:off x="838200" y="2781300"/>
              <a:ext cx="1743075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SG" sz="2400"/>
                <a:t>Scenario 2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 smtClean="0"/>
              <a:t>Understanding the problem</a:t>
            </a:r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723900" y="3657600"/>
            <a:ext cx="7886700" cy="1257300"/>
            <a:chOff x="647700" y="4876800"/>
            <a:chExt cx="7886700" cy="1257300"/>
          </a:xfrm>
        </p:grpSpPr>
        <p:cxnSp>
          <p:nvCxnSpPr>
            <p:cNvPr id="6164" name="AutoShape 4"/>
            <p:cNvCxnSpPr>
              <a:cxnSpLocks noChangeShapeType="1"/>
            </p:cNvCxnSpPr>
            <p:nvPr/>
          </p:nvCxnSpPr>
          <p:spPr bwMode="auto">
            <a:xfrm>
              <a:off x="914400" y="5714953"/>
              <a:ext cx="6218231" cy="76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6165" name="Text Box 2"/>
            <p:cNvSpPr txBox="1">
              <a:spLocks noChangeArrowheads="1"/>
            </p:cNvSpPr>
            <p:nvPr/>
          </p:nvSpPr>
          <p:spPr bwMode="auto">
            <a:xfrm>
              <a:off x="7608888" y="5121190"/>
              <a:ext cx="925512" cy="584775"/>
            </a:xfrm>
            <a:prstGeom prst="rect">
              <a:avLst/>
            </a:prstGeom>
            <a:solidFill>
              <a:srgbClr val="92D05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1600">
                  <a:ea typeface="SimSun" pitchFamily="2" charset="-122"/>
                </a:rPr>
                <a:t>After </a:t>
              </a:r>
            </a:p>
            <a:p>
              <a:pPr algn="ctr" eaLnBrk="0" hangingPunct="0"/>
              <a:r>
                <a:rPr lang="en-US" sz="1600">
                  <a:ea typeface="SimSun" pitchFamily="2" charset="-122"/>
                </a:rPr>
                <a:t>collision</a:t>
              </a:r>
              <a:endParaRPr lang="en-US" sz="1600"/>
            </a:p>
          </p:txBody>
        </p:sp>
        <p:grpSp>
          <p:nvGrpSpPr>
            <p:cNvPr id="6166" name="Group 96"/>
            <p:cNvGrpSpPr>
              <a:grpSpLocks/>
            </p:cNvGrpSpPr>
            <p:nvPr/>
          </p:nvGrpSpPr>
          <p:grpSpPr bwMode="auto">
            <a:xfrm>
              <a:off x="647700" y="5294375"/>
              <a:ext cx="1981990" cy="839725"/>
              <a:chOff x="647700" y="5294375"/>
              <a:chExt cx="1981990" cy="839725"/>
            </a:xfrm>
          </p:grpSpPr>
          <p:grpSp>
            <p:nvGrpSpPr>
              <p:cNvPr id="6173" name="Group 52"/>
              <p:cNvGrpSpPr>
                <a:grpSpLocks/>
              </p:cNvGrpSpPr>
              <p:nvPr/>
            </p:nvGrpSpPr>
            <p:grpSpPr bwMode="auto">
              <a:xfrm>
                <a:off x="2057400" y="5294375"/>
                <a:ext cx="572290" cy="416782"/>
                <a:chOff x="1607860" y="2819400"/>
                <a:chExt cx="572291" cy="416812"/>
              </a:xfrm>
            </p:grpSpPr>
            <p:sp>
              <p:nvSpPr>
                <p:cNvPr id="6177" name="Rectangle 28"/>
                <p:cNvSpPr>
                  <a:spLocks noChangeAspect="1" noChangeArrowheads="1"/>
                </p:cNvSpPr>
                <p:nvPr/>
              </p:nvSpPr>
              <p:spPr bwMode="auto">
                <a:xfrm>
                  <a:off x="1662691" y="2819400"/>
                  <a:ext cx="433600" cy="416812"/>
                </a:xfrm>
                <a:prstGeom prst="rect">
                  <a:avLst/>
                </a:prstGeom>
                <a:solidFill>
                  <a:srgbClr val="99CC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endParaRPr lang="en-SG"/>
                </a:p>
              </p:txBody>
            </p:sp>
            <p:sp>
              <p:nvSpPr>
                <p:cNvPr id="6178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1607860" y="2887979"/>
                  <a:ext cx="572291" cy="27431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1600">
                      <a:ea typeface="SimSun" pitchFamily="2" charset="-122"/>
                    </a:rPr>
                    <a:t>1 kg</a:t>
                  </a:r>
                  <a:endParaRPr lang="en-US" sz="1600"/>
                </a:p>
              </p:txBody>
            </p:sp>
          </p:grpSp>
          <p:cxnSp>
            <p:nvCxnSpPr>
              <p:cNvPr id="6174" name="AutoShape 23"/>
              <p:cNvCxnSpPr>
                <a:cxnSpLocks noChangeShapeType="1"/>
              </p:cNvCxnSpPr>
              <p:nvPr/>
            </p:nvCxnSpPr>
            <p:spPr bwMode="auto">
              <a:xfrm rot="10800000">
                <a:off x="1600200" y="5502602"/>
                <a:ext cx="512089" cy="762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sp>
            <p:nvSpPr>
              <p:cNvPr id="6175" name="Text Box 22"/>
              <p:cNvSpPr txBox="1">
                <a:spLocks noChangeArrowheads="1"/>
              </p:cNvSpPr>
              <p:nvPr/>
            </p:nvSpPr>
            <p:spPr bwMode="auto">
              <a:xfrm>
                <a:off x="647700" y="5319693"/>
                <a:ext cx="1179933" cy="3811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600">
                    <a:ea typeface="SimSun" pitchFamily="2" charset="-122"/>
                  </a:rPr>
                  <a:t>10 cm/s</a:t>
                </a:r>
                <a:endParaRPr lang="en-US" sz="1600"/>
              </a:p>
            </p:txBody>
          </p:sp>
          <p:sp>
            <p:nvSpPr>
              <p:cNvPr id="6176" name="Text Box 20"/>
              <p:cNvSpPr txBox="1">
                <a:spLocks noChangeArrowheads="1"/>
              </p:cNvSpPr>
              <p:nvPr/>
            </p:nvSpPr>
            <p:spPr bwMode="auto">
              <a:xfrm>
                <a:off x="2171700" y="5729509"/>
                <a:ext cx="341393" cy="4045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600">
                    <a:ea typeface="SimSun" pitchFamily="2" charset="-122"/>
                  </a:rPr>
                  <a:t>A</a:t>
                </a:r>
                <a:endParaRPr lang="en-US" sz="1600"/>
              </a:p>
            </p:txBody>
          </p:sp>
        </p:grpSp>
        <p:grpSp>
          <p:nvGrpSpPr>
            <p:cNvPr id="6167" name="Group 64"/>
            <p:cNvGrpSpPr>
              <a:grpSpLocks/>
            </p:cNvGrpSpPr>
            <p:nvPr/>
          </p:nvGrpSpPr>
          <p:grpSpPr bwMode="auto">
            <a:xfrm>
              <a:off x="5395686" y="4876800"/>
              <a:ext cx="1919514" cy="1257300"/>
              <a:chOff x="3253012" y="4267200"/>
              <a:chExt cx="1919514" cy="1257300"/>
            </a:xfrm>
          </p:grpSpPr>
          <p:sp>
            <p:nvSpPr>
              <p:cNvPr id="6168" name="Text Box 20"/>
              <p:cNvSpPr txBox="1">
                <a:spLocks noChangeArrowheads="1"/>
              </p:cNvSpPr>
              <p:nvPr/>
            </p:nvSpPr>
            <p:spPr bwMode="auto">
              <a:xfrm>
                <a:off x="3381826" y="5119909"/>
                <a:ext cx="341393" cy="4045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600">
                    <a:ea typeface="SimSun" pitchFamily="2" charset="-122"/>
                  </a:rPr>
                  <a:t>B</a:t>
                </a:r>
                <a:endParaRPr lang="en-US" sz="1600"/>
              </a:p>
            </p:txBody>
          </p:sp>
          <p:sp>
            <p:nvSpPr>
              <p:cNvPr id="6169" name="Rectangle 28"/>
              <p:cNvSpPr>
                <a:spLocks noChangeArrowheads="1"/>
              </p:cNvSpPr>
              <p:nvPr/>
            </p:nvSpPr>
            <p:spPr bwMode="auto">
              <a:xfrm>
                <a:off x="3307843" y="4267200"/>
                <a:ext cx="433599" cy="833564"/>
              </a:xfrm>
              <a:prstGeom prst="rect">
                <a:avLst/>
              </a:prstGeom>
              <a:solidFill>
                <a:srgbClr val="99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endParaRPr lang="en-SG"/>
              </a:p>
            </p:txBody>
          </p:sp>
          <p:sp>
            <p:nvSpPr>
              <p:cNvPr id="6170" name="Text Box 26"/>
              <p:cNvSpPr txBox="1">
                <a:spLocks noChangeArrowheads="1"/>
              </p:cNvSpPr>
              <p:nvPr/>
            </p:nvSpPr>
            <p:spPr bwMode="auto">
              <a:xfrm>
                <a:off x="3253012" y="4495800"/>
                <a:ext cx="572290" cy="2742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600">
                    <a:ea typeface="SimSun" pitchFamily="2" charset="-122"/>
                  </a:rPr>
                  <a:t>2 kg</a:t>
                </a:r>
                <a:endParaRPr lang="en-US" sz="1600"/>
              </a:p>
            </p:txBody>
          </p:sp>
          <p:sp>
            <p:nvSpPr>
              <p:cNvPr id="6171" name="Text Box 22"/>
              <p:cNvSpPr txBox="1">
                <a:spLocks noChangeArrowheads="1"/>
              </p:cNvSpPr>
              <p:nvPr/>
            </p:nvSpPr>
            <p:spPr bwMode="auto">
              <a:xfrm>
                <a:off x="4137300" y="4524828"/>
                <a:ext cx="1035226" cy="2667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600">
                    <a:ea typeface="SimSun" pitchFamily="2" charset="-122"/>
                  </a:rPr>
                  <a:t>20 cm/s</a:t>
                </a:r>
                <a:endParaRPr lang="en-US" sz="1600"/>
              </a:p>
            </p:txBody>
          </p:sp>
          <p:cxnSp>
            <p:nvCxnSpPr>
              <p:cNvPr id="6172" name="AutoShape 23"/>
              <p:cNvCxnSpPr>
                <a:cxnSpLocks noChangeShapeType="1"/>
              </p:cNvCxnSpPr>
              <p:nvPr/>
            </p:nvCxnSpPr>
            <p:spPr bwMode="auto">
              <a:xfrm>
                <a:off x="3746037" y="4685538"/>
                <a:ext cx="512089" cy="762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</p:grpSp>
      </p:grpSp>
      <p:grpSp>
        <p:nvGrpSpPr>
          <p:cNvPr id="6" name="Group 33"/>
          <p:cNvGrpSpPr>
            <a:grpSpLocks/>
          </p:cNvGrpSpPr>
          <p:nvPr/>
        </p:nvGrpSpPr>
        <p:grpSpPr bwMode="auto">
          <a:xfrm>
            <a:off x="838200" y="1866900"/>
            <a:ext cx="7696200" cy="1981200"/>
            <a:chOff x="838200" y="2933700"/>
            <a:chExt cx="7696200" cy="1981289"/>
          </a:xfrm>
        </p:grpSpPr>
        <p:cxnSp>
          <p:nvCxnSpPr>
            <p:cNvPr id="6150" name="AutoShape 21"/>
            <p:cNvCxnSpPr>
              <a:cxnSpLocks noChangeShapeType="1"/>
            </p:cNvCxnSpPr>
            <p:nvPr/>
          </p:nvCxnSpPr>
          <p:spPr bwMode="auto">
            <a:xfrm>
              <a:off x="914400" y="4494047"/>
              <a:ext cx="6218231" cy="76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6151" name="AutoShape 23"/>
            <p:cNvCxnSpPr>
              <a:cxnSpLocks noChangeShapeType="1"/>
            </p:cNvCxnSpPr>
            <p:nvPr/>
          </p:nvCxnSpPr>
          <p:spPr bwMode="auto">
            <a:xfrm>
              <a:off x="1409700" y="4266438"/>
              <a:ext cx="512089" cy="76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6152" name="Text Box 22"/>
            <p:cNvSpPr txBox="1">
              <a:spLocks noChangeArrowheads="1"/>
            </p:cNvSpPr>
            <p:nvPr/>
          </p:nvSpPr>
          <p:spPr bwMode="auto">
            <a:xfrm>
              <a:off x="1752600" y="4091214"/>
              <a:ext cx="1147897" cy="3478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600">
                  <a:ea typeface="SimSun" pitchFamily="2" charset="-122"/>
                </a:rPr>
                <a:t>  30 cm/s</a:t>
              </a:r>
              <a:endParaRPr lang="en-US" sz="1600"/>
            </a:p>
          </p:txBody>
        </p:sp>
        <p:sp>
          <p:nvSpPr>
            <p:cNvPr id="6153" name="Text Box 3"/>
            <p:cNvSpPr txBox="1">
              <a:spLocks noChangeArrowheads="1"/>
            </p:cNvSpPr>
            <p:nvPr/>
          </p:nvSpPr>
          <p:spPr bwMode="auto">
            <a:xfrm>
              <a:off x="7581901" y="3917950"/>
              <a:ext cx="952499" cy="584775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1600">
                  <a:ea typeface="SimSun" pitchFamily="2" charset="-122"/>
                </a:rPr>
                <a:t>Before </a:t>
              </a:r>
            </a:p>
            <a:p>
              <a:pPr algn="ctr" eaLnBrk="0" hangingPunct="0"/>
              <a:r>
                <a:rPr lang="en-US" sz="1600">
                  <a:ea typeface="SimSun" pitchFamily="2" charset="-122"/>
                </a:rPr>
                <a:t>collision</a:t>
              </a:r>
              <a:endParaRPr lang="en-US" sz="1600"/>
            </a:p>
          </p:txBody>
        </p:sp>
        <p:grpSp>
          <p:nvGrpSpPr>
            <p:cNvPr id="6154" name="Group 37"/>
            <p:cNvGrpSpPr>
              <a:grpSpLocks/>
            </p:cNvGrpSpPr>
            <p:nvPr/>
          </p:nvGrpSpPr>
          <p:grpSpPr bwMode="auto">
            <a:xfrm>
              <a:off x="914400" y="4075264"/>
              <a:ext cx="572290" cy="416782"/>
              <a:chOff x="1607860" y="2819400"/>
              <a:chExt cx="572291" cy="416812"/>
            </a:xfrm>
          </p:grpSpPr>
          <p:sp>
            <p:nvSpPr>
              <p:cNvPr id="6162" name="Rectangle 28"/>
              <p:cNvSpPr>
                <a:spLocks noChangeAspect="1" noChangeArrowheads="1"/>
              </p:cNvSpPr>
              <p:nvPr/>
            </p:nvSpPr>
            <p:spPr bwMode="auto">
              <a:xfrm>
                <a:off x="1662691" y="2819400"/>
                <a:ext cx="433600" cy="416812"/>
              </a:xfrm>
              <a:prstGeom prst="rect">
                <a:avLst/>
              </a:prstGeom>
              <a:solidFill>
                <a:srgbClr val="99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endParaRPr lang="en-SG"/>
              </a:p>
            </p:txBody>
          </p:sp>
          <p:sp>
            <p:nvSpPr>
              <p:cNvPr id="6163" name="Text Box 26"/>
              <p:cNvSpPr txBox="1">
                <a:spLocks noChangeArrowheads="1"/>
              </p:cNvSpPr>
              <p:nvPr/>
            </p:nvSpPr>
            <p:spPr bwMode="auto">
              <a:xfrm>
                <a:off x="1607860" y="2887979"/>
                <a:ext cx="572291" cy="2743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600">
                    <a:ea typeface="SimSun" pitchFamily="2" charset="-122"/>
                  </a:rPr>
                  <a:t>1 kg</a:t>
                </a:r>
                <a:endParaRPr lang="en-US" sz="1600"/>
              </a:p>
            </p:txBody>
          </p:sp>
        </p:grpSp>
        <p:grpSp>
          <p:nvGrpSpPr>
            <p:cNvPr id="6155" name="Group 97"/>
            <p:cNvGrpSpPr>
              <a:grpSpLocks/>
            </p:cNvGrpSpPr>
            <p:nvPr/>
          </p:nvGrpSpPr>
          <p:grpSpPr bwMode="auto">
            <a:xfrm>
              <a:off x="3443516" y="3657600"/>
              <a:ext cx="1318984" cy="1252468"/>
              <a:chOff x="3900716" y="3657600"/>
              <a:chExt cx="1318984" cy="1252468"/>
            </a:xfrm>
          </p:grpSpPr>
          <p:sp>
            <p:nvSpPr>
              <p:cNvPr id="6158" name="Rectangle 28"/>
              <p:cNvSpPr>
                <a:spLocks noChangeArrowheads="1"/>
              </p:cNvSpPr>
              <p:nvPr/>
            </p:nvSpPr>
            <p:spPr bwMode="auto">
              <a:xfrm>
                <a:off x="3955548" y="3657600"/>
                <a:ext cx="433599" cy="833564"/>
              </a:xfrm>
              <a:prstGeom prst="rect">
                <a:avLst/>
              </a:prstGeom>
              <a:solidFill>
                <a:srgbClr val="99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endParaRPr lang="en-SG"/>
              </a:p>
            </p:txBody>
          </p:sp>
          <p:sp>
            <p:nvSpPr>
              <p:cNvPr id="6159" name="Text Box 26"/>
              <p:cNvSpPr txBox="1">
                <a:spLocks noChangeArrowheads="1"/>
              </p:cNvSpPr>
              <p:nvPr/>
            </p:nvSpPr>
            <p:spPr bwMode="auto">
              <a:xfrm>
                <a:off x="3900716" y="3924300"/>
                <a:ext cx="572290" cy="2742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600">
                    <a:ea typeface="SimSun" pitchFamily="2" charset="-122"/>
                  </a:rPr>
                  <a:t>2 kg</a:t>
                </a:r>
                <a:endParaRPr lang="en-US" sz="1600"/>
              </a:p>
            </p:txBody>
          </p:sp>
          <p:sp>
            <p:nvSpPr>
              <p:cNvPr id="6160" name="Text Box 20"/>
              <p:cNvSpPr txBox="1">
                <a:spLocks noChangeArrowheads="1"/>
              </p:cNvSpPr>
              <p:nvPr/>
            </p:nvSpPr>
            <p:spPr bwMode="auto">
              <a:xfrm>
                <a:off x="4001651" y="4505477"/>
                <a:ext cx="341393" cy="4045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600">
                    <a:ea typeface="SimSun" pitchFamily="2" charset="-122"/>
                  </a:rPr>
                  <a:t>B</a:t>
                </a:r>
                <a:endParaRPr lang="en-US" sz="1600"/>
              </a:p>
            </p:txBody>
          </p:sp>
          <p:sp>
            <p:nvSpPr>
              <p:cNvPr id="6161" name="Text Box 22"/>
              <p:cNvSpPr txBox="1">
                <a:spLocks noChangeArrowheads="1"/>
              </p:cNvSpPr>
              <p:nvPr/>
            </p:nvSpPr>
            <p:spPr bwMode="auto">
              <a:xfrm>
                <a:off x="4409654" y="3916766"/>
                <a:ext cx="810046" cy="2742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600" dirty="0">
                    <a:ea typeface="SimSun" pitchFamily="2" charset="-122"/>
                  </a:rPr>
                  <a:t>0 cm/s</a:t>
                </a:r>
                <a:endParaRPr lang="en-US" sz="1600" dirty="0"/>
              </a:p>
            </p:txBody>
          </p:sp>
        </p:grpSp>
        <p:sp>
          <p:nvSpPr>
            <p:cNvPr id="6156" name="Text Box 20"/>
            <p:cNvSpPr txBox="1">
              <a:spLocks noChangeArrowheads="1"/>
            </p:cNvSpPr>
            <p:nvPr/>
          </p:nvSpPr>
          <p:spPr bwMode="auto">
            <a:xfrm>
              <a:off x="1015334" y="4510398"/>
              <a:ext cx="341393" cy="4045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600">
                  <a:ea typeface="SimSun" pitchFamily="2" charset="-122"/>
                </a:rPr>
                <a:t>A</a:t>
              </a:r>
              <a:endParaRPr lang="en-US" sz="1600"/>
            </a:p>
          </p:txBody>
        </p:sp>
        <p:sp>
          <p:nvSpPr>
            <p:cNvPr id="6157" name="Rectangle 67"/>
            <p:cNvSpPr>
              <a:spLocks noChangeArrowheads="1"/>
            </p:cNvSpPr>
            <p:nvPr/>
          </p:nvSpPr>
          <p:spPr bwMode="auto">
            <a:xfrm>
              <a:off x="838200" y="2933700"/>
              <a:ext cx="1742785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SG" sz="2400" dirty="0"/>
                <a:t>Scenario 3 </a:t>
              </a:r>
            </a:p>
          </p:txBody>
        </p:sp>
      </p:grpSp>
      <p:sp>
        <p:nvSpPr>
          <p:cNvPr id="35" name="Content Placeholder 2"/>
          <p:cNvSpPr txBox="1">
            <a:spLocks/>
          </p:cNvSpPr>
          <p:nvPr/>
        </p:nvSpPr>
        <p:spPr bwMode="auto">
          <a:xfrm>
            <a:off x="381000" y="5372100"/>
            <a:ext cx="8229600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SG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Comparing with Scenario 1, it can be deduced that the mass of the carriages have an effect on the velocities after collision.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itle 71"/>
          <p:cNvSpPr txBox="1">
            <a:spLocks/>
          </p:cNvSpPr>
          <p:nvPr/>
        </p:nvSpPr>
        <p:spPr bwMode="auto">
          <a:xfrm>
            <a:off x="4572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en-SG" sz="36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Examine by multiplying </a:t>
            </a:r>
            <a:r>
              <a:rPr lang="en-SG" sz="36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mass </a:t>
            </a:r>
            <a:r>
              <a:rPr lang="en-SG" sz="36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with </a:t>
            </a:r>
            <a:r>
              <a:rPr lang="en-SG" sz="36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velocity</a:t>
            </a:r>
            <a:endParaRPr lang="en-SG" sz="3600" b="1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8" name="Rectangular Callout 57"/>
          <p:cNvSpPr/>
          <p:nvPr/>
        </p:nvSpPr>
        <p:spPr bwMode="auto">
          <a:xfrm>
            <a:off x="304800" y="3467100"/>
            <a:ext cx="4229100" cy="442913"/>
          </a:xfrm>
          <a:prstGeom prst="wedgeRectCallout">
            <a:avLst>
              <a:gd name="adj1" fmla="val -52711"/>
              <a:gd name="adj2" fmla="val 107328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SG"/>
          </a:p>
        </p:txBody>
      </p:sp>
      <p:sp>
        <p:nvSpPr>
          <p:cNvPr id="11271" name="Text Box 3"/>
          <p:cNvSpPr txBox="1">
            <a:spLocks noChangeArrowheads="1"/>
          </p:cNvSpPr>
          <p:nvPr/>
        </p:nvSpPr>
        <p:spPr bwMode="auto">
          <a:xfrm>
            <a:off x="190500" y="4152900"/>
            <a:ext cx="762000" cy="646113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>
                <a:ea typeface="SimSun" pitchFamily="2" charset="-122"/>
              </a:rPr>
              <a:t>60 kg cm/s</a:t>
            </a:r>
            <a:endParaRPr lang="en-US"/>
          </a:p>
        </p:txBody>
      </p:sp>
      <p:sp>
        <p:nvSpPr>
          <p:cNvPr id="11272" name="TextBox 52"/>
          <p:cNvSpPr txBox="1">
            <a:spLocks noChangeArrowheads="1"/>
          </p:cNvSpPr>
          <p:nvPr/>
        </p:nvSpPr>
        <p:spPr bwMode="auto">
          <a:xfrm>
            <a:off x="2476500" y="3505200"/>
            <a:ext cx="3190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SG" b="1">
                <a:solidFill>
                  <a:srgbClr val="FF0000"/>
                </a:solidFill>
              </a:rPr>
              <a:t>+</a:t>
            </a:r>
          </a:p>
        </p:txBody>
      </p:sp>
      <p:sp>
        <p:nvSpPr>
          <p:cNvPr id="11273" name="Text Box 3"/>
          <p:cNvSpPr txBox="1">
            <a:spLocks noChangeArrowheads="1"/>
          </p:cNvSpPr>
          <p:nvPr/>
        </p:nvSpPr>
        <p:spPr bwMode="auto">
          <a:xfrm>
            <a:off x="190500" y="5410200"/>
            <a:ext cx="762000" cy="646113"/>
          </a:xfrm>
          <a:prstGeom prst="rect">
            <a:avLst/>
          </a:prstGeom>
          <a:solidFill>
            <a:srgbClr val="92D05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>
                <a:ea typeface="SimSun" pitchFamily="2" charset="-122"/>
              </a:rPr>
              <a:t>60 kg cm/s</a:t>
            </a:r>
            <a:endParaRPr lang="en-US"/>
          </a:p>
        </p:txBody>
      </p:sp>
      <p:sp>
        <p:nvSpPr>
          <p:cNvPr id="60" name="Rectangular Callout 59"/>
          <p:cNvSpPr/>
          <p:nvPr/>
        </p:nvSpPr>
        <p:spPr bwMode="auto">
          <a:xfrm>
            <a:off x="2781300" y="4876800"/>
            <a:ext cx="4533900" cy="495300"/>
          </a:xfrm>
          <a:prstGeom prst="wedgeRectCallout">
            <a:avLst>
              <a:gd name="adj1" fmla="val -90446"/>
              <a:gd name="adj2" fmla="val 69266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SG"/>
          </a:p>
        </p:txBody>
      </p:sp>
      <p:sp>
        <p:nvSpPr>
          <p:cNvPr id="11275" name="TextBox 72"/>
          <p:cNvSpPr txBox="1">
            <a:spLocks noChangeArrowheads="1"/>
          </p:cNvSpPr>
          <p:nvPr/>
        </p:nvSpPr>
        <p:spPr bwMode="auto">
          <a:xfrm>
            <a:off x="5257800" y="4991100"/>
            <a:ext cx="3190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SG" b="1">
                <a:solidFill>
                  <a:srgbClr val="FF0000"/>
                </a:solidFill>
              </a:rPr>
              <a:t>+</a:t>
            </a:r>
          </a:p>
        </p:txBody>
      </p:sp>
      <p:sp>
        <p:nvSpPr>
          <p:cNvPr id="11276" name="TextBox 73"/>
          <p:cNvSpPr txBox="1">
            <a:spLocks noChangeArrowheads="1"/>
          </p:cNvSpPr>
          <p:nvPr/>
        </p:nvSpPr>
        <p:spPr bwMode="auto">
          <a:xfrm rot="-5400000">
            <a:off x="368300" y="4851400"/>
            <a:ext cx="395288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SG" sz="2800"/>
              <a:t>=</a:t>
            </a:r>
          </a:p>
        </p:txBody>
      </p:sp>
      <p:sp>
        <p:nvSpPr>
          <p:cNvPr id="11277" name="Text Box 3"/>
          <p:cNvSpPr txBox="1">
            <a:spLocks noChangeArrowheads="1"/>
          </p:cNvSpPr>
          <p:nvPr/>
        </p:nvSpPr>
        <p:spPr bwMode="auto">
          <a:xfrm>
            <a:off x="2857500" y="4992688"/>
            <a:ext cx="2259013" cy="338554"/>
          </a:xfrm>
          <a:prstGeom prst="rect">
            <a:avLst/>
          </a:prstGeom>
          <a:solidFill>
            <a:srgbClr val="92D05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smtClean="0">
                <a:ea typeface="SimSun" pitchFamily="2" charset="-122"/>
              </a:rPr>
              <a:t>(1 </a:t>
            </a:r>
            <a:r>
              <a:rPr lang="en-US" sz="1600" dirty="0">
                <a:ea typeface="SimSun" pitchFamily="2" charset="-122"/>
              </a:rPr>
              <a:t>kg x 10 </a:t>
            </a:r>
            <a:r>
              <a:rPr lang="en-US" sz="1600" dirty="0" smtClean="0">
                <a:ea typeface="SimSun" pitchFamily="2" charset="-122"/>
              </a:rPr>
              <a:t>cm/s) x 2</a:t>
            </a:r>
            <a:endParaRPr lang="en-US" sz="1600" dirty="0"/>
          </a:p>
        </p:txBody>
      </p:sp>
      <p:sp>
        <p:nvSpPr>
          <p:cNvPr id="11278" name="Text Box 3"/>
          <p:cNvSpPr txBox="1">
            <a:spLocks noChangeArrowheads="1"/>
          </p:cNvSpPr>
          <p:nvPr/>
        </p:nvSpPr>
        <p:spPr bwMode="auto">
          <a:xfrm>
            <a:off x="5638800" y="5002213"/>
            <a:ext cx="1524000" cy="307975"/>
          </a:xfrm>
          <a:prstGeom prst="rect">
            <a:avLst/>
          </a:prstGeom>
          <a:solidFill>
            <a:srgbClr val="92D05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600">
                <a:ea typeface="SimSun" pitchFamily="2" charset="-122"/>
              </a:rPr>
              <a:t>1 kg x 40 cm/s</a:t>
            </a:r>
            <a:endParaRPr lang="en-US" sz="1600"/>
          </a:p>
        </p:txBody>
      </p:sp>
      <p:sp>
        <p:nvSpPr>
          <p:cNvPr id="11280" name="Text Box 3"/>
          <p:cNvSpPr txBox="1">
            <a:spLocks noChangeArrowheads="1"/>
          </p:cNvSpPr>
          <p:nvPr/>
        </p:nvSpPr>
        <p:spPr bwMode="auto">
          <a:xfrm>
            <a:off x="381000" y="3525838"/>
            <a:ext cx="2071688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smtClean="0">
                <a:ea typeface="SimSun" pitchFamily="2" charset="-122"/>
              </a:rPr>
              <a:t>(1 </a:t>
            </a:r>
            <a:r>
              <a:rPr lang="en-US" sz="1600" dirty="0">
                <a:ea typeface="SimSun" pitchFamily="2" charset="-122"/>
              </a:rPr>
              <a:t>kg x 30 </a:t>
            </a:r>
            <a:r>
              <a:rPr lang="en-US" sz="1600" dirty="0" smtClean="0">
                <a:ea typeface="SimSun" pitchFamily="2" charset="-122"/>
              </a:rPr>
              <a:t>cm/s) x 2</a:t>
            </a:r>
            <a:endParaRPr lang="en-US" sz="1600" dirty="0"/>
          </a:p>
        </p:txBody>
      </p:sp>
      <p:sp>
        <p:nvSpPr>
          <p:cNvPr id="11281" name="Text Box 3"/>
          <p:cNvSpPr txBox="1">
            <a:spLocks noChangeArrowheads="1"/>
          </p:cNvSpPr>
          <p:nvPr/>
        </p:nvSpPr>
        <p:spPr bwMode="auto">
          <a:xfrm>
            <a:off x="2819400" y="3538538"/>
            <a:ext cx="1638300" cy="306387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600" dirty="0">
                <a:ea typeface="SimSun" pitchFamily="2" charset="-122"/>
              </a:rPr>
              <a:t>1 kg x 0 cm/s</a:t>
            </a:r>
            <a:endParaRPr lang="en-US" sz="1600" dirty="0"/>
          </a:p>
        </p:txBody>
      </p:sp>
      <p:grpSp>
        <p:nvGrpSpPr>
          <p:cNvPr id="2" name="Group 111"/>
          <p:cNvGrpSpPr>
            <a:grpSpLocks/>
          </p:cNvGrpSpPr>
          <p:nvPr/>
        </p:nvGrpSpPr>
        <p:grpSpPr bwMode="auto">
          <a:xfrm>
            <a:off x="1257300" y="2971800"/>
            <a:ext cx="7593013" cy="3600450"/>
            <a:chOff x="1333500" y="2705100"/>
            <a:chExt cx="7593013" cy="3600000"/>
          </a:xfrm>
        </p:grpSpPr>
        <p:sp>
          <p:nvSpPr>
            <p:cNvPr id="10256" name="Rectangle 67"/>
            <p:cNvSpPr>
              <a:spLocks noChangeArrowheads="1"/>
            </p:cNvSpPr>
            <p:nvPr/>
          </p:nvSpPr>
          <p:spPr bwMode="auto">
            <a:xfrm>
              <a:off x="1333500" y="2705100"/>
              <a:ext cx="1743075" cy="419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SG" sz="2400" dirty="0"/>
                <a:t>Scenario 2 </a:t>
              </a:r>
            </a:p>
          </p:txBody>
        </p:sp>
        <p:grpSp>
          <p:nvGrpSpPr>
            <p:cNvPr id="10257" name="Group 36"/>
            <p:cNvGrpSpPr>
              <a:grpSpLocks/>
            </p:cNvGrpSpPr>
            <p:nvPr/>
          </p:nvGrpSpPr>
          <p:grpSpPr bwMode="auto">
            <a:xfrm>
              <a:off x="1914076" y="3696171"/>
              <a:ext cx="1514922" cy="316045"/>
              <a:chOff x="2022724" y="2821421"/>
              <a:chExt cx="1514925" cy="347860"/>
            </a:xfrm>
          </p:grpSpPr>
          <p:cxnSp>
            <p:nvCxnSpPr>
              <p:cNvPr id="10299" name="AutoShape 23"/>
              <p:cNvCxnSpPr>
                <a:cxnSpLocks noChangeShapeType="1"/>
              </p:cNvCxnSpPr>
              <p:nvPr/>
            </p:nvCxnSpPr>
            <p:spPr bwMode="auto">
              <a:xfrm>
                <a:off x="2022724" y="2986693"/>
                <a:ext cx="512090" cy="762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sp>
            <p:nvSpPr>
              <p:cNvPr id="10300" name="Text Box 22"/>
              <p:cNvSpPr txBox="1">
                <a:spLocks noChangeArrowheads="1"/>
              </p:cNvSpPr>
              <p:nvPr/>
            </p:nvSpPr>
            <p:spPr bwMode="auto">
              <a:xfrm>
                <a:off x="2389750" y="2821421"/>
                <a:ext cx="1147899" cy="3478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600">
                    <a:ea typeface="SimSun" pitchFamily="2" charset="-122"/>
                  </a:rPr>
                  <a:t>30 cm/s</a:t>
                </a:r>
                <a:endParaRPr lang="en-US" sz="1600"/>
              </a:p>
            </p:txBody>
          </p:sp>
        </p:grpSp>
        <p:cxnSp>
          <p:nvCxnSpPr>
            <p:cNvPr id="10258" name="AutoShape 21"/>
            <p:cNvCxnSpPr>
              <a:cxnSpLocks noChangeShapeType="1"/>
            </p:cNvCxnSpPr>
            <p:nvPr/>
          </p:nvCxnSpPr>
          <p:spPr bwMode="auto">
            <a:xfrm>
              <a:off x="1409700" y="4408315"/>
              <a:ext cx="6218232" cy="69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10259" name="Text Box 20"/>
            <p:cNvSpPr txBox="1">
              <a:spLocks noChangeArrowheads="1"/>
            </p:cNvSpPr>
            <p:nvPr/>
          </p:nvSpPr>
          <p:spPr bwMode="auto">
            <a:xfrm>
              <a:off x="1525149" y="4418700"/>
              <a:ext cx="341393" cy="3675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600">
                  <a:ea typeface="SimSun" pitchFamily="2" charset="-122"/>
                </a:rPr>
                <a:t>A</a:t>
              </a:r>
              <a:endParaRPr lang="en-US" sz="1600"/>
            </a:p>
          </p:txBody>
        </p:sp>
        <p:sp>
          <p:nvSpPr>
            <p:cNvPr id="10260" name="Text Box 3"/>
            <p:cNvSpPr txBox="1">
              <a:spLocks noChangeArrowheads="1"/>
            </p:cNvSpPr>
            <p:nvPr/>
          </p:nvSpPr>
          <p:spPr bwMode="auto">
            <a:xfrm>
              <a:off x="7924801" y="3884908"/>
              <a:ext cx="952499" cy="53129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1600">
                  <a:ea typeface="SimSun" pitchFamily="2" charset="-122"/>
                </a:rPr>
                <a:t>Before </a:t>
              </a:r>
            </a:p>
            <a:p>
              <a:pPr algn="ctr" eaLnBrk="0" hangingPunct="0"/>
              <a:r>
                <a:rPr lang="en-US" sz="1600">
                  <a:ea typeface="SimSun" pitchFamily="2" charset="-122"/>
                </a:rPr>
                <a:t>collision</a:t>
              </a:r>
              <a:endParaRPr lang="en-US" sz="1600"/>
            </a:p>
          </p:txBody>
        </p:sp>
        <p:grpSp>
          <p:nvGrpSpPr>
            <p:cNvPr id="10261" name="Group 37"/>
            <p:cNvGrpSpPr>
              <a:grpSpLocks/>
            </p:cNvGrpSpPr>
            <p:nvPr/>
          </p:nvGrpSpPr>
          <p:grpSpPr bwMode="auto">
            <a:xfrm>
              <a:off x="3352800" y="4027834"/>
              <a:ext cx="572290" cy="378663"/>
              <a:chOff x="1607860" y="2819400"/>
              <a:chExt cx="572291" cy="416812"/>
            </a:xfrm>
          </p:grpSpPr>
          <p:sp>
            <p:nvSpPr>
              <p:cNvPr id="10297" name="Rectangle 28"/>
              <p:cNvSpPr>
                <a:spLocks noChangeAspect="1" noChangeArrowheads="1"/>
              </p:cNvSpPr>
              <p:nvPr/>
            </p:nvSpPr>
            <p:spPr bwMode="auto">
              <a:xfrm>
                <a:off x="1662691" y="2819400"/>
                <a:ext cx="433600" cy="416812"/>
              </a:xfrm>
              <a:prstGeom prst="rect">
                <a:avLst/>
              </a:prstGeom>
              <a:solidFill>
                <a:srgbClr val="99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endParaRPr lang="en-SG"/>
              </a:p>
            </p:txBody>
          </p:sp>
          <p:sp>
            <p:nvSpPr>
              <p:cNvPr id="10298" name="Text Box 26"/>
              <p:cNvSpPr txBox="1">
                <a:spLocks noChangeArrowheads="1"/>
              </p:cNvSpPr>
              <p:nvPr/>
            </p:nvSpPr>
            <p:spPr bwMode="auto">
              <a:xfrm>
                <a:off x="1607860" y="2887979"/>
                <a:ext cx="572291" cy="2743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600">
                    <a:ea typeface="SimSun" pitchFamily="2" charset="-122"/>
                  </a:rPr>
                  <a:t>1 kg</a:t>
                </a:r>
                <a:endParaRPr lang="en-US" sz="1600"/>
              </a:p>
            </p:txBody>
          </p:sp>
        </p:grpSp>
        <p:sp>
          <p:nvSpPr>
            <p:cNvPr id="10262" name="Text Box 22"/>
            <p:cNvSpPr txBox="1">
              <a:spLocks noChangeArrowheads="1"/>
            </p:cNvSpPr>
            <p:nvPr/>
          </p:nvSpPr>
          <p:spPr bwMode="auto">
            <a:xfrm>
              <a:off x="3865162" y="4092587"/>
              <a:ext cx="810046" cy="2491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600">
                  <a:ea typeface="SimSun" pitchFamily="2" charset="-122"/>
                </a:rPr>
                <a:t>0 cm/s</a:t>
              </a:r>
              <a:endParaRPr lang="en-US" sz="1600"/>
            </a:p>
          </p:txBody>
        </p:sp>
        <p:sp>
          <p:nvSpPr>
            <p:cNvPr id="10263" name="Text Box 20"/>
            <p:cNvSpPr txBox="1">
              <a:spLocks noChangeArrowheads="1"/>
            </p:cNvSpPr>
            <p:nvPr/>
          </p:nvSpPr>
          <p:spPr bwMode="auto">
            <a:xfrm>
              <a:off x="3453734" y="4423171"/>
              <a:ext cx="341393" cy="3675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600">
                  <a:ea typeface="SimSun" pitchFamily="2" charset="-122"/>
                </a:rPr>
                <a:t>B</a:t>
              </a:r>
              <a:endParaRPr lang="en-US" sz="1600"/>
            </a:p>
          </p:txBody>
        </p:sp>
        <p:grpSp>
          <p:nvGrpSpPr>
            <p:cNvPr id="10264" name="Group 37"/>
            <p:cNvGrpSpPr>
              <a:grpSpLocks/>
            </p:cNvGrpSpPr>
            <p:nvPr/>
          </p:nvGrpSpPr>
          <p:grpSpPr bwMode="auto">
            <a:xfrm>
              <a:off x="1409700" y="3650475"/>
              <a:ext cx="572290" cy="378663"/>
              <a:chOff x="1607860" y="2819400"/>
              <a:chExt cx="572291" cy="416812"/>
            </a:xfrm>
          </p:grpSpPr>
          <p:sp>
            <p:nvSpPr>
              <p:cNvPr id="10295" name="Rectangle 28"/>
              <p:cNvSpPr>
                <a:spLocks noChangeAspect="1" noChangeArrowheads="1"/>
              </p:cNvSpPr>
              <p:nvPr/>
            </p:nvSpPr>
            <p:spPr bwMode="auto">
              <a:xfrm>
                <a:off x="1662691" y="2819400"/>
                <a:ext cx="433600" cy="416812"/>
              </a:xfrm>
              <a:prstGeom prst="rect">
                <a:avLst/>
              </a:prstGeom>
              <a:solidFill>
                <a:srgbClr val="99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endParaRPr lang="en-SG"/>
              </a:p>
            </p:txBody>
          </p:sp>
          <p:sp>
            <p:nvSpPr>
              <p:cNvPr id="10296" name="Text Box 26"/>
              <p:cNvSpPr txBox="1">
                <a:spLocks noChangeArrowheads="1"/>
              </p:cNvSpPr>
              <p:nvPr/>
            </p:nvSpPr>
            <p:spPr bwMode="auto">
              <a:xfrm>
                <a:off x="1607860" y="2887979"/>
                <a:ext cx="572291" cy="2743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600">
                    <a:ea typeface="SimSun" pitchFamily="2" charset="-122"/>
                  </a:rPr>
                  <a:t>1 kg</a:t>
                </a:r>
                <a:endParaRPr lang="en-US" sz="1600"/>
              </a:p>
            </p:txBody>
          </p:sp>
        </p:grpSp>
        <p:grpSp>
          <p:nvGrpSpPr>
            <p:cNvPr id="10265" name="Group 37"/>
            <p:cNvGrpSpPr>
              <a:grpSpLocks/>
            </p:cNvGrpSpPr>
            <p:nvPr/>
          </p:nvGrpSpPr>
          <p:grpSpPr bwMode="auto">
            <a:xfrm>
              <a:off x="1409700" y="4031244"/>
              <a:ext cx="572290" cy="378663"/>
              <a:chOff x="1607860" y="2819400"/>
              <a:chExt cx="572291" cy="416812"/>
            </a:xfrm>
          </p:grpSpPr>
          <p:sp>
            <p:nvSpPr>
              <p:cNvPr id="10293" name="Rectangle 28"/>
              <p:cNvSpPr>
                <a:spLocks noChangeAspect="1" noChangeArrowheads="1"/>
              </p:cNvSpPr>
              <p:nvPr/>
            </p:nvSpPr>
            <p:spPr bwMode="auto">
              <a:xfrm>
                <a:off x="1662691" y="2819400"/>
                <a:ext cx="433600" cy="416812"/>
              </a:xfrm>
              <a:prstGeom prst="rect">
                <a:avLst/>
              </a:prstGeom>
              <a:solidFill>
                <a:srgbClr val="99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endParaRPr lang="en-SG"/>
              </a:p>
            </p:txBody>
          </p:sp>
          <p:sp>
            <p:nvSpPr>
              <p:cNvPr id="10294" name="Text Box 26"/>
              <p:cNvSpPr txBox="1">
                <a:spLocks noChangeArrowheads="1"/>
              </p:cNvSpPr>
              <p:nvPr/>
            </p:nvSpPr>
            <p:spPr bwMode="auto">
              <a:xfrm>
                <a:off x="1607860" y="2887979"/>
                <a:ext cx="572291" cy="2743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600">
                    <a:ea typeface="SimSun" pitchFamily="2" charset="-122"/>
                  </a:rPr>
                  <a:t>1 kg</a:t>
                </a:r>
                <a:endParaRPr lang="en-US" sz="1600"/>
              </a:p>
            </p:txBody>
          </p:sp>
        </p:grpSp>
        <p:grpSp>
          <p:nvGrpSpPr>
            <p:cNvPr id="10266" name="Group 36"/>
            <p:cNvGrpSpPr>
              <a:grpSpLocks/>
            </p:cNvGrpSpPr>
            <p:nvPr/>
          </p:nvGrpSpPr>
          <p:grpSpPr bwMode="auto">
            <a:xfrm>
              <a:off x="1905000" y="4063754"/>
              <a:ext cx="1514922" cy="316045"/>
              <a:chOff x="2022724" y="2821421"/>
              <a:chExt cx="1514925" cy="347860"/>
            </a:xfrm>
          </p:grpSpPr>
          <p:cxnSp>
            <p:nvCxnSpPr>
              <p:cNvPr id="10291" name="AutoShape 23"/>
              <p:cNvCxnSpPr>
                <a:cxnSpLocks noChangeShapeType="1"/>
              </p:cNvCxnSpPr>
              <p:nvPr/>
            </p:nvCxnSpPr>
            <p:spPr bwMode="auto">
              <a:xfrm>
                <a:off x="2022724" y="2986693"/>
                <a:ext cx="512090" cy="762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sp>
            <p:nvSpPr>
              <p:cNvPr id="10292" name="Text Box 22"/>
              <p:cNvSpPr txBox="1">
                <a:spLocks noChangeArrowheads="1"/>
              </p:cNvSpPr>
              <p:nvPr/>
            </p:nvSpPr>
            <p:spPr bwMode="auto">
              <a:xfrm>
                <a:off x="2389750" y="2821421"/>
                <a:ext cx="1147899" cy="3478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600">
                    <a:ea typeface="SimSun" pitchFamily="2" charset="-122"/>
                  </a:rPr>
                  <a:t>30 cm/s</a:t>
                </a:r>
                <a:endParaRPr lang="en-US" sz="1600"/>
              </a:p>
            </p:txBody>
          </p:sp>
        </p:grpSp>
        <p:sp>
          <p:nvSpPr>
            <p:cNvPr id="10267" name="Text Box 3"/>
            <p:cNvSpPr txBox="1">
              <a:spLocks noChangeArrowheads="1"/>
            </p:cNvSpPr>
            <p:nvPr/>
          </p:nvSpPr>
          <p:spPr bwMode="auto">
            <a:xfrm>
              <a:off x="7924801" y="3886200"/>
              <a:ext cx="952499" cy="53129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1600">
                  <a:ea typeface="SimSun" pitchFamily="2" charset="-122"/>
                </a:rPr>
                <a:t>Before </a:t>
              </a:r>
            </a:p>
            <a:p>
              <a:pPr algn="ctr" eaLnBrk="0" hangingPunct="0"/>
              <a:r>
                <a:rPr lang="en-US" sz="1600">
                  <a:ea typeface="SimSun" pitchFamily="2" charset="-122"/>
                </a:rPr>
                <a:t>collision</a:t>
              </a:r>
              <a:endParaRPr lang="en-US" sz="1600"/>
            </a:p>
          </p:txBody>
        </p:sp>
        <p:cxnSp>
          <p:nvCxnSpPr>
            <p:cNvPr id="10268" name="AutoShape 4"/>
            <p:cNvCxnSpPr>
              <a:cxnSpLocks noChangeShapeType="1"/>
            </p:cNvCxnSpPr>
            <p:nvPr/>
          </p:nvCxnSpPr>
          <p:spPr bwMode="auto">
            <a:xfrm>
              <a:off x="1409700" y="5924288"/>
              <a:ext cx="6218232" cy="69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10269" name="Text Box 2"/>
            <p:cNvSpPr txBox="1">
              <a:spLocks noChangeArrowheads="1"/>
            </p:cNvSpPr>
            <p:nvPr/>
          </p:nvSpPr>
          <p:spPr bwMode="auto">
            <a:xfrm>
              <a:off x="8001001" y="5384830"/>
              <a:ext cx="925512" cy="531292"/>
            </a:xfrm>
            <a:prstGeom prst="rect">
              <a:avLst/>
            </a:prstGeom>
            <a:solidFill>
              <a:srgbClr val="92D05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1600">
                  <a:ea typeface="SimSun" pitchFamily="2" charset="-122"/>
                </a:rPr>
                <a:t>After </a:t>
              </a:r>
            </a:p>
            <a:p>
              <a:pPr algn="ctr" eaLnBrk="0" hangingPunct="0"/>
              <a:r>
                <a:rPr lang="en-US" sz="1600">
                  <a:ea typeface="SimSun" pitchFamily="2" charset="-122"/>
                </a:rPr>
                <a:t>collision</a:t>
              </a:r>
              <a:endParaRPr lang="en-US" sz="1600"/>
            </a:p>
          </p:txBody>
        </p:sp>
        <p:grpSp>
          <p:nvGrpSpPr>
            <p:cNvPr id="10270" name="Group 52"/>
            <p:cNvGrpSpPr>
              <a:grpSpLocks/>
            </p:cNvGrpSpPr>
            <p:nvPr/>
          </p:nvGrpSpPr>
          <p:grpSpPr bwMode="auto">
            <a:xfrm>
              <a:off x="6002279" y="5542176"/>
              <a:ext cx="572290" cy="378663"/>
              <a:chOff x="1607860" y="2819400"/>
              <a:chExt cx="572291" cy="416812"/>
            </a:xfrm>
          </p:grpSpPr>
          <p:sp>
            <p:nvSpPr>
              <p:cNvPr id="10289" name="Rectangle 28"/>
              <p:cNvSpPr>
                <a:spLocks noChangeAspect="1" noChangeArrowheads="1"/>
              </p:cNvSpPr>
              <p:nvPr/>
            </p:nvSpPr>
            <p:spPr bwMode="auto">
              <a:xfrm>
                <a:off x="1662691" y="2819400"/>
                <a:ext cx="433600" cy="416812"/>
              </a:xfrm>
              <a:prstGeom prst="rect">
                <a:avLst/>
              </a:prstGeom>
              <a:solidFill>
                <a:srgbClr val="99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endParaRPr lang="en-SG"/>
              </a:p>
            </p:txBody>
          </p:sp>
          <p:sp>
            <p:nvSpPr>
              <p:cNvPr id="10290" name="Text Box 26"/>
              <p:cNvSpPr txBox="1">
                <a:spLocks noChangeArrowheads="1"/>
              </p:cNvSpPr>
              <p:nvPr/>
            </p:nvSpPr>
            <p:spPr bwMode="auto">
              <a:xfrm>
                <a:off x="1607860" y="2887979"/>
                <a:ext cx="572291" cy="2743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600">
                    <a:ea typeface="SimSun" pitchFamily="2" charset="-122"/>
                  </a:rPr>
                  <a:t>1 kg</a:t>
                </a:r>
                <a:endParaRPr lang="en-US" sz="1600"/>
              </a:p>
            </p:txBody>
          </p:sp>
        </p:grpSp>
        <p:grpSp>
          <p:nvGrpSpPr>
            <p:cNvPr id="10271" name="Group 55"/>
            <p:cNvGrpSpPr>
              <a:grpSpLocks/>
            </p:cNvGrpSpPr>
            <p:nvPr/>
          </p:nvGrpSpPr>
          <p:grpSpPr bwMode="auto">
            <a:xfrm>
              <a:off x="6477000" y="5578365"/>
              <a:ext cx="1560932" cy="346273"/>
              <a:chOff x="2013236" y="2818298"/>
              <a:chExt cx="1560935" cy="381131"/>
            </a:xfrm>
          </p:grpSpPr>
          <p:cxnSp>
            <p:nvCxnSpPr>
              <p:cNvPr id="10287" name="AutoShape 23"/>
              <p:cNvCxnSpPr>
                <a:cxnSpLocks noChangeShapeType="1"/>
              </p:cNvCxnSpPr>
              <p:nvPr/>
            </p:nvCxnSpPr>
            <p:spPr bwMode="auto">
              <a:xfrm>
                <a:off x="2013236" y="2986693"/>
                <a:ext cx="512090" cy="762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sp>
            <p:nvSpPr>
              <p:cNvPr id="10288" name="Text Box 22"/>
              <p:cNvSpPr txBox="1">
                <a:spLocks noChangeArrowheads="1"/>
              </p:cNvSpPr>
              <p:nvPr/>
            </p:nvSpPr>
            <p:spPr bwMode="auto">
              <a:xfrm>
                <a:off x="2394236" y="2818298"/>
                <a:ext cx="1179935" cy="3811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600">
                    <a:ea typeface="SimSun" pitchFamily="2" charset="-122"/>
                  </a:rPr>
                  <a:t>40 cm/s</a:t>
                </a:r>
                <a:endParaRPr lang="en-US" sz="1600"/>
              </a:p>
            </p:txBody>
          </p:sp>
        </p:grpSp>
        <p:sp>
          <p:nvSpPr>
            <p:cNvPr id="10272" name="Text Box 20"/>
            <p:cNvSpPr txBox="1">
              <a:spLocks noChangeArrowheads="1"/>
            </p:cNvSpPr>
            <p:nvPr/>
          </p:nvSpPr>
          <p:spPr bwMode="auto">
            <a:xfrm>
              <a:off x="6220938" y="5937513"/>
              <a:ext cx="341393" cy="3675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600">
                  <a:ea typeface="SimSun" pitchFamily="2" charset="-122"/>
                </a:rPr>
                <a:t>B</a:t>
              </a:r>
              <a:endParaRPr lang="en-US" sz="1600"/>
            </a:p>
          </p:txBody>
        </p:sp>
        <p:sp>
          <p:nvSpPr>
            <p:cNvPr id="10273" name="Text Box 20"/>
            <p:cNvSpPr txBox="1">
              <a:spLocks noChangeArrowheads="1"/>
            </p:cNvSpPr>
            <p:nvPr/>
          </p:nvSpPr>
          <p:spPr bwMode="auto">
            <a:xfrm>
              <a:off x="4371558" y="5937513"/>
              <a:ext cx="341393" cy="3675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600">
                  <a:ea typeface="SimSun" pitchFamily="2" charset="-122"/>
                </a:rPr>
                <a:t>A</a:t>
              </a:r>
              <a:endParaRPr lang="en-US" sz="1600"/>
            </a:p>
          </p:txBody>
        </p:sp>
        <p:grpSp>
          <p:nvGrpSpPr>
            <p:cNvPr id="10274" name="Group 91"/>
            <p:cNvGrpSpPr>
              <a:grpSpLocks/>
            </p:cNvGrpSpPr>
            <p:nvPr/>
          </p:nvGrpSpPr>
          <p:grpSpPr bwMode="auto">
            <a:xfrm>
              <a:off x="4654998" y="5612792"/>
              <a:ext cx="1402903" cy="242308"/>
              <a:chOff x="4174211" y="5515428"/>
              <a:chExt cx="1402903" cy="266700"/>
            </a:xfrm>
          </p:grpSpPr>
          <p:sp>
            <p:nvSpPr>
              <p:cNvPr id="10285" name="Text Box 22"/>
              <p:cNvSpPr txBox="1">
                <a:spLocks noChangeArrowheads="1"/>
              </p:cNvSpPr>
              <p:nvPr/>
            </p:nvSpPr>
            <p:spPr bwMode="auto">
              <a:xfrm>
                <a:off x="4541888" y="5515428"/>
                <a:ext cx="1035226" cy="2667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600">
                    <a:ea typeface="SimSun" pitchFamily="2" charset="-122"/>
                  </a:rPr>
                  <a:t>10 cm/s</a:t>
                </a:r>
                <a:endParaRPr lang="en-US" sz="1600"/>
              </a:p>
            </p:txBody>
          </p:sp>
          <p:cxnSp>
            <p:nvCxnSpPr>
              <p:cNvPr id="10286" name="AutoShape 23"/>
              <p:cNvCxnSpPr>
                <a:cxnSpLocks noChangeShapeType="1"/>
              </p:cNvCxnSpPr>
              <p:nvPr/>
            </p:nvCxnSpPr>
            <p:spPr bwMode="auto">
              <a:xfrm>
                <a:off x="4174211" y="5676138"/>
                <a:ext cx="512089" cy="762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</p:grpSp>
        <p:grpSp>
          <p:nvGrpSpPr>
            <p:cNvPr id="10275" name="Group 37"/>
            <p:cNvGrpSpPr>
              <a:grpSpLocks/>
            </p:cNvGrpSpPr>
            <p:nvPr/>
          </p:nvGrpSpPr>
          <p:grpSpPr bwMode="auto">
            <a:xfrm>
              <a:off x="4152110" y="5164898"/>
              <a:ext cx="572290" cy="378663"/>
              <a:chOff x="1607860" y="2819400"/>
              <a:chExt cx="572291" cy="416812"/>
            </a:xfrm>
          </p:grpSpPr>
          <p:sp>
            <p:nvSpPr>
              <p:cNvPr id="10283" name="Rectangle 28"/>
              <p:cNvSpPr>
                <a:spLocks noChangeAspect="1" noChangeArrowheads="1"/>
              </p:cNvSpPr>
              <p:nvPr/>
            </p:nvSpPr>
            <p:spPr bwMode="auto">
              <a:xfrm>
                <a:off x="1662691" y="2819400"/>
                <a:ext cx="433600" cy="416812"/>
              </a:xfrm>
              <a:prstGeom prst="rect">
                <a:avLst/>
              </a:prstGeom>
              <a:solidFill>
                <a:srgbClr val="99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endParaRPr lang="en-SG"/>
              </a:p>
            </p:txBody>
          </p:sp>
          <p:sp>
            <p:nvSpPr>
              <p:cNvPr id="10284" name="Text Box 26"/>
              <p:cNvSpPr txBox="1">
                <a:spLocks noChangeArrowheads="1"/>
              </p:cNvSpPr>
              <p:nvPr/>
            </p:nvSpPr>
            <p:spPr bwMode="auto">
              <a:xfrm>
                <a:off x="1607860" y="2887979"/>
                <a:ext cx="572291" cy="2743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600">
                    <a:ea typeface="SimSun" pitchFamily="2" charset="-122"/>
                  </a:rPr>
                  <a:t>1 kg</a:t>
                </a:r>
                <a:endParaRPr lang="en-US" sz="1600"/>
              </a:p>
            </p:txBody>
          </p:sp>
        </p:grpSp>
        <p:grpSp>
          <p:nvGrpSpPr>
            <p:cNvPr id="10276" name="Group 37"/>
            <p:cNvGrpSpPr>
              <a:grpSpLocks/>
            </p:cNvGrpSpPr>
            <p:nvPr/>
          </p:nvGrpSpPr>
          <p:grpSpPr bwMode="auto">
            <a:xfrm>
              <a:off x="4152110" y="5538734"/>
              <a:ext cx="572290" cy="385596"/>
              <a:chOff x="1607860" y="2887979"/>
              <a:chExt cx="572291" cy="424444"/>
            </a:xfrm>
          </p:grpSpPr>
          <p:sp>
            <p:nvSpPr>
              <p:cNvPr id="10281" name="Rectangle 28"/>
              <p:cNvSpPr>
                <a:spLocks noChangeAspect="1" noChangeArrowheads="1"/>
              </p:cNvSpPr>
              <p:nvPr/>
            </p:nvSpPr>
            <p:spPr bwMode="auto">
              <a:xfrm>
                <a:off x="1662691" y="2895610"/>
                <a:ext cx="433600" cy="416813"/>
              </a:xfrm>
              <a:prstGeom prst="rect">
                <a:avLst/>
              </a:prstGeom>
              <a:solidFill>
                <a:srgbClr val="99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endParaRPr lang="en-SG"/>
              </a:p>
            </p:txBody>
          </p:sp>
          <p:sp>
            <p:nvSpPr>
              <p:cNvPr id="10282" name="Text Box 26"/>
              <p:cNvSpPr txBox="1">
                <a:spLocks noChangeArrowheads="1"/>
              </p:cNvSpPr>
              <p:nvPr/>
            </p:nvSpPr>
            <p:spPr bwMode="auto">
              <a:xfrm>
                <a:off x="1607860" y="2887979"/>
                <a:ext cx="572291" cy="2743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600">
                    <a:ea typeface="SimSun" pitchFamily="2" charset="-122"/>
                  </a:rPr>
                  <a:t>1 kg</a:t>
                </a:r>
                <a:endParaRPr lang="en-US" sz="1600"/>
              </a:p>
            </p:txBody>
          </p:sp>
        </p:grpSp>
        <p:grpSp>
          <p:nvGrpSpPr>
            <p:cNvPr id="10277" name="Group 92"/>
            <p:cNvGrpSpPr>
              <a:grpSpLocks/>
            </p:cNvGrpSpPr>
            <p:nvPr/>
          </p:nvGrpSpPr>
          <p:grpSpPr bwMode="auto">
            <a:xfrm>
              <a:off x="4648201" y="5210594"/>
              <a:ext cx="1402903" cy="242308"/>
              <a:chOff x="4174211" y="5515428"/>
              <a:chExt cx="1402903" cy="266700"/>
            </a:xfrm>
          </p:grpSpPr>
          <p:sp>
            <p:nvSpPr>
              <p:cNvPr id="10279" name="Text Box 22"/>
              <p:cNvSpPr txBox="1">
                <a:spLocks noChangeArrowheads="1"/>
              </p:cNvSpPr>
              <p:nvPr/>
            </p:nvSpPr>
            <p:spPr bwMode="auto">
              <a:xfrm>
                <a:off x="4541888" y="5515428"/>
                <a:ext cx="1035226" cy="2667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600">
                    <a:ea typeface="SimSun" pitchFamily="2" charset="-122"/>
                  </a:rPr>
                  <a:t>10 cm/s</a:t>
                </a:r>
                <a:endParaRPr lang="en-US" sz="1600"/>
              </a:p>
            </p:txBody>
          </p:sp>
          <p:cxnSp>
            <p:nvCxnSpPr>
              <p:cNvPr id="10280" name="AutoShape 23"/>
              <p:cNvCxnSpPr>
                <a:cxnSpLocks noChangeShapeType="1"/>
              </p:cNvCxnSpPr>
              <p:nvPr/>
            </p:nvCxnSpPr>
            <p:spPr bwMode="auto">
              <a:xfrm>
                <a:off x="4174211" y="5676138"/>
                <a:ext cx="512089" cy="762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</p:grpSp>
        <p:sp>
          <p:nvSpPr>
            <p:cNvPr id="10278" name="Text Box 2"/>
            <p:cNvSpPr txBox="1">
              <a:spLocks noChangeArrowheads="1"/>
            </p:cNvSpPr>
            <p:nvPr/>
          </p:nvSpPr>
          <p:spPr bwMode="auto">
            <a:xfrm>
              <a:off x="8001001" y="5386122"/>
              <a:ext cx="925512" cy="531292"/>
            </a:xfrm>
            <a:prstGeom prst="rect">
              <a:avLst/>
            </a:prstGeom>
            <a:solidFill>
              <a:srgbClr val="92D05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1600">
                  <a:ea typeface="SimSun" pitchFamily="2" charset="-122"/>
                </a:rPr>
                <a:t>After </a:t>
              </a:r>
            </a:p>
            <a:p>
              <a:pPr algn="ctr" eaLnBrk="0" hangingPunct="0"/>
              <a:r>
                <a:rPr lang="en-US" sz="1600">
                  <a:ea typeface="SimSun" pitchFamily="2" charset="-122"/>
                </a:rPr>
                <a:t>collision</a:t>
              </a:r>
              <a:endParaRPr lang="en-US" sz="1600"/>
            </a:p>
          </p:txBody>
        </p:sp>
      </p:grpSp>
      <p:sp>
        <p:nvSpPr>
          <p:cNvPr id="6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914400"/>
          </a:xfrm>
        </p:spPr>
        <p:txBody>
          <a:bodyPr/>
          <a:lstStyle/>
          <a:p>
            <a:r>
              <a:rPr lang="en-SG" sz="2400" dirty="0" smtClean="0"/>
              <a:t>Such representations allow us to work out the sum of the velocities of all 1 kg masses:</a:t>
            </a:r>
          </a:p>
        </p:txBody>
      </p:sp>
      <p:sp>
        <p:nvSpPr>
          <p:cNvPr id="61" name="Content Placeholder 2"/>
          <p:cNvSpPr txBox="1">
            <a:spLocks/>
          </p:cNvSpPr>
          <p:nvPr/>
        </p:nvSpPr>
        <p:spPr bwMode="auto">
          <a:xfrm>
            <a:off x="457200" y="1333500"/>
            <a:ext cx="82296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SG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 can represent the 2 kg carriages in Scenarios 2 and 3 as two individual 1 kg carriages instead.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11271" grpId="0" animBg="1"/>
      <p:bldP spid="11272" grpId="0"/>
      <p:bldP spid="11273" grpId="0" animBg="1"/>
      <p:bldP spid="60" grpId="0" animBg="1"/>
      <p:bldP spid="11275" grpId="0"/>
      <p:bldP spid="11276" grpId="0"/>
      <p:bldP spid="11277" grpId="0" animBg="1"/>
      <p:bldP spid="11278" grpId="0" animBg="1"/>
      <p:bldP spid="11280" grpId="0" animBg="1"/>
      <p:bldP spid="11281" grpId="0" animBg="1"/>
      <p:bldP spid="63" grpId="0" build="p"/>
      <p:bldP spid="6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SG" dirty="0" smtClean="0"/>
              <a:t>Examine by multiplying mass with velocity</a:t>
            </a:r>
          </a:p>
        </p:txBody>
      </p:sp>
      <p:sp>
        <p:nvSpPr>
          <p:cNvPr id="48" name="Rectangular Callout 47"/>
          <p:cNvSpPr/>
          <p:nvPr/>
        </p:nvSpPr>
        <p:spPr>
          <a:xfrm>
            <a:off x="1295400" y="3352800"/>
            <a:ext cx="4000500" cy="419100"/>
          </a:xfrm>
          <a:prstGeom prst="wedgeRectCallout">
            <a:avLst>
              <a:gd name="adj1" fmla="val -49316"/>
              <a:gd name="adj2" fmla="val 117718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SG"/>
          </a:p>
        </p:txBody>
      </p:sp>
      <p:sp>
        <p:nvSpPr>
          <p:cNvPr id="12315" name="Text Box 3"/>
          <p:cNvSpPr txBox="1">
            <a:spLocks noChangeArrowheads="1"/>
          </p:cNvSpPr>
          <p:nvPr/>
        </p:nvSpPr>
        <p:spPr bwMode="auto">
          <a:xfrm>
            <a:off x="571500" y="3886200"/>
            <a:ext cx="762000" cy="646113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>
                <a:ea typeface="SimSun" pitchFamily="2" charset="-122"/>
              </a:rPr>
              <a:t>30 kg cm/s</a:t>
            </a:r>
            <a:endParaRPr lang="en-US"/>
          </a:p>
        </p:txBody>
      </p:sp>
      <p:sp>
        <p:nvSpPr>
          <p:cNvPr id="12316" name="TextBox 51"/>
          <p:cNvSpPr txBox="1">
            <a:spLocks noChangeArrowheads="1"/>
          </p:cNvSpPr>
          <p:nvPr/>
        </p:nvSpPr>
        <p:spPr bwMode="auto">
          <a:xfrm>
            <a:off x="3086100" y="3390900"/>
            <a:ext cx="3841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SG" b="1">
                <a:solidFill>
                  <a:srgbClr val="FF0000"/>
                </a:solidFill>
              </a:rPr>
              <a:t> +</a:t>
            </a:r>
          </a:p>
        </p:txBody>
      </p:sp>
      <p:sp>
        <p:nvSpPr>
          <p:cNvPr id="12319" name="Text Box 3"/>
          <p:cNvSpPr txBox="1">
            <a:spLocks noChangeArrowheads="1"/>
          </p:cNvSpPr>
          <p:nvPr/>
        </p:nvSpPr>
        <p:spPr bwMode="auto">
          <a:xfrm>
            <a:off x="571500" y="5029200"/>
            <a:ext cx="762000" cy="646113"/>
          </a:xfrm>
          <a:prstGeom prst="rect">
            <a:avLst/>
          </a:prstGeom>
          <a:solidFill>
            <a:srgbClr val="92D05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>
                <a:ea typeface="SimSun" pitchFamily="2" charset="-122"/>
              </a:rPr>
              <a:t>30 kg cm/s</a:t>
            </a:r>
            <a:endParaRPr lang="en-US"/>
          </a:p>
        </p:txBody>
      </p:sp>
      <p:sp>
        <p:nvSpPr>
          <p:cNvPr id="56" name="Rectangular Callout 55"/>
          <p:cNvSpPr/>
          <p:nvPr/>
        </p:nvSpPr>
        <p:spPr>
          <a:xfrm>
            <a:off x="2971800" y="4800600"/>
            <a:ext cx="4114800" cy="419100"/>
          </a:xfrm>
          <a:prstGeom prst="wedgeRectCallout">
            <a:avLst>
              <a:gd name="adj1" fmla="val -89255"/>
              <a:gd name="adj2" fmla="val 69233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SG"/>
          </a:p>
        </p:txBody>
      </p:sp>
      <p:sp>
        <p:nvSpPr>
          <p:cNvPr id="12321" name="TextBox 56"/>
          <p:cNvSpPr txBox="1">
            <a:spLocks noChangeArrowheads="1"/>
          </p:cNvSpPr>
          <p:nvPr/>
        </p:nvSpPr>
        <p:spPr bwMode="auto">
          <a:xfrm>
            <a:off x="4976813" y="4838700"/>
            <a:ext cx="3190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SG" b="1">
                <a:solidFill>
                  <a:srgbClr val="FF0000"/>
                </a:solidFill>
              </a:rPr>
              <a:t>+</a:t>
            </a:r>
          </a:p>
        </p:txBody>
      </p:sp>
      <p:sp>
        <p:nvSpPr>
          <p:cNvPr id="57" name="TextBox 73"/>
          <p:cNvSpPr txBox="1">
            <a:spLocks noChangeArrowheads="1"/>
          </p:cNvSpPr>
          <p:nvPr/>
        </p:nvSpPr>
        <p:spPr bwMode="auto">
          <a:xfrm rot="-5400000">
            <a:off x="760413" y="4508500"/>
            <a:ext cx="3952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SG" sz="2800"/>
              <a:t>=</a:t>
            </a:r>
          </a:p>
        </p:txBody>
      </p:sp>
      <p:grpSp>
        <p:nvGrpSpPr>
          <p:cNvPr id="2" name="Group 58"/>
          <p:cNvGrpSpPr>
            <a:grpSpLocks/>
          </p:cNvGrpSpPr>
          <p:nvPr/>
        </p:nvGrpSpPr>
        <p:grpSpPr bwMode="auto">
          <a:xfrm>
            <a:off x="457200" y="2819400"/>
            <a:ext cx="8572500" cy="3695700"/>
            <a:chOff x="457200" y="2819400"/>
            <a:chExt cx="8572500" cy="3695700"/>
          </a:xfrm>
        </p:grpSpPr>
        <p:grpSp>
          <p:nvGrpSpPr>
            <p:cNvPr id="11276" name="Group 57"/>
            <p:cNvGrpSpPr>
              <a:grpSpLocks/>
            </p:cNvGrpSpPr>
            <p:nvPr/>
          </p:nvGrpSpPr>
          <p:grpSpPr bwMode="auto">
            <a:xfrm>
              <a:off x="457200" y="2819400"/>
              <a:ext cx="7631113" cy="3695700"/>
              <a:chOff x="838200" y="2819400"/>
              <a:chExt cx="7631212" cy="3695700"/>
            </a:xfrm>
          </p:grpSpPr>
          <p:grpSp>
            <p:nvGrpSpPr>
              <p:cNvPr id="11279" name="Group 37"/>
              <p:cNvGrpSpPr>
                <a:grpSpLocks/>
              </p:cNvGrpSpPr>
              <p:nvPr/>
            </p:nvGrpSpPr>
            <p:grpSpPr bwMode="auto">
              <a:xfrm>
                <a:off x="2095500" y="4229100"/>
                <a:ext cx="573087" cy="417513"/>
                <a:chOff x="3987546" y="3657600"/>
                <a:chExt cx="572262" cy="416874"/>
              </a:xfrm>
            </p:grpSpPr>
            <p:sp>
              <p:nvSpPr>
                <p:cNvPr id="11318" name="Rectangle 33"/>
                <p:cNvSpPr>
                  <a:spLocks noChangeAspect="1" noChangeArrowheads="1"/>
                </p:cNvSpPr>
                <p:nvPr/>
              </p:nvSpPr>
              <p:spPr bwMode="auto">
                <a:xfrm>
                  <a:off x="4056888" y="3657600"/>
                  <a:ext cx="433578" cy="416874"/>
                </a:xfrm>
                <a:prstGeom prst="rect">
                  <a:avLst/>
                </a:prstGeom>
                <a:solidFill>
                  <a:srgbClr val="99CC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endParaRPr lang="en-SG"/>
                </a:p>
              </p:txBody>
            </p:sp>
            <p:sp>
              <p:nvSpPr>
                <p:cNvPr id="11319" name="Text Box 32"/>
                <p:cNvSpPr txBox="1">
                  <a:spLocks noChangeArrowheads="1"/>
                </p:cNvSpPr>
                <p:nvPr/>
              </p:nvSpPr>
              <p:spPr bwMode="auto">
                <a:xfrm>
                  <a:off x="3987546" y="3726190"/>
                  <a:ext cx="572262" cy="27436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1600">
                      <a:ea typeface="SimSun" pitchFamily="2" charset="-122"/>
                    </a:rPr>
                    <a:t>1 kg</a:t>
                  </a:r>
                  <a:endParaRPr lang="en-US" sz="1600"/>
                </a:p>
              </p:txBody>
            </p:sp>
          </p:grpSp>
          <p:sp>
            <p:nvSpPr>
              <p:cNvPr id="11280" name="Text Box 22"/>
              <p:cNvSpPr txBox="1">
                <a:spLocks noChangeArrowheads="1"/>
              </p:cNvSpPr>
              <p:nvPr/>
            </p:nvSpPr>
            <p:spPr bwMode="auto">
              <a:xfrm>
                <a:off x="5179982" y="4290786"/>
                <a:ext cx="1030387" cy="381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600">
                    <a:ea typeface="SimSun" pitchFamily="2" charset="-122"/>
                  </a:rPr>
                  <a:t>0 cm/s</a:t>
                </a:r>
                <a:endParaRPr lang="en-US" sz="1600"/>
              </a:p>
            </p:txBody>
          </p:sp>
          <p:cxnSp>
            <p:nvCxnSpPr>
              <p:cNvPr id="11281" name="AutoShape 21"/>
              <p:cNvCxnSpPr>
                <a:cxnSpLocks noChangeShapeType="1"/>
              </p:cNvCxnSpPr>
              <p:nvPr/>
            </p:nvCxnSpPr>
            <p:spPr bwMode="auto">
              <a:xfrm>
                <a:off x="2019300" y="4652963"/>
                <a:ext cx="6218237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sp>
            <p:nvSpPr>
              <p:cNvPr id="11282" name="Text Box 20"/>
              <p:cNvSpPr txBox="1">
                <a:spLocks noChangeArrowheads="1"/>
              </p:cNvSpPr>
              <p:nvPr/>
            </p:nvSpPr>
            <p:spPr bwMode="auto">
              <a:xfrm>
                <a:off x="4773612" y="4597400"/>
                <a:ext cx="341313" cy="4048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>
                    <a:ea typeface="SimSun" pitchFamily="2" charset="-122"/>
                  </a:rPr>
                  <a:t>B</a:t>
                </a:r>
                <a:endParaRPr lang="en-US"/>
              </a:p>
            </p:txBody>
          </p:sp>
          <p:sp>
            <p:nvSpPr>
              <p:cNvPr id="11283" name="Text Box 19"/>
              <p:cNvSpPr txBox="1">
                <a:spLocks noChangeArrowheads="1"/>
              </p:cNvSpPr>
              <p:nvPr/>
            </p:nvSpPr>
            <p:spPr bwMode="auto">
              <a:xfrm>
                <a:off x="2211387" y="4594225"/>
                <a:ext cx="341313" cy="4048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>
                    <a:ea typeface="SimSun" pitchFamily="2" charset="-122"/>
                  </a:rPr>
                  <a:t>A</a:t>
                </a:r>
                <a:endParaRPr lang="en-US"/>
              </a:p>
            </p:txBody>
          </p:sp>
          <p:grpSp>
            <p:nvGrpSpPr>
              <p:cNvPr id="11284" name="Group 36"/>
              <p:cNvGrpSpPr>
                <a:grpSpLocks/>
              </p:cNvGrpSpPr>
              <p:nvPr/>
            </p:nvGrpSpPr>
            <p:grpSpPr bwMode="auto">
              <a:xfrm>
                <a:off x="4657725" y="3810000"/>
                <a:ext cx="573087" cy="836613"/>
                <a:chOff x="1692021" y="3238500"/>
                <a:chExt cx="572262" cy="835974"/>
              </a:xfrm>
            </p:grpSpPr>
            <p:sp>
              <p:nvSpPr>
                <p:cNvPr id="11314" name="Rectangle 28"/>
                <p:cNvSpPr>
                  <a:spLocks noChangeAspect="1" noChangeArrowheads="1"/>
                </p:cNvSpPr>
                <p:nvPr/>
              </p:nvSpPr>
              <p:spPr bwMode="auto">
                <a:xfrm>
                  <a:off x="1761363" y="3657600"/>
                  <a:ext cx="433578" cy="416874"/>
                </a:xfrm>
                <a:prstGeom prst="rect">
                  <a:avLst/>
                </a:prstGeom>
                <a:solidFill>
                  <a:srgbClr val="99CC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1315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1692021" y="3726190"/>
                  <a:ext cx="572262" cy="27436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1600">
                      <a:ea typeface="SimSun" pitchFamily="2" charset="-122"/>
                    </a:rPr>
                    <a:t>1 kg</a:t>
                  </a:r>
                  <a:endParaRPr lang="en-US" sz="1600"/>
                </a:p>
              </p:txBody>
            </p:sp>
            <p:sp>
              <p:nvSpPr>
                <p:cNvPr id="11316" name="Rectangle 28"/>
                <p:cNvSpPr>
                  <a:spLocks noChangeAspect="1" noChangeArrowheads="1"/>
                </p:cNvSpPr>
                <p:nvPr/>
              </p:nvSpPr>
              <p:spPr bwMode="auto">
                <a:xfrm>
                  <a:off x="1761363" y="3238500"/>
                  <a:ext cx="433578" cy="416874"/>
                </a:xfrm>
                <a:prstGeom prst="rect">
                  <a:avLst/>
                </a:prstGeom>
                <a:solidFill>
                  <a:srgbClr val="99CC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1317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1692021" y="3307090"/>
                  <a:ext cx="572262" cy="27436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1600">
                      <a:ea typeface="SimSun" pitchFamily="2" charset="-122"/>
                    </a:rPr>
                    <a:t>1 kg</a:t>
                  </a:r>
                  <a:endParaRPr lang="en-US" sz="1600"/>
                </a:p>
              </p:txBody>
            </p:sp>
          </p:grpSp>
          <p:sp>
            <p:nvSpPr>
              <p:cNvPr id="11285" name="Text Box 22"/>
              <p:cNvSpPr txBox="1">
                <a:spLocks noChangeArrowheads="1"/>
              </p:cNvSpPr>
              <p:nvPr/>
            </p:nvSpPr>
            <p:spPr bwMode="auto">
              <a:xfrm>
                <a:off x="5181656" y="3851730"/>
                <a:ext cx="1030387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600">
                    <a:ea typeface="SimSun" pitchFamily="2" charset="-122"/>
                  </a:rPr>
                  <a:t>0 cm/s</a:t>
                </a:r>
                <a:endParaRPr lang="en-US" sz="1600"/>
              </a:p>
            </p:txBody>
          </p:sp>
          <p:grpSp>
            <p:nvGrpSpPr>
              <p:cNvPr id="11286" name="Group 42"/>
              <p:cNvGrpSpPr>
                <a:grpSpLocks/>
              </p:cNvGrpSpPr>
              <p:nvPr/>
            </p:nvGrpSpPr>
            <p:grpSpPr bwMode="auto">
              <a:xfrm>
                <a:off x="2603500" y="4285344"/>
                <a:ext cx="1496787" cy="304800"/>
                <a:chOff x="2165604" y="3675744"/>
                <a:chExt cx="1496467" cy="304800"/>
              </a:xfrm>
            </p:grpSpPr>
            <p:cxnSp>
              <p:nvCxnSpPr>
                <p:cNvPr id="11312" name="AutoShape 23"/>
                <p:cNvCxnSpPr>
                  <a:cxnSpLocks noChangeShapeType="1"/>
                </p:cNvCxnSpPr>
                <p:nvPr/>
              </p:nvCxnSpPr>
              <p:spPr bwMode="auto">
                <a:xfrm>
                  <a:off x="2165604" y="3847719"/>
                  <a:ext cx="512064" cy="762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</p:cxnSp>
            <p:sp>
              <p:nvSpPr>
                <p:cNvPr id="11313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2574766" y="3675744"/>
                  <a:ext cx="1087305" cy="3048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1600">
                      <a:ea typeface="SimSun" pitchFamily="2" charset="-122"/>
                    </a:rPr>
                    <a:t>30 cm/s</a:t>
                  </a:r>
                  <a:endParaRPr lang="en-US" sz="1600"/>
                </a:p>
              </p:txBody>
            </p:sp>
          </p:grpSp>
          <p:cxnSp>
            <p:nvCxnSpPr>
              <p:cNvPr id="11287" name="AutoShape 4"/>
              <p:cNvCxnSpPr>
                <a:cxnSpLocks noChangeShapeType="1"/>
              </p:cNvCxnSpPr>
              <p:nvPr/>
            </p:nvCxnSpPr>
            <p:spPr bwMode="auto">
              <a:xfrm>
                <a:off x="2049462" y="6096000"/>
                <a:ext cx="6218238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grpSp>
            <p:nvGrpSpPr>
              <p:cNvPr id="11288" name="Group 45"/>
              <p:cNvGrpSpPr>
                <a:grpSpLocks/>
              </p:cNvGrpSpPr>
              <p:nvPr/>
            </p:nvGrpSpPr>
            <p:grpSpPr bwMode="auto">
              <a:xfrm flipH="1">
                <a:off x="2362200" y="5729514"/>
                <a:ext cx="1447800" cy="419100"/>
                <a:chOff x="2165604" y="3672114"/>
                <a:chExt cx="1447491" cy="419100"/>
              </a:xfrm>
            </p:grpSpPr>
            <p:cxnSp>
              <p:nvCxnSpPr>
                <p:cNvPr id="11310" name="AutoShape 23"/>
                <p:cNvCxnSpPr>
                  <a:cxnSpLocks noChangeShapeType="1"/>
                </p:cNvCxnSpPr>
                <p:nvPr/>
              </p:nvCxnSpPr>
              <p:spPr bwMode="auto">
                <a:xfrm>
                  <a:off x="2165604" y="3847719"/>
                  <a:ext cx="512064" cy="762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</p:cxnSp>
            <p:sp>
              <p:nvSpPr>
                <p:cNvPr id="11311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2540174" y="3672114"/>
                  <a:ext cx="1072921" cy="4191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1600">
                      <a:ea typeface="SimSun" pitchFamily="2" charset="-122"/>
                    </a:rPr>
                    <a:t>10 cm/s</a:t>
                  </a:r>
                  <a:endParaRPr lang="en-US" sz="1600"/>
                </a:p>
              </p:txBody>
            </p:sp>
          </p:grpSp>
          <p:sp>
            <p:nvSpPr>
              <p:cNvPr id="11289" name="Text Box 20"/>
              <p:cNvSpPr txBox="1">
                <a:spLocks noChangeArrowheads="1"/>
              </p:cNvSpPr>
              <p:nvPr/>
            </p:nvSpPr>
            <p:spPr bwMode="auto">
              <a:xfrm>
                <a:off x="3848100" y="6110288"/>
                <a:ext cx="341312" cy="4048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>
                    <a:ea typeface="SimSun" pitchFamily="2" charset="-122"/>
                  </a:rPr>
                  <a:t>A</a:t>
                </a:r>
                <a:endParaRPr lang="en-US"/>
              </a:p>
            </p:txBody>
          </p:sp>
          <p:sp>
            <p:nvSpPr>
              <p:cNvPr id="11290" name="Rectangle 28"/>
              <p:cNvSpPr>
                <a:spLocks noChangeAspect="1" noChangeArrowheads="1"/>
              </p:cNvSpPr>
              <p:nvPr/>
            </p:nvSpPr>
            <p:spPr bwMode="auto">
              <a:xfrm>
                <a:off x="3802062" y="5675313"/>
                <a:ext cx="434975" cy="417512"/>
              </a:xfrm>
              <a:prstGeom prst="rect">
                <a:avLst/>
              </a:prstGeom>
              <a:solidFill>
                <a:srgbClr val="99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1291" name="Text Box 26"/>
              <p:cNvSpPr txBox="1">
                <a:spLocks noChangeArrowheads="1"/>
              </p:cNvSpPr>
              <p:nvPr/>
            </p:nvSpPr>
            <p:spPr bwMode="auto">
              <a:xfrm>
                <a:off x="3733800" y="5743575"/>
                <a:ext cx="5715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600">
                    <a:ea typeface="SimSun" pitchFamily="2" charset="-122"/>
                  </a:rPr>
                  <a:t>1 kg</a:t>
                </a:r>
                <a:endParaRPr lang="en-US" sz="1600"/>
              </a:p>
            </p:txBody>
          </p:sp>
          <p:grpSp>
            <p:nvGrpSpPr>
              <p:cNvPr id="11292" name="Group 57"/>
              <p:cNvGrpSpPr>
                <a:grpSpLocks/>
              </p:cNvGrpSpPr>
              <p:nvPr/>
            </p:nvGrpSpPr>
            <p:grpSpPr bwMode="auto">
              <a:xfrm>
                <a:off x="6443662" y="5676900"/>
                <a:ext cx="573088" cy="417513"/>
                <a:chOff x="3987546" y="3657600"/>
                <a:chExt cx="572262" cy="416874"/>
              </a:xfrm>
            </p:grpSpPr>
            <p:sp>
              <p:nvSpPr>
                <p:cNvPr id="11308" name="Rectangle 33"/>
                <p:cNvSpPr>
                  <a:spLocks noChangeAspect="1" noChangeArrowheads="1"/>
                </p:cNvSpPr>
                <p:nvPr/>
              </p:nvSpPr>
              <p:spPr bwMode="auto">
                <a:xfrm>
                  <a:off x="4056888" y="3657600"/>
                  <a:ext cx="433578" cy="416874"/>
                </a:xfrm>
                <a:prstGeom prst="rect">
                  <a:avLst/>
                </a:prstGeom>
                <a:solidFill>
                  <a:srgbClr val="99CC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endParaRPr lang="en-SG"/>
                </a:p>
              </p:txBody>
            </p:sp>
            <p:sp>
              <p:nvSpPr>
                <p:cNvPr id="11309" name="Text Box 32"/>
                <p:cNvSpPr txBox="1">
                  <a:spLocks noChangeArrowheads="1"/>
                </p:cNvSpPr>
                <p:nvPr/>
              </p:nvSpPr>
              <p:spPr bwMode="auto">
                <a:xfrm>
                  <a:off x="3987546" y="3726190"/>
                  <a:ext cx="572262" cy="27436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1600">
                      <a:ea typeface="SimSun" pitchFamily="2" charset="-122"/>
                    </a:rPr>
                    <a:t>1 kg</a:t>
                  </a:r>
                  <a:endParaRPr lang="en-US" sz="1600"/>
                </a:p>
              </p:txBody>
            </p:sp>
          </p:grpSp>
          <p:grpSp>
            <p:nvGrpSpPr>
              <p:cNvPr id="11293" name="Group 60"/>
              <p:cNvGrpSpPr>
                <a:grpSpLocks/>
              </p:cNvGrpSpPr>
              <p:nvPr/>
            </p:nvGrpSpPr>
            <p:grpSpPr bwMode="auto">
              <a:xfrm>
                <a:off x="6956425" y="5715000"/>
                <a:ext cx="1512987" cy="457200"/>
                <a:chOff x="2165604" y="3657600"/>
                <a:chExt cx="1512663" cy="457200"/>
              </a:xfrm>
            </p:grpSpPr>
            <p:cxnSp>
              <p:nvCxnSpPr>
                <p:cNvPr id="11306" name="AutoShape 23"/>
                <p:cNvCxnSpPr>
                  <a:cxnSpLocks noChangeShapeType="1"/>
                </p:cNvCxnSpPr>
                <p:nvPr/>
              </p:nvCxnSpPr>
              <p:spPr bwMode="auto">
                <a:xfrm>
                  <a:off x="2165604" y="3847719"/>
                  <a:ext cx="512064" cy="762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</p:cxnSp>
            <p:sp>
              <p:nvSpPr>
                <p:cNvPr id="11307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2486210" y="3657600"/>
                  <a:ext cx="1192057" cy="4572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1600">
                      <a:ea typeface="SimSun" pitchFamily="2" charset="-122"/>
                    </a:rPr>
                    <a:t>20 cm/s</a:t>
                  </a:r>
                  <a:endParaRPr lang="en-US" sz="1600"/>
                </a:p>
              </p:txBody>
            </p:sp>
          </p:grpSp>
          <p:sp>
            <p:nvSpPr>
              <p:cNvPr id="11294" name="Text Box 19"/>
              <p:cNvSpPr txBox="1">
                <a:spLocks noChangeArrowheads="1"/>
              </p:cNvSpPr>
              <p:nvPr/>
            </p:nvSpPr>
            <p:spPr bwMode="auto">
              <a:xfrm>
                <a:off x="6573837" y="6096000"/>
                <a:ext cx="341313" cy="4048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>
                    <a:ea typeface="SimSun" pitchFamily="2" charset="-122"/>
                  </a:rPr>
                  <a:t>B</a:t>
                </a:r>
                <a:endParaRPr lang="en-US"/>
              </a:p>
            </p:txBody>
          </p:sp>
          <p:grpSp>
            <p:nvGrpSpPr>
              <p:cNvPr id="11295" name="Group 57"/>
              <p:cNvGrpSpPr>
                <a:grpSpLocks/>
              </p:cNvGrpSpPr>
              <p:nvPr/>
            </p:nvGrpSpPr>
            <p:grpSpPr bwMode="auto">
              <a:xfrm>
                <a:off x="6443662" y="5257800"/>
                <a:ext cx="573088" cy="417513"/>
                <a:chOff x="3987546" y="3657600"/>
                <a:chExt cx="572262" cy="416874"/>
              </a:xfrm>
            </p:grpSpPr>
            <p:sp>
              <p:nvSpPr>
                <p:cNvPr id="11304" name="Rectangle 33"/>
                <p:cNvSpPr>
                  <a:spLocks noChangeAspect="1" noChangeArrowheads="1"/>
                </p:cNvSpPr>
                <p:nvPr/>
              </p:nvSpPr>
              <p:spPr bwMode="auto">
                <a:xfrm>
                  <a:off x="4056888" y="3657600"/>
                  <a:ext cx="433578" cy="416874"/>
                </a:xfrm>
                <a:prstGeom prst="rect">
                  <a:avLst/>
                </a:prstGeom>
                <a:solidFill>
                  <a:srgbClr val="99CC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endParaRPr lang="en-SG"/>
                </a:p>
              </p:txBody>
            </p:sp>
            <p:sp>
              <p:nvSpPr>
                <p:cNvPr id="11305" name="Text Box 32"/>
                <p:cNvSpPr txBox="1">
                  <a:spLocks noChangeArrowheads="1"/>
                </p:cNvSpPr>
                <p:nvPr/>
              </p:nvSpPr>
              <p:spPr bwMode="auto">
                <a:xfrm>
                  <a:off x="3987546" y="3726190"/>
                  <a:ext cx="572262" cy="27436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1600">
                      <a:ea typeface="SimSun" pitchFamily="2" charset="-122"/>
                    </a:rPr>
                    <a:t>1 kg</a:t>
                  </a:r>
                  <a:endParaRPr lang="en-US" sz="1600"/>
                </a:p>
              </p:txBody>
            </p:sp>
          </p:grpSp>
          <p:grpSp>
            <p:nvGrpSpPr>
              <p:cNvPr id="11296" name="Group 60"/>
              <p:cNvGrpSpPr>
                <a:grpSpLocks/>
              </p:cNvGrpSpPr>
              <p:nvPr/>
            </p:nvGrpSpPr>
            <p:grpSpPr bwMode="auto">
              <a:xfrm>
                <a:off x="6934200" y="5295900"/>
                <a:ext cx="1481238" cy="381000"/>
                <a:chOff x="2165604" y="3657600"/>
                <a:chExt cx="1480921" cy="381000"/>
              </a:xfrm>
            </p:grpSpPr>
            <p:cxnSp>
              <p:nvCxnSpPr>
                <p:cNvPr id="11302" name="AutoShape 23"/>
                <p:cNvCxnSpPr>
                  <a:cxnSpLocks noChangeShapeType="1"/>
                </p:cNvCxnSpPr>
                <p:nvPr/>
              </p:nvCxnSpPr>
              <p:spPr bwMode="auto">
                <a:xfrm>
                  <a:off x="2165604" y="3847719"/>
                  <a:ext cx="512064" cy="762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</p:cxnSp>
            <p:sp>
              <p:nvSpPr>
                <p:cNvPr id="11303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2546523" y="3657600"/>
                  <a:ext cx="1100002" cy="3810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1600">
                      <a:ea typeface="SimSun" pitchFamily="2" charset="-122"/>
                    </a:rPr>
                    <a:t>20 cm/s</a:t>
                  </a:r>
                  <a:endParaRPr lang="en-US" sz="1600"/>
                </a:p>
              </p:txBody>
            </p:sp>
          </p:grpSp>
          <p:sp>
            <p:nvSpPr>
              <p:cNvPr id="11297" name="Text Box 3"/>
              <p:cNvSpPr txBox="1">
                <a:spLocks noChangeArrowheads="1"/>
              </p:cNvSpPr>
              <p:nvPr/>
            </p:nvSpPr>
            <p:spPr bwMode="auto">
              <a:xfrm>
                <a:off x="1709058" y="3385458"/>
                <a:ext cx="1600200" cy="338554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/>
                <a:r>
                  <a:rPr lang="en-US" sz="1600">
                    <a:ea typeface="SimSun" pitchFamily="2" charset="-122"/>
                  </a:rPr>
                  <a:t>1 kg x 30 cm/s</a:t>
                </a:r>
                <a:endParaRPr lang="en-US" sz="1600"/>
              </a:p>
            </p:txBody>
          </p:sp>
          <p:sp>
            <p:nvSpPr>
              <p:cNvPr id="11298" name="Text Box 3"/>
              <p:cNvSpPr txBox="1">
                <a:spLocks noChangeArrowheads="1"/>
              </p:cNvSpPr>
              <p:nvPr/>
            </p:nvSpPr>
            <p:spPr bwMode="auto">
              <a:xfrm>
                <a:off x="4076700" y="3390900"/>
                <a:ext cx="1562100" cy="338554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/>
                <a:r>
                  <a:rPr lang="en-US" sz="1600">
                    <a:ea typeface="SimSun" pitchFamily="2" charset="-122"/>
                  </a:rPr>
                  <a:t>2 kg x 0 cm/s</a:t>
                </a:r>
                <a:endParaRPr lang="en-US" sz="1600"/>
              </a:p>
            </p:txBody>
          </p:sp>
          <p:sp>
            <p:nvSpPr>
              <p:cNvPr id="11299" name="Text Box 3"/>
              <p:cNvSpPr txBox="1">
                <a:spLocks noChangeArrowheads="1"/>
              </p:cNvSpPr>
              <p:nvPr/>
            </p:nvSpPr>
            <p:spPr bwMode="auto">
              <a:xfrm>
                <a:off x="3390900" y="4838700"/>
                <a:ext cx="1828800" cy="338554"/>
              </a:xfrm>
              <a:prstGeom prst="rect">
                <a:avLst/>
              </a:prstGeom>
              <a:solidFill>
                <a:srgbClr val="92D05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/>
                <a:r>
                  <a:rPr lang="en-US" sz="1600">
                    <a:ea typeface="SimSun" pitchFamily="2" charset="-122"/>
                  </a:rPr>
                  <a:t>1 kg x (−10) cm/s</a:t>
                </a:r>
                <a:endParaRPr lang="en-US" sz="1600"/>
              </a:p>
            </p:txBody>
          </p:sp>
          <p:sp>
            <p:nvSpPr>
              <p:cNvPr id="11300" name="Text Box 3"/>
              <p:cNvSpPr txBox="1">
                <a:spLocks noChangeArrowheads="1"/>
              </p:cNvSpPr>
              <p:nvPr/>
            </p:nvSpPr>
            <p:spPr bwMode="auto">
              <a:xfrm>
                <a:off x="5753100" y="4838700"/>
                <a:ext cx="1676400" cy="338554"/>
              </a:xfrm>
              <a:prstGeom prst="rect">
                <a:avLst/>
              </a:prstGeom>
              <a:solidFill>
                <a:srgbClr val="92D05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/>
                <a:r>
                  <a:rPr lang="en-US" sz="1600">
                    <a:ea typeface="SimSun" pitchFamily="2" charset="-122"/>
                  </a:rPr>
                  <a:t>2 kg x 20 cm/s</a:t>
                </a:r>
                <a:endParaRPr lang="en-US" sz="1600"/>
              </a:p>
            </p:txBody>
          </p:sp>
          <p:sp>
            <p:nvSpPr>
              <p:cNvPr id="11301" name="Rectangle 57"/>
              <p:cNvSpPr>
                <a:spLocks noChangeArrowheads="1"/>
              </p:cNvSpPr>
              <p:nvPr/>
            </p:nvSpPr>
            <p:spPr bwMode="auto">
              <a:xfrm>
                <a:off x="838200" y="2819400"/>
                <a:ext cx="1743075" cy="4619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SG" sz="2400"/>
                  <a:t>Scenario 3 </a:t>
                </a:r>
              </a:p>
            </p:txBody>
          </p:sp>
        </p:grpSp>
        <p:sp>
          <p:nvSpPr>
            <p:cNvPr id="11277" name="Text Box 3"/>
            <p:cNvSpPr txBox="1">
              <a:spLocks noChangeArrowheads="1"/>
            </p:cNvSpPr>
            <p:nvPr/>
          </p:nvSpPr>
          <p:spPr bwMode="auto">
            <a:xfrm>
              <a:off x="8077200" y="3886200"/>
              <a:ext cx="952500" cy="53181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1600">
                  <a:ea typeface="SimSun" pitchFamily="2" charset="-122"/>
                </a:rPr>
                <a:t>Before </a:t>
              </a:r>
            </a:p>
            <a:p>
              <a:pPr algn="ctr" eaLnBrk="0" hangingPunct="0"/>
              <a:r>
                <a:rPr lang="en-US" sz="1600">
                  <a:ea typeface="SimSun" pitchFamily="2" charset="-122"/>
                </a:rPr>
                <a:t>collision</a:t>
              </a:r>
              <a:endParaRPr lang="en-US" sz="1600"/>
            </a:p>
          </p:txBody>
        </p:sp>
        <p:sp>
          <p:nvSpPr>
            <p:cNvPr id="11278" name="Text Box 2"/>
            <p:cNvSpPr txBox="1">
              <a:spLocks noChangeArrowheads="1"/>
            </p:cNvSpPr>
            <p:nvPr/>
          </p:nvSpPr>
          <p:spPr bwMode="auto">
            <a:xfrm>
              <a:off x="8104188" y="5386388"/>
              <a:ext cx="925512" cy="531812"/>
            </a:xfrm>
            <a:prstGeom prst="rect">
              <a:avLst/>
            </a:prstGeom>
            <a:solidFill>
              <a:srgbClr val="92D05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1600">
                  <a:ea typeface="SimSun" pitchFamily="2" charset="-122"/>
                </a:rPr>
                <a:t>After </a:t>
              </a:r>
            </a:p>
            <a:p>
              <a:pPr algn="ctr" eaLnBrk="0" hangingPunct="0"/>
              <a:r>
                <a:rPr lang="en-US" sz="1600">
                  <a:ea typeface="SimSun" pitchFamily="2" charset="-122"/>
                </a:rPr>
                <a:t>collision</a:t>
              </a:r>
              <a:endParaRPr lang="en-US" sz="1600"/>
            </a:p>
          </p:txBody>
        </p:sp>
      </p:grpSp>
      <p:sp>
        <p:nvSpPr>
          <p:cNvPr id="1127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914400"/>
          </a:xfrm>
        </p:spPr>
        <p:txBody>
          <a:bodyPr/>
          <a:lstStyle/>
          <a:p>
            <a:r>
              <a:rPr lang="en-SG" sz="2400" smtClean="0"/>
              <a:t>Such representations allow us to work out the sum of the velocities of all 1 kg masses: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2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8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8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12315" grpId="0" animBg="1"/>
      <p:bldP spid="12316" grpId="0"/>
      <p:bldP spid="12319" grpId="0" animBg="1"/>
      <p:bldP spid="56" grpId="0" animBg="1"/>
      <p:bldP spid="12321" grpId="0"/>
      <p:bldP spid="5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SG" dirty="0" smtClean="0"/>
              <a:t>Examine by multiplying mass with </a:t>
            </a:r>
            <a:r>
              <a:rPr lang="en-SG" dirty="0" smtClean="0">
                <a:solidFill>
                  <a:schemeClr val="tx1"/>
                </a:solidFill>
              </a:rPr>
              <a:t>velocity – the MV-rule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266700" y="1600200"/>
            <a:ext cx="8229600" cy="419100"/>
          </a:xfrm>
        </p:spPr>
        <p:txBody>
          <a:bodyPr/>
          <a:lstStyle/>
          <a:p>
            <a:r>
              <a:rPr lang="en-SG" sz="2400" dirty="0" smtClean="0"/>
              <a:t>This allows us to establish the MV-rule, </a:t>
            </a:r>
          </a:p>
        </p:txBody>
      </p:sp>
      <p:sp>
        <p:nvSpPr>
          <p:cNvPr id="13318" name="TextBox 5"/>
          <p:cNvSpPr txBox="1">
            <a:spLocks noChangeArrowheads="1"/>
          </p:cNvSpPr>
          <p:nvPr/>
        </p:nvSpPr>
        <p:spPr bwMode="auto">
          <a:xfrm>
            <a:off x="4229100" y="2693987"/>
            <a:ext cx="457200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SG" sz="5400"/>
              <a:t>=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723900" y="2324100"/>
            <a:ext cx="3162300" cy="1662112"/>
            <a:chOff x="914400" y="3409950"/>
            <a:chExt cx="3162300" cy="1662113"/>
          </a:xfrm>
        </p:grpSpPr>
        <p:sp>
          <p:nvSpPr>
            <p:cNvPr id="4" name="TextBox 3"/>
            <p:cNvSpPr txBox="1">
              <a:spLocks noChangeArrowheads="1"/>
            </p:cNvSpPr>
            <p:nvPr/>
          </p:nvSpPr>
          <p:spPr bwMode="auto">
            <a:xfrm>
              <a:off x="914400" y="4610101"/>
              <a:ext cx="3162300" cy="4619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SG" sz="2400" i="1" dirty="0" err="1" smtClean="0"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lang="en-SG" sz="2400" baseline="-25000" dirty="0" err="1" smtClean="0">
                  <a:cs typeface="Times New Roman" pitchFamily="18" charset="0"/>
                </a:rPr>
                <a:t>A</a:t>
              </a:r>
              <a:r>
                <a:rPr lang="en-SG" sz="2400" i="1" dirty="0" err="1" smtClean="0">
                  <a:latin typeface="Times New Roman" pitchFamily="18" charset="0"/>
                  <a:cs typeface="Times New Roman" pitchFamily="18" charset="0"/>
                </a:rPr>
                <a:t>u</a:t>
              </a:r>
              <a:r>
                <a:rPr lang="en-SG" sz="2400" baseline="-25000" dirty="0" err="1" smtClean="0">
                  <a:cs typeface="Times New Roman" pitchFamily="18" charset="0"/>
                </a:rPr>
                <a:t>A</a:t>
              </a:r>
              <a:r>
                <a:rPr lang="en-SG" sz="2400" dirty="0" smtClean="0"/>
                <a:t> </a:t>
              </a:r>
              <a:r>
                <a:rPr lang="en-SG" sz="2400" dirty="0"/>
                <a:t>+ </a:t>
              </a:r>
              <a:r>
                <a:rPr lang="en-SG" sz="2400" i="1" dirty="0" err="1"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lang="en-SG" sz="2400" baseline="-25000" dirty="0" err="1">
                  <a:cs typeface="Times New Roman" pitchFamily="18" charset="0"/>
                </a:rPr>
                <a:t>B</a:t>
              </a:r>
              <a:r>
                <a:rPr lang="en-SG" sz="2400" i="1" dirty="0" err="1">
                  <a:latin typeface="Times New Roman" pitchFamily="18" charset="0"/>
                  <a:cs typeface="Times New Roman" pitchFamily="18" charset="0"/>
                </a:rPr>
                <a:t>u</a:t>
              </a:r>
              <a:r>
                <a:rPr lang="en-SG" sz="2400" baseline="-25000" dirty="0" err="1">
                  <a:cs typeface="Times New Roman" pitchFamily="18" charset="0"/>
                </a:rPr>
                <a:t>B</a:t>
              </a:r>
              <a:r>
                <a:rPr lang="en-SG" sz="2400" dirty="0"/>
                <a:t> + …</a:t>
              </a:r>
            </a:p>
          </p:txBody>
        </p:sp>
        <p:sp>
          <p:nvSpPr>
            <p:cNvPr id="12299" name="TextBox 6"/>
            <p:cNvSpPr txBox="1">
              <a:spLocks noChangeArrowheads="1"/>
            </p:cNvSpPr>
            <p:nvPr/>
          </p:nvSpPr>
          <p:spPr bwMode="auto">
            <a:xfrm>
              <a:off x="914400" y="3409950"/>
              <a:ext cx="3162300" cy="1200150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SG" sz="2400"/>
                <a:t>Sum of velocities of </a:t>
              </a:r>
            </a:p>
            <a:p>
              <a:pPr algn="ctr"/>
              <a:r>
                <a:rPr lang="en-SG" sz="2400"/>
                <a:t>1 kg masses before collision</a:t>
              </a:r>
            </a:p>
          </p:txBody>
        </p:sp>
      </p:grp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5029200" y="2324100"/>
            <a:ext cx="3162300" cy="1662112"/>
            <a:chOff x="5219700" y="3409950"/>
            <a:chExt cx="3162300" cy="1662113"/>
          </a:xfrm>
        </p:grpSpPr>
        <p:sp>
          <p:nvSpPr>
            <p:cNvPr id="12296" name="TextBox 4"/>
            <p:cNvSpPr txBox="1">
              <a:spLocks noChangeArrowheads="1"/>
            </p:cNvSpPr>
            <p:nvPr/>
          </p:nvSpPr>
          <p:spPr bwMode="auto">
            <a:xfrm>
              <a:off x="5219700" y="3409950"/>
              <a:ext cx="3162300" cy="1200150"/>
            </a:xfrm>
            <a:prstGeom prst="rect">
              <a:avLst/>
            </a:prstGeom>
            <a:solidFill>
              <a:srgbClr val="92D050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SG" sz="2400"/>
                <a:t>Sum of velocities of</a:t>
              </a:r>
            </a:p>
            <a:p>
              <a:pPr algn="ctr"/>
              <a:r>
                <a:rPr lang="en-SG" sz="2400"/>
                <a:t>1 kg masses after collision</a:t>
              </a:r>
            </a:p>
          </p:txBody>
        </p:sp>
        <p:sp>
          <p:nvSpPr>
            <p:cNvPr id="12297" name="TextBox 7"/>
            <p:cNvSpPr txBox="1">
              <a:spLocks noChangeArrowheads="1"/>
            </p:cNvSpPr>
            <p:nvPr/>
          </p:nvSpPr>
          <p:spPr bwMode="auto">
            <a:xfrm>
              <a:off x="5219700" y="4610100"/>
              <a:ext cx="3162300" cy="461963"/>
            </a:xfrm>
            <a:prstGeom prst="rect">
              <a:avLst/>
            </a:prstGeom>
            <a:solidFill>
              <a:srgbClr val="92D050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SG" sz="2400" i="1"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lang="en-SG" sz="2400" baseline="-25000">
                  <a:cs typeface="Times New Roman" pitchFamily="18" charset="0"/>
                </a:rPr>
                <a:t>A</a:t>
              </a:r>
              <a:r>
                <a:rPr lang="en-SG" sz="2400" i="1"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lang="en-SG" sz="2400" baseline="-25000">
                  <a:cs typeface="Times New Roman" pitchFamily="18" charset="0"/>
                </a:rPr>
                <a:t>A</a:t>
              </a:r>
              <a:r>
                <a:rPr lang="en-SG" sz="2400"/>
                <a:t> + </a:t>
              </a:r>
              <a:r>
                <a:rPr lang="en-SG" sz="2400" i="1"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lang="en-SG" sz="2400" baseline="-25000">
                  <a:cs typeface="Times New Roman" pitchFamily="18" charset="0"/>
                </a:rPr>
                <a:t>B</a:t>
              </a:r>
              <a:r>
                <a:rPr lang="en-SG" sz="2400" i="1"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lang="en-SG" sz="2400" baseline="-25000">
                  <a:cs typeface="Times New Roman" pitchFamily="18" charset="0"/>
                </a:rPr>
                <a:t>B</a:t>
              </a:r>
              <a:r>
                <a:rPr lang="en-SG" sz="2400"/>
                <a:t> + …</a:t>
              </a:r>
            </a:p>
          </p:txBody>
        </p:sp>
      </p:grpSp>
      <p:sp>
        <p:nvSpPr>
          <p:cNvPr id="13322" name="TextBox 9"/>
          <p:cNvSpPr txBox="1">
            <a:spLocks noChangeArrowheads="1"/>
          </p:cNvSpPr>
          <p:nvPr/>
        </p:nvSpPr>
        <p:spPr bwMode="auto">
          <a:xfrm>
            <a:off x="685800" y="4210050"/>
            <a:ext cx="7658100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SG" dirty="0"/>
              <a:t>where </a:t>
            </a:r>
            <a:r>
              <a:rPr lang="en-SG" i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SG" dirty="0"/>
              <a:t> is the mass of the object, </a:t>
            </a:r>
            <a:r>
              <a:rPr lang="en-SG" i="1" dirty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SG" dirty="0"/>
              <a:t> is its velocity before collision and </a:t>
            </a:r>
            <a:r>
              <a:rPr lang="en-SG" i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SG" dirty="0"/>
              <a:t> </a:t>
            </a:r>
            <a:r>
              <a:rPr lang="en-SG" dirty="0" smtClean="0"/>
              <a:t>is its </a:t>
            </a:r>
            <a:r>
              <a:rPr lang="en-SG" dirty="0"/>
              <a:t>velocity after collision</a:t>
            </a:r>
            <a:r>
              <a:rPr lang="en-SG" dirty="0" smtClean="0"/>
              <a:t>.</a:t>
            </a:r>
          </a:p>
          <a:p>
            <a:endParaRPr lang="en-SG" dirty="0" smtClean="0"/>
          </a:p>
          <a:p>
            <a:r>
              <a:rPr lang="en-SG" sz="2400" b="1" dirty="0" smtClean="0"/>
              <a:t>The MV-rule is commonly known as the Law of Conservation of Momentum.  MV or the product of mass and velocity is called momentum.</a:t>
            </a:r>
            <a:endParaRPr lang="en-SG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  <p:bldP spid="133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SG" dirty="0" smtClean="0"/>
              <a:t>Examine by multiplying mass with </a:t>
            </a:r>
            <a:r>
              <a:rPr lang="en-SG" dirty="0" smtClean="0">
                <a:solidFill>
                  <a:schemeClr val="tx1"/>
                </a:solidFill>
              </a:rPr>
              <a:t>velocity – the MV-rule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600200"/>
          </a:xfrm>
        </p:spPr>
        <p:txBody>
          <a:bodyPr/>
          <a:lstStyle/>
          <a:p>
            <a:r>
              <a:rPr lang="en-SG" sz="2400" dirty="0" smtClean="0"/>
              <a:t>This rule is applicable for all the collisions shown in the video, including Scenario 1.</a:t>
            </a:r>
          </a:p>
          <a:p>
            <a:r>
              <a:rPr lang="en-SG" sz="2400" dirty="0" smtClean="0"/>
              <a:t>When only one of the velocities is unknown, the rule allows us to determine it.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66700" y="3467100"/>
          <a:ext cx="8458203" cy="2785557"/>
        </p:xfrm>
        <a:graphic>
          <a:graphicData uri="http://schemas.openxmlformats.org/drawingml/2006/table">
            <a:tbl>
              <a:tblPr/>
              <a:tblGrid>
                <a:gridCol w="1055774"/>
                <a:gridCol w="510305"/>
                <a:gridCol w="510305"/>
                <a:gridCol w="1055774"/>
                <a:gridCol w="1065209"/>
                <a:gridCol w="1065209"/>
                <a:gridCol w="1065209"/>
                <a:gridCol w="1065209"/>
                <a:gridCol w="1065209"/>
              </a:tblGrid>
              <a:tr h="374073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SG" sz="1600" dirty="0">
                          <a:solidFill>
                            <a:srgbClr val="FFFFFF"/>
                          </a:solidFill>
                          <a:latin typeface="Arial"/>
                          <a:ea typeface="SimSun"/>
                        </a:rPr>
                        <a:t>Scenario</a:t>
                      </a:r>
                      <a:endParaRPr lang="en-US" sz="1600" dirty="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SG" sz="1600" i="1" dirty="0" err="1" smtClean="0">
                          <a:solidFill>
                            <a:srgbClr val="FFFFFF"/>
                          </a:solidFill>
                          <a:latin typeface="Times New Roman"/>
                          <a:ea typeface="SimSun"/>
                        </a:rPr>
                        <a:t>m</a:t>
                      </a:r>
                      <a:r>
                        <a:rPr lang="en-SG" sz="1600" i="0" baseline="-25000" dirty="0" err="1">
                          <a:solidFill>
                            <a:srgbClr val="FFFFFF"/>
                          </a:solidFill>
                          <a:latin typeface="Arial"/>
                          <a:ea typeface="SimSun"/>
                        </a:rPr>
                        <a:t>A</a:t>
                      </a:r>
                      <a:endParaRPr lang="en-US" sz="1600" dirty="0">
                        <a:latin typeface="Times New Roman"/>
                        <a:ea typeface="SimSun"/>
                      </a:endParaRPr>
                    </a:p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SG" sz="1600" dirty="0">
                          <a:solidFill>
                            <a:srgbClr val="FFFFFF"/>
                          </a:solidFill>
                          <a:latin typeface="Arial"/>
                          <a:ea typeface="SimSun"/>
                        </a:rPr>
                        <a:t>(kg)</a:t>
                      </a:r>
                      <a:endParaRPr lang="en-US" sz="1600" dirty="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SG" sz="1600" i="1" dirty="0" err="1" smtClean="0">
                          <a:solidFill>
                            <a:srgbClr val="FFFFFF"/>
                          </a:solidFill>
                          <a:latin typeface="Times New Roman"/>
                          <a:ea typeface="SimSun"/>
                        </a:rPr>
                        <a:t>m</a:t>
                      </a:r>
                      <a:r>
                        <a:rPr lang="en-SG" sz="1600" i="0" baseline="-25000" dirty="0" err="1">
                          <a:solidFill>
                            <a:srgbClr val="FFFFFF"/>
                          </a:solidFill>
                          <a:latin typeface="Arial"/>
                          <a:ea typeface="SimSun"/>
                        </a:rPr>
                        <a:t>B</a:t>
                      </a:r>
                      <a:endParaRPr lang="en-US" sz="1600" dirty="0">
                        <a:latin typeface="Times New Roman"/>
                        <a:ea typeface="SimSun"/>
                      </a:endParaRPr>
                    </a:p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SG" sz="1600" dirty="0">
                          <a:solidFill>
                            <a:srgbClr val="FFFFFF"/>
                          </a:solidFill>
                          <a:latin typeface="Arial"/>
                          <a:ea typeface="SimSun"/>
                        </a:rPr>
                        <a:t>(kg)</a:t>
                      </a:r>
                      <a:endParaRPr lang="en-US" sz="1600" dirty="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22860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SG" sz="1600" dirty="0">
                          <a:solidFill>
                            <a:srgbClr val="FFFFFF"/>
                          </a:solidFill>
                          <a:latin typeface="Arial"/>
                          <a:ea typeface="SimSun"/>
                        </a:rPr>
                        <a:t>Before collision</a:t>
                      </a:r>
                      <a:endParaRPr lang="en-US" sz="1600" dirty="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22860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22860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SG" sz="1600" dirty="0">
                          <a:solidFill>
                            <a:srgbClr val="FFFFFF"/>
                          </a:solidFill>
                          <a:latin typeface="Arial"/>
                          <a:ea typeface="SimSun"/>
                        </a:rPr>
                        <a:t>After collision</a:t>
                      </a:r>
                      <a:endParaRPr lang="en-US" sz="1600" dirty="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22860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</a:tr>
              <a:tr h="387927">
                <a:tc v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SG" sz="1600" i="1" dirty="0" err="1" smtClean="0">
                          <a:solidFill>
                            <a:schemeClr val="bg1"/>
                          </a:solidFill>
                          <a:latin typeface="Times New Roman"/>
                          <a:ea typeface="SimSun"/>
                        </a:rPr>
                        <a:t>u</a:t>
                      </a:r>
                      <a:r>
                        <a:rPr lang="en-SG" sz="1600" i="0" baseline="-25000" dirty="0" err="1" smtClean="0">
                          <a:solidFill>
                            <a:schemeClr val="bg1"/>
                          </a:solidFill>
                          <a:latin typeface="Arial"/>
                          <a:ea typeface="SimSun"/>
                        </a:rPr>
                        <a:t>A</a:t>
                      </a:r>
                      <a:r>
                        <a:rPr lang="en-SG" sz="1600" dirty="0" smtClean="0">
                          <a:solidFill>
                            <a:schemeClr val="bg1"/>
                          </a:solidFill>
                          <a:latin typeface="Arial"/>
                          <a:ea typeface="SimSun"/>
                        </a:rPr>
                        <a:t> </a:t>
                      </a:r>
                      <a:br>
                        <a:rPr lang="en-SG" sz="1600" dirty="0" smtClean="0">
                          <a:solidFill>
                            <a:schemeClr val="bg1"/>
                          </a:solidFill>
                          <a:latin typeface="Arial"/>
                          <a:ea typeface="SimSun"/>
                        </a:rPr>
                      </a:br>
                      <a:r>
                        <a:rPr lang="en-SG" sz="1600" dirty="0" smtClean="0">
                          <a:solidFill>
                            <a:schemeClr val="bg1"/>
                          </a:solidFill>
                          <a:latin typeface="Arial"/>
                          <a:ea typeface="SimSun"/>
                        </a:rPr>
                        <a:t>(cm/s)</a:t>
                      </a:r>
                      <a:endParaRPr lang="en-US" sz="1600" dirty="0">
                        <a:solidFill>
                          <a:schemeClr val="bg1"/>
                        </a:solidFill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SG" sz="1600" i="1" dirty="0" err="1" smtClean="0">
                          <a:solidFill>
                            <a:schemeClr val="bg1"/>
                          </a:solidFill>
                          <a:latin typeface="Times New Roman"/>
                          <a:ea typeface="SimSun"/>
                        </a:rPr>
                        <a:t>u</a:t>
                      </a:r>
                      <a:r>
                        <a:rPr lang="en-SG" sz="1600" i="0" baseline="-25000" dirty="0" err="1">
                          <a:solidFill>
                            <a:schemeClr val="bg1"/>
                          </a:solidFill>
                          <a:latin typeface="Arial"/>
                          <a:ea typeface="SimSun"/>
                        </a:rPr>
                        <a:t>B</a:t>
                      </a:r>
                      <a:r>
                        <a:rPr lang="en-SG" sz="1600" dirty="0" smtClean="0">
                          <a:solidFill>
                            <a:schemeClr val="bg1"/>
                          </a:solidFill>
                          <a:latin typeface="Arial"/>
                          <a:ea typeface="SimSun"/>
                        </a:rPr>
                        <a:t> </a:t>
                      </a:r>
                      <a:br>
                        <a:rPr lang="en-SG" sz="1600" dirty="0" smtClean="0">
                          <a:solidFill>
                            <a:schemeClr val="bg1"/>
                          </a:solidFill>
                          <a:latin typeface="Arial"/>
                          <a:ea typeface="SimSun"/>
                        </a:rPr>
                      </a:br>
                      <a:r>
                        <a:rPr lang="en-SG" sz="1600" dirty="0" smtClean="0">
                          <a:solidFill>
                            <a:schemeClr val="bg1"/>
                          </a:solidFill>
                          <a:latin typeface="Arial"/>
                          <a:ea typeface="SimSun"/>
                        </a:rPr>
                        <a:t>(</a:t>
                      </a:r>
                      <a:r>
                        <a:rPr lang="en-SG" sz="1600" dirty="0">
                          <a:solidFill>
                            <a:schemeClr val="bg1"/>
                          </a:solidFill>
                          <a:latin typeface="Arial"/>
                          <a:ea typeface="SimSun"/>
                        </a:rPr>
                        <a:t>cm/s)</a:t>
                      </a:r>
                      <a:endParaRPr lang="en-US" sz="1600" dirty="0">
                        <a:solidFill>
                          <a:schemeClr val="bg1"/>
                        </a:solidFill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 smtClean="0">
                          <a:solidFill>
                            <a:schemeClr val="bg1"/>
                          </a:solidFill>
                          <a:latin typeface="+mj-lt"/>
                          <a:ea typeface="SimSun"/>
                        </a:rPr>
                        <a:t>Sum </a:t>
                      </a:r>
                      <a:br>
                        <a:rPr lang="en-US" sz="1600" dirty="0" smtClean="0">
                          <a:solidFill>
                            <a:schemeClr val="bg1"/>
                          </a:solidFill>
                          <a:latin typeface="+mj-lt"/>
                          <a:ea typeface="SimSun"/>
                        </a:rPr>
                      </a:br>
                      <a:r>
                        <a:rPr lang="en-US" sz="1600" dirty="0" smtClean="0">
                          <a:solidFill>
                            <a:schemeClr val="bg1"/>
                          </a:solidFill>
                          <a:latin typeface="+mj-lt"/>
                          <a:ea typeface="SimSun"/>
                        </a:rPr>
                        <a:t>(kg</a:t>
                      </a:r>
                      <a:r>
                        <a:rPr lang="en-US" sz="1600" baseline="0" dirty="0" smtClean="0">
                          <a:solidFill>
                            <a:schemeClr val="bg1"/>
                          </a:solidFill>
                          <a:latin typeface="+mj-lt"/>
                          <a:ea typeface="SimSun"/>
                        </a:rPr>
                        <a:t> cm/s)</a:t>
                      </a:r>
                      <a:endParaRPr lang="en-US" sz="1600" dirty="0">
                        <a:solidFill>
                          <a:schemeClr val="bg1"/>
                        </a:solidFill>
                        <a:latin typeface="+mj-lt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1115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SG" sz="1600" i="1" dirty="0" err="1" smtClean="0">
                          <a:solidFill>
                            <a:schemeClr val="bg1"/>
                          </a:solidFill>
                          <a:latin typeface="Times New Roman"/>
                          <a:ea typeface="SimSun"/>
                        </a:rPr>
                        <a:t>v</a:t>
                      </a:r>
                      <a:r>
                        <a:rPr lang="en-SG" sz="1600" i="0" baseline="-25000" dirty="0" err="1">
                          <a:solidFill>
                            <a:schemeClr val="bg1"/>
                          </a:solidFill>
                          <a:latin typeface="Arial"/>
                          <a:ea typeface="SimSun"/>
                        </a:rPr>
                        <a:t>A</a:t>
                      </a:r>
                      <a:r>
                        <a:rPr lang="en-SG" sz="1600" dirty="0" smtClean="0">
                          <a:solidFill>
                            <a:schemeClr val="bg1"/>
                          </a:solidFill>
                          <a:latin typeface="Arial"/>
                          <a:ea typeface="SimSun"/>
                        </a:rPr>
                        <a:t> </a:t>
                      </a:r>
                      <a:br>
                        <a:rPr lang="en-SG" sz="1600" dirty="0" smtClean="0">
                          <a:solidFill>
                            <a:schemeClr val="bg1"/>
                          </a:solidFill>
                          <a:latin typeface="Arial"/>
                          <a:ea typeface="SimSun"/>
                        </a:rPr>
                      </a:br>
                      <a:r>
                        <a:rPr lang="en-SG" sz="1600" dirty="0" smtClean="0">
                          <a:solidFill>
                            <a:schemeClr val="bg1"/>
                          </a:solidFill>
                          <a:latin typeface="Arial"/>
                          <a:ea typeface="SimSun"/>
                        </a:rPr>
                        <a:t>(</a:t>
                      </a:r>
                      <a:r>
                        <a:rPr lang="en-SG" sz="1600" dirty="0">
                          <a:solidFill>
                            <a:schemeClr val="bg1"/>
                          </a:solidFill>
                          <a:latin typeface="Arial"/>
                          <a:ea typeface="SimSun"/>
                        </a:rPr>
                        <a:t>cm/s)</a:t>
                      </a:r>
                      <a:endParaRPr lang="en-US" sz="1600" dirty="0">
                        <a:solidFill>
                          <a:schemeClr val="bg1"/>
                        </a:solidFill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1115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SG" sz="1600" i="1" dirty="0" err="1" smtClean="0">
                          <a:solidFill>
                            <a:schemeClr val="bg1"/>
                          </a:solidFill>
                          <a:latin typeface="Times New Roman"/>
                          <a:ea typeface="SimSun"/>
                        </a:rPr>
                        <a:t>v</a:t>
                      </a:r>
                      <a:r>
                        <a:rPr lang="en-SG" sz="1600" i="0" baseline="-25000" dirty="0" err="1">
                          <a:solidFill>
                            <a:schemeClr val="bg1"/>
                          </a:solidFill>
                          <a:latin typeface="Arial"/>
                          <a:ea typeface="SimSun"/>
                        </a:rPr>
                        <a:t>B</a:t>
                      </a:r>
                      <a:r>
                        <a:rPr lang="en-SG" sz="1600" dirty="0" smtClean="0">
                          <a:solidFill>
                            <a:schemeClr val="bg1"/>
                          </a:solidFill>
                          <a:latin typeface="Arial"/>
                          <a:ea typeface="SimSun"/>
                        </a:rPr>
                        <a:t> </a:t>
                      </a:r>
                      <a:br>
                        <a:rPr lang="en-SG" sz="1600" dirty="0" smtClean="0">
                          <a:solidFill>
                            <a:schemeClr val="bg1"/>
                          </a:solidFill>
                          <a:latin typeface="Arial"/>
                          <a:ea typeface="SimSun"/>
                        </a:rPr>
                      </a:br>
                      <a:r>
                        <a:rPr lang="en-SG" sz="1600" dirty="0" smtClean="0">
                          <a:solidFill>
                            <a:schemeClr val="bg1"/>
                          </a:solidFill>
                          <a:latin typeface="Arial"/>
                          <a:ea typeface="SimSun"/>
                        </a:rPr>
                        <a:t>(</a:t>
                      </a:r>
                      <a:r>
                        <a:rPr lang="en-SG" sz="1600" dirty="0">
                          <a:solidFill>
                            <a:schemeClr val="bg1"/>
                          </a:solidFill>
                          <a:latin typeface="Arial"/>
                          <a:ea typeface="SimSun"/>
                        </a:rPr>
                        <a:t>cm/s)</a:t>
                      </a:r>
                      <a:endParaRPr lang="en-US" sz="1600" dirty="0">
                        <a:solidFill>
                          <a:schemeClr val="bg1"/>
                        </a:solidFill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1115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chemeClr val="bg1"/>
                          </a:solidFill>
                          <a:latin typeface="+mn-lt"/>
                          <a:ea typeface="SimSun"/>
                          <a:cs typeface="+mn-cs"/>
                        </a:rPr>
                        <a:t>Sum </a:t>
                      </a:r>
                      <a:br>
                        <a:rPr lang="en-US" sz="1600" kern="1200" dirty="0" smtClean="0">
                          <a:solidFill>
                            <a:schemeClr val="bg1"/>
                          </a:solidFill>
                          <a:latin typeface="+mn-lt"/>
                          <a:ea typeface="SimSun"/>
                          <a:cs typeface="+mn-cs"/>
                        </a:rPr>
                      </a:br>
                      <a:r>
                        <a:rPr lang="en-US" sz="1600" kern="1200" dirty="0" smtClean="0">
                          <a:solidFill>
                            <a:schemeClr val="bg1"/>
                          </a:solidFill>
                          <a:latin typeface="+mn-lt"/>
                          <a:ea typeface="SimSun"/>
                          <a:cs typeface="+mn-cs"/>
                        </a:rPr>
                        <a:t>(kg</a:t>
                      </a:r>
                      <a:r>
                        <a:rPr lang="en-US" sz="1600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SimSun"/>
                          <a:cs typeface="+mn-cs"/>
                        </a:rPr>
                        <a:t> cm/s)</a:t>
                      </a:r>
                      <a:endParaRPr lang="en-US" sz="1600" kern="1200" dirty="0" smtClean="0">
                        <a:solidFill>
                          <a:schemeClr val="bg1"/>
                        </a:solidFill>
                        <a:latin typeface="+mn-lt"/>
                        <a:ea typeface="SimSun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</a:tr>
              <a:tr h="48095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 smtClean="0">
                          <a:latin typeface="+mj-lt"/>
                          <a:ea typeface="SimSun"/>
                        </a:rPr>
                        <a:t>1</a:t>
                      </a:r>
                      <a:endParaRPr lang="en-US" sz="1600" dirty="0">
                        <a:latin typeface="+mj-lt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 smtClean="0">
                          <a:latin typeface="+mj-lt"/>
                          <a:ea typeface="SimSun"/>
                        </a:rPr>
                        <a:t>1.0</a:t>
                      </a:r>
                      <a:endParaRPr lang="en-US" sz="1600" dirty="0">
                        <a:latin typeface="+mj-lt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 smtClean="0">
                          <a:latin typeface="+mj-lt"/>
                          <a:ea typeface="SimSun"/>
                        </a:rPr>
                        <a:t>1.0</a:t>
                      </a:r>
                      <a:endParaRPr lang="en-US" sz="1600" dirty="0">
                        <a:latin typeface="+mj-lt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 smtClean="0">
                          <a:latin typeface="+mj-lt"/>
                          <a:ea typeface="SimSun"/>
                        </a:rPr>
                        <a:t>30.0</a:t>
                      </a:r>
                      <a:endParaRPr lang="en-US" sz="1600" dirty="0">
                        <a:latin typeface="+mj-lt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 smtClean="0">
                          <a:latin typeface="+mj-lt"/>
                          <a:ea typeface="SimSun"/>
                        </a:rPr>
                        <a:t>0.0</a:t>
                      </a:r>
                      <a:endParaRPr lang="en-US" sz="1600" dirty="0">
                        <a:latin typeface="+mj-lt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 smtClean="0">
                          <a:latin typeface="+mj-lt"/>
                          <a:ea typeface="SimSun"/>
                        </a:rPr>
                        <a:t>30.0</a:t>
                      </a:r>
                      <a:endParaRPr lang="en-US" sz="1600" dirty="0">
                        <a:latin typeface="+mj-lt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1115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 smtClean="0">
                          <a:latin typeface="+mj-lt"/>
                          <a:ea typeface="SimSun"/>
                        </a:rPr>
                        <a:t>0.0</a:t>
                      </a:r>
                      <a:endParaRPr lang="en-US" sz="1600" dirty="0">
                        <a:latin typeface="+mj-lt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1115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 smtClean="0">
                          <a:latin typeface="+mj-lt"/>
                          <a:ea typeface="SimSun"/>
                        </a:rPr>
                        <a:t>30.0</a:t>
                      </a:r>
                      <a:endParaRPr lang="en-US" sz="1600" dirty="0">
                        <a:latin typeface="+mj-lt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1115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 smtClean="0">
                          <a:latin typeface="+mj-lt"/>
                          <a:ea typeface="SimSun"/>
                        </a:rPr>
                        <a:t>30.0</a:t>
                      </a:r>
                      <a:endParaRPr lang="en-US" sz="1600" dirty="0">
                        <a:latin typeface="+mj-lt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95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 smtClean="0">
                          <a:latin typeface="+mj-lt"/>
                          <a:ea typeface="SimSun"/>
                        </a:rPr>
                        <a:t>2</a:t>
                      </a:r>
                      <a:endParaRPr lang="en-US" sz="1600" dirty="0">
                        <a:latin typeface="+mj-lt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 smtClean="0">
                          <a:latin typeface="+mj-lt"/>
                          <a:ea typeface="SimSun"/>
                        </a:rPr>
                        <a:t>2.0</a:t>
                      </a:r>
                      <a:endParaRPr lang="en-US" sz="1600" dirty="0">
                        <a:latin typeface="+mj-lt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 smtClean="0">
                          <a:latin typeface="+mj-lt"/>
                          <a:ea typeface="SimSun"/>
                        </a:rPr>
                        <a:t>1.0</a:t>
                      </a:r>
                      <a:endParaRPr lang="en-US" sz="1600" dirty="0">
                        <a:latin typeface="+mj-lt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 smtClean="0">
                          <a:latin typeface="+mj-lt"/>
                          <a:ea typeface="SimSun"/>
                        </a:rPr>
                        <a:t>30.0</a:t>
                      </a:r>
                      <a:endParaRPr lang="en-US" sz="1600" dirty="0">
                        <a:latin typeface="+mj-lt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 smtClean="0">
                          <a:latin typeface="+mj-lt"/>
                          <a:ea typeface="SimSun"/>
                        </a:rPr>
                        <a:t>0.0</a:t>
                      </a:r>
                      <a:endParaRPr lang="en-US" sz="1600" dirty="0">
                        <a:latin typeface="+mj-lt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 smtClean="0">
                          <a:latin typeface="+mj-lt"/>
                          <a:ea typeface="SimSun"/>
                        </a:rPr>
                        <a:t>60.0</a:t>
                      </a:r>
                      <a:endParaRPr lang="en-US" sz="1600" dirty="0">
                        <a:latin typeface="+mj-lt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1115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 smtClean="0">
                          <a:latin typeface="+mj-lt"/>
                          <a:ea typeface="SimSun"/>
                        </a:rPr>
                        <a:t>10.0</a:t>
                      </a:r>
                      <a:endParaRPr lang="en-US" sz="1600" dirty="0">
                        <a:latin typeface="+mj-lt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1115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 smtClean="0">
                          <a:latin typeface="+mj-lt"/>
                          <a:ea typeface="SimSun"/>
                        </a:rPr>
                        <a:t>40.0</a:t>
                      </a:r>
                      <a:endParaRPr lang="en-US" sz="1600" dirty="0">
                        <a:latin typeface="+mj-lt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1115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 smtClean="0">
                          <a:latin typeface="+mj-lt"/>
                          <a:ea typeface="SimSun"/>
                        </a:rPr>
                        <a:t>60.0</a:t>
                      </a:r>
                      <a:endParaRPr lang="en-US" sz="1600" dirty="0">
                        <a:latin typeface="+mj-lt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95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SG" sz="16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</a:rPr>
                        <a:t>3</a:t>
                      </a:r>
                      <a:endParaRPr lang="en-US" sz="1600" dirty="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SG" sz="16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</a:rPr>
                        <a:t>1.0</a:t>
                      </a:r>
                      <a:endParaRPr lang="en-US" sz="1600" dirty="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SG" sz="16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</a:rPr>
                        <a:t>2.0</a:t>
                      </a:r>
                      <a:endParaRPr lang="en-US" sz="1600" dirty="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SG" sz="16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</a:rPr>
                        <a:t>30.0</a:t>
                      </a:r>
                      <a:endParaRPr lang="en-US" sz="1600" dirty="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SG" sz="16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</a:rPr>
                        <a:t>0.0</a:t>
                      </a:r>
                      <a:endParaRPr lang="en-US" sz="1600" dirty="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 smtClean="0">
                          <a:latin typeface="+mj-lt"/>
                          <a:ea typeface="SimSun"/>
                        </a:rPr>
                        <a:t>30.0</a:t>
                      </a:r>
                      <a:endParaRPr lang="en-US" sz="1600" dirty="0">
                        <a:latin typeface="+mj-lt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1115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SG" sz="16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</a:rPr>
                        <a:t>-10.0</a:t>
                      </a:r>
                      <a:endParaRPr lang="en-US" sz="1600" dirty="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1115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SG" sz="16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</a:rPr>
                        <a:t>20.0</a:t>
                      </a:r>
                      <a:endParaRPr lang="en-US" sz="1600" dirty="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31115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 smtClean="0">
                          <a:latin typeface="+mj-lt"/>
                          <a:ea typeface="SimSun"/>
                        </a:rPr>
                        <a:t>30.0</a:t>
                      </a:r>
                      <a:endParaRPr lang="en-US" sz="1600" dirty="0">
                        <a:latin typeface="+mj-lt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95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SG" sz="1600">
                          <a:solidFill>
                            <a:srgbClr val="000000"/>
                          </a:solidFill>
                          <a:latin typeface="Arial"/>
                          <a:ea typeface="SimSun"/>
                        </a:rPr>
                        <a:t>4</a:t>
                      </a:r>
                      <a:endParaRPr lang="en-US" sz="160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SG" sz="16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</a:rPr>
                        <a:t>3.0</a:t>
                      </a:r>
                      <a:endParaRPr lang="en-US" sz="1600" dirty="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SG" sz="16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</a:rPr>
                        <a:t>2.0</a:t>
                      </a:r>
                      <a:endParaRPr lang="en-US" sz="1600" dirty="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SG" sz="16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</a:rPr>
                        <a:t>30.0</a:t>
                      </a:r>
                      <a:endParaRPr lang="en-US" sz="1600" dirty="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SG" sz="16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</a:rPr>
                        <a:t>20.0</a:t>
                      </a:r>
                      <a:endParaRPr lang="en-US" sz="1600" dirty="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+mj-lt"/>
                          <a:ea typeface="SimSun"/>
                        </a:rPr>
                        <a:t>130.0</a:t>
                      </a:r>
                      <a:endParaRPr lang="en-US" sz="1600" dirty="0">
                        <a:solidFill>
                          <a:schemeClr val="tx1"/>
                        </a:solidFill>
                        <a:latin typeface="+mj-lt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1115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SG" sz="1600" dirty="0" smtClean="0">
                          <a:solidFill>
                            <a:schemeClr val="tx1"/>
                          </a:solidFill>
                          <a:latin typeface="Arial"/>
                          <a:ea typeface="SimSun"/>
                        </a:rPr>
                        <a:t>22.0</a:t>
                      </a:r>
                      <a:endParaRPr lang="en-US" sz="1600" dirty="0">
                        <a:solidFill>
                          <a:schemeClr val="tx1"/>
                        </a:solidFill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1115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+mn-lt"/>
                          <a:ea typeface="SimSun"/>
                        </a:rPr>
                        <a:t>32.0</a:t>
                      </a:r>
                      <a:endParaRPr lang="en-US" sz="1600" dirty="0">
                        <a:solidFill>
                          <a:schemeClr val="tx1"/>
                        </a:solidFill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31115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+mj-lt"/>
                          <a:ea typeface="SimSun"/>
                        </a:rPr>
                        <a:t>130.0</a:t>
                      </a:r>
                      <a:endParaRPr lang="en-US" sz="1600" dirty="0">
                        <a:solidFill>
                          <a:schemeClr val="tx1"/>
                        </a:solidFill>
                        <a:latin typeface="+mj-lt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smtClean="0"/>
              <a:t>Examine by kinetic energy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69288" cy="800100"/>
          </a:xfrm>
        </p:spPr>
        <p:txBody>
          <a:bodyPr/>
          <a:lstStyle/>
          <a:p>
            <a:r>
              <a:rPr lang="en-SG" sz="2400" dirty="0" smtClean="0"/>
              <a:t>Using only the MV-rule, there are numerous possibilities to the velocities of the carriages after collision.</a:t>
            </a:r>
          </a:p>
          <a:p>
            <a:pPr>
              <a:buFontTx/>
              <a:buNone/>
            </a:pPr>
            <a:endParaRPr lang="en-SG" sz="2400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14400" y="2514600"/>
          <a:ext cx="7277099" cy="3081867"/>
        </p:xfrm>
        <a:graphic>
          <a:graphicData uri="http://schemas.openxmlformats.org/drawingml/2006/table">
            <a:tbl>
              <a:tblPr/>
              <a:tblGrid>
                <a:gridCol w="1265583"/>
                <a:gridCol w="1020417"/>
                <a:gridCol w="1013555"/>
                <a:gridCol w="1005745"/>
                <a:gridCol w="952500"/>
                <a:gridCol w="2019299"/>
              </a:tblGrid>
              <a:tr h="125306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800" dirty="0">
                          <a:solidFill>
                            <a:schemeClr val="bg1"/>
                          </a:solidFill>
                          <a:latin typeface="Arial"/>
                          <a:ea typeface="SimSun"/>
                        </a:rPr>
                        <a:t>Possible collision scenarios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800" i="1" dirty="0" err="1" smtClean="0">
                          <a:solidFill>
                            <a:schemeClr val="bg1"/>
                          </a:solidFill>
                          <a:latin typeface="Times New Roman"/>
                          <a:ea typeface="SimSun"/>
                        </a:rPr>
                        <a:t>u</a:t>
                      </a:r>
                      <a:r>
                        <a:rPr lang="en-SG" sz="1800" i="0" baseline="-25000" dirty="0" err="1">
                          <a:solidFill>
                            <a:schemeClr val="bg1"/>
                          </a:solidFill>
                          <a:latin typeface="Arial"/>
                          <a:ea typeface="SimSun"/>
                        </a:rPr>
                        <a:t>A</a:t>
                      </a:r>
                      <a:r>
                        <a:rPr lang="en-SG" sz="1800" dirty="0" smtClean="0">
                          <a:solidFill>
                            <a:schemeClr val="bg1"/>
                          </a:solidFill>
                          <a:latin typeface="Arial"/>
                          <a:ea typeface="SimSun"/>
                        </a:rPr>
                        <a:t> </a:t>
                      </a:r>
                      <a:r>
                        <a:rPr lang="en-SG" sz="1800" dirty="0">
                          <a:solidFill>
                            <a:schemeClr val="bg1"/>
                          </a:solidFill>
                          <a:latin typeface="Arial"/>
                          <a:ea typeface="SimSun"/>
                        </a:rPr>
                        <a:t>(cm/s)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800" i="1" dirty="0" err="1" smtClean="0">
                          <a:solidFill>
                            <a:schemeClr val="bg1"/>
                          </a:solidFill>
                          <a:latin typeface="Times New Roman"/>
                          <a:ea typeface="SimSun"/>
                        </a:rPr>
                        <a:t>u</a:t>
                      </a:r>
                      <a:r>
                        <a:rPr lang="en-SG" sz="1800" i="0" baseline="-25000" dirty="0" err="1" smtClean="0">
                          <a:solidFill>
                            <a:schemeClr val="bg1"/>
                          </a:solidFill>
                          <a:latin typeface="Arial"/>
                          <a:ea typeface="SimSun"/>
                        </a:rPr>
                        <a:t>B</a:t>
                      </a:r>
                      <a:r>
                        <a:rPr lang="en-SG" sz="1800" dirty="0" smtClean="0">
                          <a:solidFill>
                            <a:schemeClr val="bg1"/>
                          </a:solidFill>
                          <a:latin typeface="Arial"/>
                          <a:ea typeface="SimSun"/>
                        </a:rPr>
                        <a:t> </a:t>
                      </a:r>
                      <a:r>
                        <a:rPr lang="en-SG" sz="1800" dirty="0">
                          <a:solidFill>
                            <a:schemeClr val="bg1"/>
                          </a:solidFill>
                          <a:latin typeface="Arial"/>
                          <a:ea typeface="SimSun"/>
                        </a:rPr>
                        <a:t>(cm/s)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800" i="1" dirty="0" err="1" smtClean="0">
                          <a:solidFill>
                            <a:schemeClr val="bg1"/>
                          </a:solidFill>
                          <a:latin typeface="Times New Roman"/>
                          <a:ea typeface="SimSun"/>
                        </a:rPr>
                        <a:t>v</a:t>
                      </a:r>
                      <a:r>
                        <a:rPr lang="en-SG" sz="1800" i="0" baseline="-25000" dirty="0" err="1">
                          <a:solidFill>
                            <a:schemeClr val="bg1"/>
                          </a:solidFill>
                          <a:latin typeface="Arial"/>
                          <a:ea typeface="SimSun"/>
                        </a:rPr>
                        <a:t>A</a:t>
                      </a:r>
                      <a:r>
                        <a:rPr lang="en-SG" sz="1800" dirty="0" smtClean="0">
                          <a:solidFill>
                            <a:schemeClr val="bg1"/>
                          </a:solidFill>
                          <a:latin typeface="Arial"/>
                          <a:ea typeface="SimSun"/>
                        </a:rPr>
                        <a:t> </a:t>
                      </a:r>
                      <a:r>
                        <a:rPr lang="en-SG" sz="1800" dirty="0">
                          <a:solidFill>
                            <a:schemeClr val="bg1"/>
                          </a:solidFill>
                          <a:latin typeface="Arial"/>
                          <a:ea typeface="SimSun"/>
                        </a:rPr>
                        <a:t>(cm/s)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800" i="1" dirty="0" err="1" smtClean="0">
                          <a:solidFill>
                            <a:schemeClr val="bg1"/>
                          </a:solidFill>
                          <a:latin typeface="Times New Roman"/>
                          <a:ea typeface="SimSun"/>
                        </a:rPr>
                        <a:t>v</a:t>
                      </a:r>
                      <a:r>
                        <a:rPr lang="en-SG" sz="1800" i="0" baseline="-25000" dirty="0" err="1">
                          <a:solidFill>
                            <a:schemeClr val="bg1"/>
                          </a:solidFill>
                          <a:latin typeface="Arial"/>
                          <a:ea typeface="SimSun"/>
                        </a:rPr>
                        <a:t>B</a:t>
                      </a:r>
                      <a:r>
                        <a:rPr lang="en-SG" sz="1800" dirty="0" smtClean="0">
                          <a:solidFill>
                            <a:schemeClr val="bg1"/>
                          </a:solidFill>
                          <a:latin typeface="Arial"/>
                          <a:ea typeface="SimSun"/>
                        </a:rPr>
                        <a:t> </a:t>
                      </a:r>
                      <a:r>
                        <a:rPr lang="en-SG" sz="1800" dirty="0">
                          <a:solidFill>
                            <a:schemeClr val="bg1"/>
                          </a:solidFill>
                          <a:latin typeface="Arial"/>
                          <a:ea typeface="SimSun"/>
                        </a:rPr>
                        <a:t>(cm/s)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800" dirty="0" smtClean="0">
                          <a:solidFill>
                            <a:schemeClr val="bg1"/>
                          </a:solidFill>
                          <a:latin typeface="Arial"/>
                          <a:ea typeface="SimSun"/>
                        </a:rPr>
                        <a:t>Mass x Velocity before </a:t>
                      </a:r>
                      <a:r>
                        <a:rPr lang="en-SG" sz="1800" dirty="0">
                          <a:solidFill>
                            <a:schemeClr val="bg1"/>
                          </a:solidFill>
                          <a:latin typeface="Arial"/>
                          <a:ea typeface="SimSun"/>
                        </a:rPr>
                        <a:t>and after collision </a:t>
                      </a:r>
                      <a:r>
                        <a:rPr lang="en-SG" sz="1800" dirty="0" smtClean="0">
                          <a:solidFill>
                            <a:schemeClr val="bg1"/>
                          </a:solidFill>
                          <a:latin typeface="Arial"/>
                          <a:ea typeface="SimSun"/>
                        </a:rPr>
                        <a:t/>
                      </a:r>
                      <a:br>
                        <a:rPr lang="en-SG" sz="1800" dirty="0" smtClean="0">
                          <a:solidFill>
                            <a:schemeClr val="bg1"/>
                          </a:solidFill>
                          <a:latin typeface="Arial"/>
                          <a:ea typeface="SimSun"/>
                        </a:rPr>
                      </a:br>
                      <a:r>
                        <a:rPr lang="en-SG" sz="1800" dirty="0" smtClean="0">
                          <a:solidFill>
                            <a:schemeClr val="bg1"/>
                          </a:solidFill>
                          <a:latin typeface="Arial"/>
                          <a:ea typeface="SimSun"/>
                        </a:rPr>
                        <a:t>(kg</a:t>
                      </a:r>
                      <a:r>
                        <a:rPr lang="en-SG" sz="1800" baseline="0" dirty="0" smtClean="0">
                          <a:solidFill>
                            <a:schemeClr val="bg1"/>
                          </a:solidFill>
                          <a:latin typeface="Arial"/>
                          <a:ea typeface="SimSun"/>
                        </a:rPr>
                        <a:t> </a:t>
                      </a:r>
                      <a:r>
                        <a:rPr lang="en-SG" sz="1800" dirty="0" smtClean="0">
                          <a:solidFill>
                            <a:schemeClr val="bg1"/>
                          </a:solidFill>
                          <a:latin typeface="Arial"/>
                          <a:ea typeface="SimSun"/>
                        </a:rPr>
                        <a:t>cm/</a:t>
                      </a:r>
                      <a:r>
                        <a:rPr lang="en-SG" sz="1800" dirty="0" err="1" smtClean="0">
                          <a:solidFill>
                            <a:schemeClr val="bg1"/>
                          </a:solidFill>
                          <a:latin typeface="Arial"/>
                          <a:ea typeface="SimSun"/>
                        </a:rPr>
                        <a:t>s</a:t>
                      </a:r>
                      <a:r>
                        <a:rPr lang="en-SG" sz="1800" dirty="0">
                          <a:solidFill>
                            <a:schemeClr val="bg1"/>
                          </a:solidFill>
                          <a:latin typeface="Arial"/>
                          <a:ea typeface="SimSun"/>
                        </a:rPr>
                        <a:t>)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8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</a:rPr>
                        <a:t>(</a:t>
                      </a:r>
                      <a:r>
                        <a:rPr lang="en-SG" sz="1800" dirty="0" err="1">
                          <a:solidFill>
                            <a:srgbClr val="000000"/>
                          </a:solidFill>
                          <a:latin typeface="Arial"/>
                          <a:ea typeface="SimSun"/>
                        </a:rPr>
                        <a:t>i</a:t>
                      </a:r>
                      <a:r>
                        <a:rPr lang="en-SG" sz="18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</a:rPr>
                        <a:t>)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8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</a:rPr>
                        <a:t>30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8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</a:rPr>
                        <a:t>0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800" dirty="0">
                          <a:solidFill>
                            <a:srgbClr val="000000"/>
                          </a:solidFill>
                          <a:latin typeface="+mn-lt"/>
                          <a:ea typeface="SimSun"/>
                        </a:rPr>
                        <a:t>15</a:t>
                      </a:r>
                      <a:endParaRPr lang="en-US" sz="1800" dirty="0"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800" dirty="0" smtClean="0">
                          <a:solidFill>
                            <a:srgbClr val="000000"/>
                          </a:solidFill>
                          <a:latin typeface="+mn-lt"/>
                          <a:ea typeface="SimSun"/>
                        </a:rPr>
                        <a:t>15</a:t>
                      </a:r>
                      <a:endParaRPr lang="en-US" sz="1800" dirty="0"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800" dirty="0" smtClean="0">
                          <a:solidFill>
                            <a:srgbClr val="000000"/>
                          </a:solidFill>
                          <a:latin typeface="Arial"/>
                          <a:ea typeface="SimSun"/>
                        </a:rPr>
                        <a:t>30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800">
                          <a:solidFill>
                            <a:srgbClr val="000000"/>
                          </a:solidFill>
                          <a:latin typeface="Arial"/>
                          <a:ea typeface="SimSun"/>
                        </a:rPr>
                        <a:t>(ii)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800">
                          <a:solidFill>
                            <a:srgbClr val="000000"/>
                          </a:solidFill>
                          <a:latin typeface="Arial"/>
                          <a:ea typeface="SimSun"/>
                        </a:rPr>
                        <a:t>30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800">
                          <a:solidFill>
                            <a:srgbClr val="000000"/>
                          </a:solidFill>
                          <a:latin typeface="Arial"/>
                          <a:ea typeface="SimSun"/>
                        </a:rPr>
                        <a:t>0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a typeface="SimSun" pitchFamily="2" charset="-122"/>
                        </a:rPr>
                        <a:t>−</a:t>
                      </a:r>
                      <a:r>
                        <a:rPr lang="en-SG" sz="1800" dirty="0" smtClean="0">
                          <a:solidFill>
                            <a:srgbClr val="000000"/>
                          </a:solidFill>
                          <a:latin typeface="+mn-lt"/>
                          <a:ea typeface="SimSun"/>
                        </a:rPr>
                        <a:t>10</a:t>
                      </a:r>
                      <a:endParaRPr lang="en-US" sz="1800" dirty="0"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+mn-lt"/>
                          <a:ea typeface="SimSun"/>
                        </a:rPr>
                        <a:t>40</a:t>
                      </a:r>
                      <a:endParaRPr lang="en-US" sz="1800" dirty="0"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800" dirty="0" smtClean="0">
                          <a:solidFill>
                            <a:srgbClr val="000000"/>
                          </a:solidFill>
                          <a:latin typeface="+mn-lt"/>
                          <a:ea typeface="SimSun"/>
                        </a:rPr>
                        <a:t>30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800">
                          <a:solidFill>
                            <a:srgbClr val="000000"/>
                          </a:solidFill>
                          <a:latin typeface="Arial"/>
                          <a:ea typeface="SimSun"/>
                        </a:rPr>
                        <a:t>(iii)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8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</a:rPr>
                        <a:t>30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800">
                          <a:solidFill>
                            <a:srgbClr val="000000"/>
                          </a:solidFill>
                          <a:latin typeface="Arial"/>
                          <a:ea typeface="SimSun"/>
                        </a:rPr>
                        <a:t>0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a typeface="SimSun" pitchFamily="2" charset="-122"/>
                        </a:rPr>
                        <a:t>−</a:t>
                      </a:r>
                      <a:r>
                        <a:rPr lang="en-SG" sz="1800" dirty="0" smtClean="0">
                          <a:solidFill>
                            <a:srgbClr val="000000"/>
                          </a:solidFill>
                          <a:latin typeface="+mn-lt"/>
                          <a:ea typeface="SimSun"/>
                        </a:rPr>
                        <a:t>20</a:t>
                      </a:r>
                      <a:endParaRPr lang="en-US" sz="1800" dirty="0"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800" dirty="0" smtClean="0">
                          <a:solidFill>
                            <a:srgbClr val="000000"/>
                          </a:solidFill>
                          <a:latin typeface="+mn-lt"/>
                          <a:ea typeface="SimSun"/>
                        </a:rPr>
                        <a:t>50</a:t>
                      </a:r>
                      <a:endParaRPr lang="en-US" sz="1800" dirty="0"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800" dirty="0" smtClean="0">
                          <a:solidFill>
                            <a:srgbClr val="000000"/>
                          </a:solidFill>
                          <a:latin typeface="+mn-lt"/>
                          <a:ea typeface="SimSun"/>
                        </a:rPr>
                        <a:t>30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8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</a:rPr>
                        <a:t>(iv)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8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</a:rPr>
                        <a:t>30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800" dirty="0">
                          <a:solidFill>
                            <a:srgbClr val="000000"/>
                          </a:solidFill>
                          <a:latin typeface="Arial"/>
                          <a:ea typeface="SimSun"/>
                        </a:rPr>
                        <a:t>0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800" dirty="0" smtClean="0">
                          <a:solidFill>
                            <a:srgbClr val="000000"/>
                          </a:solidFill>
                          <a:latin typeface="+mn-lt"/>
                          <a:ea typeface="SimSun"/>
                        </a:rPr>
                        <a:t>0</a:t>
                      </a:r>
                      <a:endParaRPr lang="en-US" sz="1800" dirty="0"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800" dirty="0">
                          <a:solidFill>
                            <a:srgbClr val="000000"/>
                          </a:solidFill>
                          <a:latin typeface="+mn-lt"/>
                          <a:ea typeface="SimSun"/>
                        </a:rPr>
                        <a:t>30</a:t>
                      </a:r>
                      <a:endParaRPr lang="en-US" sz="1800" dirty="0"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800" dirty="0" smtClean="0">
                          <a:solidFill>
                            <a:srgbClr val="000000"/>
                          </a:solidFill>
                          <a:latin typeface="+mn-lt"/>
                          <a:ea typeface="SimSun"/>
                        </a:rPr>
                        <a:t>30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800">
                          <a:solidFill>
                            <a:srgbClr val="000000"/>
                          </a:solidFill>
                          <a:latin typeface="Arial"/>
                          <a:ea typeface="SimSun"/>
                        </a:rPr>
                        <a:t>(v)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800">
                          <a:solidFill>
                            <a:srgbClr val="000000"/>
                          </a:solidFill>
                          <a:latin typeface="Arial"/>
                          <a:ea typeface="SimSun"/>
                        </a:rPr>
                        <a:t>30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800">
                          <a:solidFill>
                            <a:srgbClr val="000000"/>
                          </a:solidFill>
                          <a:latin typeface="Arial"/>
                          <a:ea typeface="SimSun"/>
                        </a:rPr>
                        <a:t>0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800" dirty="0" smtClean="0">
                          <a:solidFill>
                            <a:srgbClr val="000000"/>
                          </a:solidFill>
                          <a:latin typeface="+mn-lt"/>
                          <a:ea typeface="SimSun"/>
                        </a:rPr>
                        <a:t>5</a:t>
                      </a:r>
                      <a:endParaRPr lang="en-US" sz="1800" dirty="0"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800" dirty="0">
                          <a:solidFill>
                            <a:srgbClr val="000000"/>
                          </a:solidFill>
                          <a:latin typeface="+mn-lt"/>
                          <a:ea typeface="SimSun"/>
                        </a:rPr>
                        <a:t>25</a:t>
                      </a:r>
                      <a:endParaRPr lang="en-US" sz="1800" dirty="0"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G" sz="1800" dirty="0" smtClean="0">
                          <a:solidFill>
                            <a:srgbClr val="000000"/>
                          </a:solidFill>
                          <a:latin typeface="+mn-lt"/>
                          <a:ea typeface="SimSun"/>
                        </a:rPr>
                        <a:t>30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457200" y="5715000"/>
            <a:ext cx="8343900" cy="830263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SG" sz="2400" dirty="0">
                <a:latin typeface="+mn-lt"/>
                <a:cs typeface="+mn-cs"/>
              </a:rPr>
              <a:t>However only one of these possibilities is observed in the video (Scenario 1).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  <p:bldP spid="5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9785</TotalTime>
  <Words>1348</Words>
  <Application>Microsoft Office PowerPoint</Application>
  <PresentationFormat>On-screen Show (4:3)</PresentationFormat>
  <Paragraphs>352</Paragraphs>
  <Slides>15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Default Design</vt:lpstr>
      <vt:lpstr>Slide 1</vt:lpstr>
      <vt:lpstr>Understanding the problem</vt:lpstr>
      <vt:lpstr>Understanding the problem</vt:lpstr>
      <vt:lpstr>Understanding the problem</vt:lpstr>
      <vt:lpstr>Slide 5</vt:lpstr>
      <vt:lpstr>Examine by multiplying mass with velocity</vt:lpstr>
      <vt:lpstr>Examine by multiplying mass with velocity – the MV-rule</vt:lpstr>
      <vt:lpstr>Examine by multiplying mass with velocity – the MV-rule</vt:lpstr>
      <vt:lpstr>Examine by kinetic energy</vt:lpstr>
      <vt:lpstr>Examine by kinetic energy</vt:lpstr>
      <vt:lpstr>Examine by kinetic energy –  the E-rule</vt:lpstr>
      <vt:lpstr>Applying the MV- and E-rules together</vt:lpstr>
      <vt:lpstr>Applying the MV- and E-rules together</vt:lpstr>
      <vt:lpstr>Learning points</vt:lpstr>
      <vt:lpstr>Discussion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AY1011 A101 6P P09 Hit and Run</dc:title>
  <dc:creator>Republic Polytechnic</dc:creator>
  <cp:lastModifiedBy>Administrator</cp:lastModifiedBy>
  <cp:revision>20</cp:revision>
  <dcterms:created xsi:type="dcterms:W3CDTF">2004-10-25T09:34:46Z</dcterms:created>
  <dcterms:modified xsi:type="dcterms:W3CDTF">2010-06-28T00:25:07Z</dcterms:modified>
</cp:coreProperties>
</file>