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commentAuthors.xml" ContentType="application/vnd.openxmlformats-officedocument.presentationml.commentAuthors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41"/>
  </p:notesMasterIdLst>
  <p:handoutMasterIdLst>
    <p:handoutMasterId r:id="rId42"/>
  </p:handoutMasterIdLst>
  <p:sldIdLst>
    <p:sldId id="257" r:id="rId2"/>
    <p:sldId id="348" r:id="rId3"/>
    <p:sldId id="395" r:id="rId4"/>
    <p:sldId id="365" r:id="rId5"/>
    <p:sldId id="351" r:id="rId6"/>
    <p:sldId id="389" r:id="rId7"/>
    <p:sldId id="411" r:id="rId8"/>
    <p:sldId id="412" r:id="rId9"/>
    <p:sldId id="357" r:id="rId10"/>
    <p:sldId id="386" r:id="rId11"/>
    <p:sldId id="375" r:id="rId12"/>
    <p:sldId id="358" r:id="rId13"/>
    <p:sldId id="407" r:id="rId14"/>
    <p:sldId id="413" r:id="rId15"/>
    <p:sldId id="409" r:id="rId16"/>
    <p:sldId id="414" r:id="rId17"/>
    <p:sldId id="432" r:id="rId18"/>
    <p:sldId id="427" r:id="rId19"/>
    <p:sldId id="428" r:id="rId20"/>
    <p:sldId id="429" r:id="rId21"/>
    <p:sldId id="430" r:id="rId22"/>
    <p:sldId id="431" r:id="rId23"/>
    <p:sldId id="415" r:id="rId24"/>
    <p:sldId id="416" r:id="rId25"/>
    <p:sldId id="417" r:id="rId26"/>
    <p:sldId id="418" r:id="rId27"/>
    <p:sldId id="419" r:id="rId28"/>
    <p:sldId id="420" r:id="rId29"/>
    <p:sldId id="424" r:id="rId30"/>
    <p:sldId id="423" r:id="rId31"/>
    <p:sldId id="425" r:id="rId32"/>
    <p:sldId id="433" r:id="rId33"/>
    <p:sldId id="435" r:id="rId34"/>
    <p:sldId id="436" r:id="rId35"/>
    <p:sldId id="434" r:id="rId36"/>
    <p:sldId id="384" r:id="rId37"/>
    <p:sldId id="437" r:id="rId38"/>
    <p:sldId id="390" r:id="rId39"/>
    <p:sldId id="344" r:id="rId40"/>
  </p:sldIdLst>
  <p:sldSz cx="9144000" cy="6858000" type="screen4x3"/>
  <p:notesSz cx="6858000" cy="9144000"/>
  <p:defaultTextStyle>
    <a:defPPr>
      <a:defRPr lang="en-GB"/>
    </a:defPPr>
    <a:lvl1pPr algn="ctr" rtl="0" fontAlgn="base">
      <a:lnSpc>
        <a:spcPct val="90000"/>
      </a:lnSpc>
      <a:spcBef>
        <a:spcPct val="20000"/>
      </a:spcBef>
      <a:spcAft>
        <a:spcPct val="0"/>
      </a:spcAft>
      <a:buChar char="•"/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ctr" rtl="0" fontAlgn="base">
      <a:lnSpc>
        <a:spcPct val="90000"/>
      </a:lnSpc>
      <a:spcBef>
        <a:spcPct val="20000"/>
      </a:spcBef>
      <a:spcAft>
        <a:spcPct val="0"/>
      </a:spcAft>
      <a:buChar char="•"/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ctr" rtl="0" fontAlgn="base">
      <a:lnSpc>
        <a:spcPct val="90000"/>
      </a:lnSpc>
      <a:spcBef>
        <a:spcPct val="20000"/>
      </a:spcBef>
      <a:spcAft>
        <a:spcPct val="0"/>
      </a:spcAft>
      <a:buChar char="•"/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ctr" rtl="0" fontAlgn="base">
      <a:lnSpc>
        <a:spcPct val="90000"/>
      </a:lnSpc>
      <a:spcBef>
        <a:spcPct val="20000"/>
      </a:spcBef>
      <a:spcAft>
        <a:spcPct val="0"/>
      </a:spcAft>
      <a:buChar char="•"/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ctr" rtl="0" fontAlgn="base">
      <a:lnSpc>
        <a:spcPct val="90000"/>
      </a:lnSpc>
      <a:spcBef>
        <a:spcPct val="20000"/>
      </a:spcBef>
      <a:spcAft>
        <a:spcPct val="0"/>
      </a:spcAft>
      <a:buChar char="•"/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an_han_yao" initials="HYao" lastIdx="4" clrIdx="0"/>
  <p:cmAuthor id="1" name="cindy_chua" initials="c" lastIdx="1" clrIdx="1"/>
  <p:cmAuthor id="2" name="shereen_ng" initials="s" lastIdx="12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0000FF"/>
    <a:srgbClr val="CCFFFF"/>
    <a:srgbClr val="FFFF99"/>
    <a:srgbClr val="FFFFCC"/>
    <a:srgbClr val="FFCCCC"/>
    <a:srgbClr val="008000"/>
    <a:srgbClr val="66FFFF"/>
    <a:srgbClr val="FFCCFF"/>
    <a:srgbClr val="99FFC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2672" autoAdjust="0"/>
    <p:restoredTop sz="89613" autoAdjust="0"/>
  </p:normalViewPr>
  <p:slideViewPr>
    <p:cSldViewPr>
      <p:cViewPr>
        <p:scale>
          <a:sx n="60" d="100"/>
          <a:sy n="60" d="100"/>
        </p:scale>
        <p:origin x="-786" y="-1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7" d="100"/>
          <a:sy n="57" d="100"/>
        </p:scale>
        <p:origin x="-2544" y="-78"/>
      </p:cViewPr>
      <p:guideLst>
        <p:guide orient="horz" pos="2880"/>
        <p:guide pos="2160"/>
      </p:guideLst>
    </p:cSldViewPr>
  </p:notesViewPr>
  <p:gridSpacing cx="39327138" cy="3932713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handoutMaster" Target="handoutMasters/handoutMaster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A104492F-2C56-4D6D-A84C-4CF35304DA7A}" type="datetimeFigureOut">
              <a:rPr lang="en-US"/>
              <a:pPr>
                <a:defRPr/>
              </a:pPr>
              <a:t>6/18/2010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EA2128C7-E98B-4E2A-B024-3C325643BE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spcBef>
                <a:spcPct val="0"/>
              </a:spcBef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75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75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spcBef>
                <a:spcPct val="0"/>
              </a:spcBef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75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buFontTx/>
              <a:buNone/>
              <a:defRPr sz="1200"/>
            </a:lvl1pPr>
          </a:lstStyle>
          <a:p>
            <a:pPr>
              <a:defRPr/>
            </a:pPr>
            <a:fld id="{EDEE99C5-5CAF-41DB-A7FE-14C53EDBF2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CCCEAE-4922-4E48-8D28-C0AFA7A5A783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E139FC5-FC72-442B-87AA-168D2756DEDF}" type="slidenum">
              <a:rPr lang="en-US" smtClean="0"/>
              <a:pPr/>
              <a:t>12</a:t>
            </a:fld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DEE99C5-5CAF-41DB-A7FE-14C53EDBF2F0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DEE99C5-5CAF-41DB-A7FE-14C53EDBF2F0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Added: “using the common convention”</a:t>
            </a:r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DEE99C5-5CAF-41DB-A7FE-14C53EDBF2F0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E139FC5-FC72-442B-87AA-168D2756DEDF}" type="slidenum">
              <a:rPr lang="en-US" smtClean="0"/>
              <a:pPr/>
              <a:t>18</a:t>
            </a:fld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E139FC5-FC72-442B-87AA-168D2756DEDF}" type="slidenum">
              <a:rPr lang="en-US" smtClean="0"/>
              <a:pPr/>
              <a:t>19</a:t>
            </a:fld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E139FC5-FC72-442B-87AA-168D2756DEDF}" type="slidenum">
              <a:rPr lang="en-US" smtClean="0"/>
              <a:pPr/>
              <a:t>20</a:t>
            </a:fld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E139FC5-FC72-442B-87AA-168D2756DEDF}" type="slidenum">
              <a:rPr lang="en-US" smtClean="0"/>
              <a:pPr/>
              <a:t>21</a:t>
            </a:fld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E139FC5-FC72-442B-87AA-168D2756DEDF}" type="slidenum">
              <a:rPr lang="en-US" smtClean="0"/>
              <a:pPr/>
              <a:t>22</a:t>
            </a:fld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899715-E958-41F7-900D-5B0EF54F1D8E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baseline="0" dirty="0" smtClean="0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E139FC5-FC72-442B-87AA-168D2756DEDF}" type="slidenum">
              <a:rPr lang="en-US" smtClean="0"/>
              <a:pPr/>
              <a:t>2</a:t>
            </a:fld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899715-E958-41F7-900D-5B0EF54F1D8E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899715-E958-41F7-900D-5B0EF54F1D8E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899715-E958-41F7-900D-5B0EF54F1D8E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899715-E958-41F7-900D-5B0EF54F1D8E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899715-E958-41F7-900D-5B0EF54F1D8E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899715-E958-41F7-900D-5B0EF54F1D8E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899715-E958-41F7-900D-5B0EF54F1D8E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899715-E958-41F7-900D-5B0EF54F1D8E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899715-E958-41F7-900D-5B0EF54F1D8E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899715-E958-41F7-900D-5B0EF54F1D8E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A97CA2A-4BBA-4D52-BB7F-53829196EBD6}" type="slidenum">
              <a:rPr lang="en-SG" smtClean="0"/>
              <a:pPr/>
              <a:t>3</a:t>
            </a:fld>
            <a:endParaRPr lang="en-SG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899715-E958-41F7-900D-5B0EF54F1D8E}" type="slidenum">
              <a:rPr lang="en-US" smtClean="0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E139FC5-FC72-442B-87AA-168D2756DEDF}" type="slidenum">
              <a:rPr lang="en-US" smtClean="0"/>
              <a:pPr/>
              <a:t>36</a:t>
            </a:fld>
            <a:endParaRPr lang="en-US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E139FC5-FC72-442B-87AA-168D2756DEDF}" type="slidenum">
              <a:rPr lang="en-US" smtClean="0"/>
              <a:pPr/>
              <a:t>37</a:t>
            </a:fld>
            <a:endParaRPr lang="en-US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90E5DE2-7145-419F-9F7F-477C244E8672}" type="slidenum">
              <a:rPr lang="en-US" smtClean="0"/>
              <a:pPr/>
              <a:t>38</a:t>
            </a:fld>
            <a:endParaRPr lang="en-US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881E14B-1715-417A-B75D-93E43DCDA9F3}" type="slidenum">
              <a:rPr lang="en-US" smtClean="0"/>
              <a:pPr/>
              <a:t>39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E139FC5-FC72-442B-87AA-168D2756DEDF}" type="slidenum">
              <a:rPr lang="en-US" smtClean="0"/>
              <a:pPr/>
              <a:t>4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SG" b="0" u="none" dirty="0" smtClean="0">
              <a:solidFill>
                <a:srgbClr val="00B050"/>
              </a:solidFill>
              <a:latin typeface="Calibri" pitchFamily="34" charset="0"/>
            </a:endParaRPr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E139FC5-FC72-442B-87AA-168D2756DEDF}" type="slidenum">
              <a:rPr lang="en-US" smtClean="0"/>
              <a:pPr/>
              <a:t>5</a:t>
            </a:fld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E139FC5-FC72-442B-87AA-168D2756DEDF}" type="slidenum">
              <a:rPr lang="en-US" smtClean="0"/>
              <a:pPr/>
              <a:t>6</a:t>
            </a:fld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E139FC5-FC72-442B-87AA-168D2756DEDF}" type="slidenum">
              <a:rPr lang="en-US" smtClean="0"/>
              <a:pPr/>
              <a:t>9</a:t>
            </a:fld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E139FC5-FC72-442B-87AA-168D2756DEDF}" type="slidenum">
              <a:rPr lang="en-US" smtClean="0"/>
              <a:pPr/>
              <a:t>10</a:t>
            </a:fld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E139FC5-FC72-442B-87AA-168D2756DEDF}" type="slidenum">
              <a:rPr lang="en-US" smtClean="0"/>
              <a:pPr/>
              <a:t>11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lin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2209800"/>
            <a:ext cx="8709025" cy="1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8" descr="lin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4419600"/>
            <a:ext cx="8709025" cy="1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9" descr="RP Logo 351x107x25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43150" y="393700"/>
            <a:ext cx="4459288" cy="135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81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429000"/>
            <a:ext cx="7772400" cy="1085850"/>
          </a:xfrm>
        </p:spPr>
        <p:txBody>
          <a:bodyPr anchor="ctr"/>
          <a:lstStyle>
            <a:lvl1pPr>
              <a:defRPr sz="4000">
                <a:solidFill>
                  <a:srgbClr val="008000"/>
                </a:solidFill>
              </a:defRPr>
            </a:lvl1pPr>
          </a:lstStyle>
          <a:p>
            <a:r>
              <a:rPr lang="en-US" dirty="0"/>
              <a:t>A101 Basic Sciences I</a:t>
            </a:r>
            <a:br>
              <a:rPr lang="en-US" dirty="0"/>
            </a:br>
            <a:r>
              <a:rPr lang="en-US" dirty="0"/>
              <a:t>Problem 4: Pressure And Speed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6th Presentation</a:t>
            </a:r>
            <a:endParaRPr lang="en-GB" dirty="0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z="2400" i="1"/>
            </a:lvl1pPr>
          </a:lstStyle>
          <a:p>
            <a:r>
              <a:rPr lang="en-GB" dirty="0"/>
              <a:t>Click to edit Master subtitle style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spcBef>
                <a:spcPct val="0"/>
              </a:spcBef>
              <a:buFontTx/>
              <a:buNone/>
              <a:defRPr sz="1400"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 anchor="t"/>
          <a:lstStyle>
            <a:lvl1pPr algn="ctr">
              <a:defRPr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 anchor="t" anchorCtr="0"/>
          <a:lstStyle>
            <a:lvl1pPr>
              <a:defRPr/>
            </a:lvl1pPr>
          </a:lstStyle>
          <a:p>
            <a:pPr>
              <a:defRPr/>
            </a:pPr>
            <a:fld id="{860CD149-F115-4BEF-BEE9-1D01E8D52A1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02470A-0FED-429A-84F5-1DFC12C9106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34175" y="152400"/>
            <a:ext cx="2141538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9563" y="152400"/>
            <a:ext cx="6272212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108838-732C-4335-A0C8-47717D7FE32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A2C00A-1210-412E-BD2A-8735AE38538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68AD74-F78A-4E83-9C46-44FEC698754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F4DBEC-1AEE-4924-A7A5-812C5A3D650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D08453-0ECE-482D-9D65-800A463F466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8D49C2-38F8-4FAD-BE76-E3480F05168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DE3E31-4E25-41B1-9D94-07DAE658630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3CFA5A-DC9A-4D70-9FF5-4A05D173C06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SG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02ED17-7898-452E-8842-3A36BB68A12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9563" y="152400"/>
            <a:ext cx="85661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 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spcBef>
                <a:spcPct val="0"/>
              </a:spcBef>
              <a:buFontTx/>
              <a:buNone/>
              <a:defRPr sz="1400"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49885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buFontTx/>
              <a:buNone/>
              <a:defRPr sz="1400"/>
            </a:lvl1pPr>
          </a:lstStyle>
          <a:p>
            <a:pPr>
              <a:defRPr/>
            </a:pPr>
            <a:fld id="{FEE8E420-9BD2-4397-B137-19A351CE920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47110" name="Rectangle 6"/>
          <p:cNvSpPr>
            <a:spLocks noChangeArrowheads="1"/>
          </p:cNvSpPr>
          <p:nvPr/>
        </p:nvSpPr>
        <p:spPr bwMode="auto">
          <a:xfrm>
            <a:off x="182563" y="1295400"/>
            <a:ext cx="8775700" cy="55563"/>
          </a:xfrm>
          <a:prstGeom prst="rect">
            <a:avLst/>
          </a:prstGeom>
          <a:solidFill>
            <a:srgbClr val="008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endParaRPr lang="en-SG"/>
          </a:p>
        </p:txBody>
      </p:sp>
      <p:pic>
        <p:nvPicPr>
          <p:cNvPr id="1031" name="Picture 7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038600" y="6540500"/>
            <a:ext cx="941388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128" r:id="rId1"/>
    <p:sldLayoutId id="2147484118" r:id="rId2"/>
    <p:sldLayoutId id="2147484119" r:id="rId3"/>
    <p:sldLayoutId id="2147484120" r:id="rId4"/>
    <p:sldLayoutId id="2147484121" r:id="rId5"/>
    <p:sldLayoutId id="2147484122" r:id="rId6"/>
    <p:sldLayoutId id="2147484123" r:id="rId7"/>
    <p:sldLayoutId id="2147484124" r:id="rId8"/>
    <p:sldLayoutId id="2147484125" r:id="rId9"/>
    <p:sldLayoutId id="2147484126" r:id="rId10"/>
    <p:sldLayoutId id="214748412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p.sg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jpe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jpeg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93738" y="3082925"/>
            <a:ext cx="7772400" cy="1470025"/>
          </a:xfrm>
        </p:spPr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en-GB" sz="3600" dirty="0" smtClean="0"/>
              <a:t>A101 Science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1200" dirty="0" smtClean="0"/>
              <a:t/>
            </a:r>
            <a:br>
              <a:rPr lang="en-US" sz="1200" dirty="0" smtClean="0"/>
            </a:br>
            <a:r>
              <a:rPr lang="en-GB" sz="3200" b="0" dirty="0" smtClean="0"/>
              <a:t>Problem 08: Who is Right</a:t>
            </a:r>
            <a:br>
              <a:rPr lang="en-GB" sz="3200" b="0" dirty="0" smtClean="0"/>
            </a:br>
            <a:r>
              <a:rPr lang="en-GB" sz="3200" b="0" dirty="0" smtClean="0"/>
              <a:t/>
            </a:r>
            <a:br>
              <a:rPr lang="en-GB" sz="3200" b="0" dirty="0" smtClean="0"/>
            </a:br>
            <a:r>
              <a:rPr lang="en-GB" sz="3200" b="0" dirty="0" smtClean="0"/>
              <a:t> </a:t>
            </a:r>
            <a:r>
              <a:rPr lang="en-US" sz="2800" b="0" dirty="0" smtClean="0"/>
              <a:t>6</a:t>
            </a:r>
            <a:r>
              <a:rPr lang="en-US" sz="2800" b="0" baseline="30000" dirty="0" smtClean="0"/>
              <a:t>th</a:t>
            </a:r>
            <a:r>
              <a:rPr lang="en-US" sz="2800" b="0" dirty="0" smtClean="0"/>
              <a:t> Presentation</a:t>
            </a:r>
            <a:endParaRPr lang="en-GB" sz="2800" b="0" dirty="0" smtClean="0"/>
          </a:p>
        </p:txBody>
      </p:sp>
      <p:pic>
        <p:nvPicPr>
          <p:cNvPr id="3075" name="Picture 4" descr="logo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51275" y="6381750"/>
            <a:ext cx="1439863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3924300" y="6237288"/>
            <a:ext cx="1371600" cy="2444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l" eaLnBrk="0" hangingPunct="0">
              <a:lnSpc>
                <a:spcPct val="100000"/>
              </a:lnSpc>
              <a:spcBef>
                <a:spcPct val="50000"/>
              </a:spcBef>
              <a:buFontTx/>
              <a:buNone/>
              <a:defRPr/>
            </a:pPr>
            <a:r>
              <a:rPr lang="en-US" sz="1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Copyright © </a:t>
            </a:r>
            <a:r>
              <a:rPr lang="en-US" sz="10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2010</a:t>
            </a:r>
            <a:endParaRPr lang="en-US" sz="10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Box 1"/>
          <p:cNvSpPr txBox="1">
            <a:spLocks noChangeArrowheads="1"/>
          </p:cNvSpPr>
          <p:nvPr/>
        </p:nvSpPr>
        <p:spPr bwMode="auto">
          <a:xfrm>
            <a:off x="533400" y="1543050"/>
            <a:ext cx="7734300" cy="25914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20700" indent="-520700" algn="l">
              <a:spcBef>
                <a:spcPts val="1800"/>
              </a:spcBef>
            </a:pPr>
            <a:r>
              <a:rPr lang="en-SG" sz="2800" dirty="0" smtClean="0"/>
              <a:t>Suppose a car is travelling in a certain direction at a velocity of </a:t>
            </a:r>
            <a:r>
              <a:rPr lang="en-SG" sz="2800" b="1" dirty="0" smtClean="0"/>
              <a:t>25 m/s</a:t>
            </a:r>
            <a:r>
              <a:rPr lang="en-SG" sz="2800" dirty="0" smtClean="0"/>
              <a:t> and starts to experience a constant acceleration of </a:t>
            </a:r>
            <a:br>
              <a:rPr lang="en-SG" sz="2800" dirty="0" smtClean="0"/>
            </a:br>
            <a:r>
              <a:rPr lang="en-SG" sz="2800" b="1" dirty="0" smtClean="0"/>
              <a:t>10 m/s</a:t>
            </a:r>
            <a:r>
              <a:rPr lang="en-SG" sz="2800" b="1" baseline="30000" dirty="0" smtClean="0"/>
              <a:t>2</a:t>
            </a:r>
            <a:r>
              <a:rPr lang="en-SG" sz="2800" dirty="0" smtClean="0"/>
              <a:t> in the opposite direction. </a:t>
            </a:r>
          </a:p>
          <a:p>
            <a:pPr marL="520700" indent="-520700" algn="l"/>
            <a:endParaRPr lang="en-GB" sz="2800" dirty="0" smtClean="0"/>
          </a:p>
          <a:p>
            <a:pPr marL="520700" indent="-520700" algn="l">
              <a:buNone/>
            </a:pPr>
            <a:endParaRPr lang="en-GB" sz="2800" dirty="0"/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309563" y="152400"/>
            <a:ext cx="85661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l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en-US" sz="3600" b="1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Acceleration</a:t>
            </a:r>
            <a:endParaRPr lang="en-US" sz="3600" b="1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0" y="4484213"/>
            <a:ext cx="3409950" cy="153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5" name="Straight Arrow Connector 14"/>
          <p:cNvCxnSpPr/>
          <p:nvPr/>
        </p:nvCxnSpPr>
        <p:spPr>
          <a:xfrm>
            <a:off x="3276600" y="4264344"/>
            <a:ext cx="1562100" cy="1588"/>
          </a:xfrm>
          <a:prstGeom prst="straightConnector1">
            <a:avLst/>
          </a:prstGeom>
          <a:ln w="25400">
            <a:solidFill>
              <a:srgbClr val="00B050"/>
            </a:solidFill>
            <a:prstDash val="soli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333750" y="3848100"/>
            <a:ext cx="3771900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buNone/>
            </a:pPr>
            <a:r>
              <a:rPr lang="en-GB" dirty="0" smtClean="0">
                <a:solidFill>
                  <a:srgbClr val="00B050"/>
                </a:solidFill>
                <a:latin typeface="Calibri" pitchFamily="34" charset="0"/>
              </a:rPr>
              <a:t>If we take this direction to be positive,</a:t>
            </a:r>
            <a:endParaRPr lang="en-SG" dirty="0">
              <a:solidFill>
                <a:srgbClr val="00B050"/>
              </a:solidFill>
              <a:latin typeface="Calibri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334000" y="4857369"/>
            <a:ext cx="3657600" cy="5909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buNone/>
            </a:pPr>
            <a:r>
              <a:rPr lang="en-GB" dirty="0" smtClean="0">
                <a:solidFill>
                  <a:srgbClr val="0000FF"/>
                </a:solidFill>
                <a:latin typeface="Calibri" pitchFamily="34" charset="0"/>
              </a:rPr>
              <a:t>the car will travel with a </a:t>
            </a:r>
            <a:r>
              <a:rPr lang="en-GB" u="sng" dirty="0" smtClean="0">
                <a:solidFill>
                  <a:srgbClr val="0000FF"/>
                </a:solidFill>
                <a:latin typeface="Calibri" pitchFamily="34" charset="0"/>
              </a:rPr>
              <a:t>positive</a:t>
            </a:r>
            <a:r>
              <a:rPr lang="en-GB" dirty="0" smtClean="0">
                <a:solidFill>
                  <a:srgbClr val="0000FF"/>
                </a:solidFill>
                <a:latin typeface="Calibri" pitchFamily="34" charset="0"/>
              </a:rPr>
              <a:t> velocity of </a:t>
            </a:r>
            <a:r>
              <a:rPr lang="en-GB" b="1" dirty="0" smtClean="0">
                <a:solidFill>
                  <a:srgbClr val="0000FF"/>
                </a:solidFill>
                <a:latin typeface="Calibri" pitchFamily="34" charset="0"/>
              </a:rPr>
              <a:t>25 m/s</a:t>
            </a:r>
            <a:r>
              <a:rPr lang="en-GB" dirty="0" smtClean="0">
                <a:solidFill>
                  <a:srgbClr val="0000FF"/>
                </a:solidFill>
                <a:latin typeface="Calibri" pitchFamily="34" charset="0"/>
              </a:rPr>
              <a:t>.</a:t>
            </a:r>
            <a:endParaRPr lang="en-SG" dirty="0">
              <a:solidFill>
                <a:srgbClr val="0000FF"/>
              </a:solidFill>
              <a:latin typeface="Calibri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572000" y="4305300"/>
            <a:ext cx="3771900" cy="5909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buNone/>
            </a:pPr>
            <a:r>
              <a:rPr lang="en-GB" dirty="0" smtClean="0">
                <a:solidFill>
                  <a:srgbClr val="FF0000"/>
                </a:solidFill>
                <a:latin typeface="Calibri" pitchFamily="34" charset="0"/>
              </a:rPr>
              <a:t>the car will experience a </a:t>
            </a:r>
            <a:r>
              <a:rPr lang="en-GB" u="sng" dirty="0" smtClean="0">
                <a:solidFill>
                  <a:srgbClr val="FF0000"/>
                </a:solidFill>
                <a:latin typeface="Calibri" pitchFamily="34" charset="0"/>
              </a:rPr>
              <a:t>negative </a:t>
            </a:r>
            <a:r>
              <a:rPr lang="en-GB" dirty="0" smtClean="0">
                <a:solidFill>
                  <a:srgbClr val="FF0000"/>
                </a:solidFill>
                <a:latin typeface="Calibri" pitchFamily="34" charset="0"/>
              </a:rPr>
              <a:t>acceleration of −</a:t>
            </a:r>
            <a:r>
              <a:rPr lang="en-GB" b="1" dirty="0" smtClean="0">
                <a:solidFill>
                  <a:srgbClr val="FF0000"/>
                </a:solidFill>
                <a:latin typeface="Calibri" pitchFamily="34" charset="0"/>
              </a:rPr>
              <a:t>10 m/s</a:t>
            </a:r>
            <a:r>
              <a:rPr lang="en-GB" b="1" baseline="30000" dirty="0" smtClean="0">
                <a:solidFill>
                  <a:srgbClr val="FF0000"/>
                </a:solidFill>
                <a:latin typeface="Calibri" pitchFamily="34" charset="0"/>
              </a:rPr>
              <a:t>2</a:t>
            </a:r>
            <a:r>
              <a:rPr lang="en-GB" dirty="0" smtClean="0">
                <a:solidFill>
                  <a:srgbClr val="FF0000"/>
                </a:solidFill>
                <a:latin typeface="Calibri" pitchFamily="34" charset="0"/>
              </a:rPr>
              <a:t>. </a:t>
            </a:r>
            <a:endParaRPr lang="en-SG" dirty="0">
              <a:solidFill>
                <a:srgbClr val="FF0000"/>
              </a:solidFill>
              <a:latin typeface="Calibri" pitchFamily="34" charset="0"/>
            </a:endParaRPr>
          </a:p>
        </p:txBody>
      </p:sp>
      <p:cxnSp>
        <p:nvCxnSpPr>
          <p:cNvPr id="28" name="Straight Arrow Connector 27"/>
          <p:cNvCxnSpPr>
            <a:stCxn id="22" idx="1"/>
          </p:cNvCxnSpPr>
          <p:nvPr/>
        </p:nvCxnSpPr>
        <p:spPr>
          <a:xfrm rot="10800000" flipV="1">
            <a:off x="4191000" y="4600765"/>
            <a:ext cx="381000" cy="2876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Oval 28"/>
          <p:cNvSpPr/>
          <p:nvPr/>
        </p:nvSpPr>
        <p:spPr>
          <a:xfrm>
            <a:off x="3352800" y="4532632"/>
            <a:ext cx="876300" cy="3429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0" name="Straight Arrow Connector 29"/>
          <p:cNvCxnSpPr/>
          <p:nvPr/>
        </p:nvCxnSpPr>
        <p:spPr>
          <a:xfrm rot="10800000" flipV="1">
            <a:off x="5638800" y="5370831"/>
            <a:ext cx="419100" cy="181165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Oval 30"/>
          <p:cNvSpPr/>
          <p:nvPr/>
        </p:nvSpPr>
        <p:spPr>
          <a:xfrm>
            <a:off x="4800600" y="5437698"/>
            <a:ext cx="876300" cy="342900"/>
          </a:xfrm>
          <a:prstGeom prst="ellipse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1" grpId="0"/>
      <p:bldP spid="22" grpId="0"/>
      <p:bldP spid="29" grpId="0" animBg="1"/>
      <p:bldP spid="3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Box 1"/>
          <p:cNvSpPr txBox="1">
            <a:spLocks noChangeArrowheads="1"/>
          </p:cNvSpPr>
          <p:nvPr/>
        </p:nvSpPr>
        <p:spPr bwMode="auto">
          <a:xfrm>
            <a:off x="533400" y="1543050"/>
            <a:ext cx="7734300" cy="25914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20700" indent="-520700" algn="l">
              <a:spcBef>
                <a:spcPts val="1800"/>
              </a:spcBef>
            </a:pPr>
            <a:r>
              <a:rPr lang="en-SG" sz="2800" dirty="0" smtClean="0"/>
              <a:t>Suppose a car is travelling in a certain direction at a velocity of </a:t>
            </a:r>
            <a:r>
              <a:rPr lang="en-SG" sz="2800" b="1" dirty="0" smtClean="0"/>
              <a:t>25 m/s</a:t>
            </a:r>
            <a:r>
              <a:rPr lang="en-SG" sz="2800" dirty="0" smtClean="0"/>
              <a:t> and starts to experience a constant acceleration of </a:t>
            </a:r>
            <a:br>
              <a:rPr lang="en-SG" sz="2800" dirty="0" smtClean="0"/>
            </a:br>
            <a:r>
              <a:rPr lang="en-SG" sz="2800" b="1" dirty="0" smtClean="0"/>
              <a:t>10 m/s</a:t>
            </a:r>
            <a:r>
              <a:rPr lang="en-SG" sz="2800" b="1" baseline="30000" dirty="0" smtClean="0"/>
              <a:t>2</a:t>
            </a:r>
            <a:r>
              <a:rPr lang="en-SG" sz="2800" dirty="0" smtClean="0"/>
              <a:t> in the opposite direction. </a:t>
            </a:r>
          </a:p>
          <a:p>
            <a:pPr marL="520700" indent="-520700" algn="l"/>
            <a:endParaRPr lang="en-GB" sz="2800" dirty="0" smtClean="0"/>
          </a:p>
          <a:p>
            <a:pPr marL="520700" indent="-520700" algn="l">
              <a:buNone/>
            </a:pPr>
            <a:endParaRPr lang="en-GB" sz="2800" dirty="0"/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309563" y="152400"/>
            <a:ext cx="85661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l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en-US" sz="3600" b="1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Acceleration</a:t>
            </a:r>
            <a:endParaRPr lang="en-US" sz="3600" b="1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0" y="4504912"/>
            <a:ext cx="3409950" cy="153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5" name="Straight Arrow Connector 14"/>
          <p:cNvCxnSpPr/>
          <p:nvPr/>
        </p:nvCxnSpPr>
        <p:spPr>
          <a:xfrm flipH="1">
            <a:off x="1714500" y="4285043"/>
            <a:ext cx="1562100" cy="1588"/>
          </a:xfrm>
          <a:prstGeom prst="straightConnector1">
            <a:avLst/>
          </a:prstGeom>
          <a:ln w="25400">
            <a:solidFill>
              <a:srgbClr val="00B050"/>
            </a:solidFill>
            <a:prstDash val="soli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333750" y="3886200"/>
            <a:ext cx="3943350" cy="5909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buNone/>
            </a:pPr>
            <a:r>
              <a:rPr lang="en-GB" dirty="0" smtClean="0">
                <a:solidFill>
                  <a:srgbClr val="00B050"/>
                </a:solidFill>
                <a:latin typeface="Calibri" pitchFamily="34" charset="0"/>
              </a:rPr>
              <a:t>However, if we take this direction to be positive instead,</a:t>
            </a:r>
            <a:endParaRPr lang="en-SG" dirty="0">
              <a:solidFill>
                <a:srgbClr val="00B050"/>
              </a:solidFill>
              <a:latin typeface="Calibri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257800" y="4896231"/>
            <a:ext cx="3543300" cy="5909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buNone/>
            </a:pPr>
            <a:r>
              <a:rPr lang="en-GB" dirty="0" smtClean="0">
                <a:solidFill>
                  <a:srgbClr val="0000FF"/>
                </a:solidFill>
                <a:latin typeface="Calibri" pitchFamily="34" charset="0"/>
              </a:rPr>
              <a:t>the car will travel with a </a:t>
            </a:r>
            <a:r>
              <a:rPr lang="en-GB" u="sng" dirty="0" smtClean="0">
                <a:solidFill>
                  <a:srgbClr val="0000FF"/>
                </a:solidFill>
                <a:latin typeface="Calibri" pitchFamily="34" charset="0"/>
              </a:rPr>
              <a:t>negative</a:t>
            </a:r>
            <a:r>
              <a:rPr lang="en-GB" dirty="0" smtClean="0">
                <a:solidFill>
                  <a:srgbClr val="0000FF"/>
                </a:solidFill>
                <a:latin typeface="Calibri" pitchFamily="34" charset="0"/>
              </a:rPr>
              <a:t> velocity of −</a:t>
            </a:r>
            <a:r>
              <a:rPr lang="en-GB" b="1" dirty="0" smtClean="0">
                <a:solidFill>
                  <a:srgbClr val="0000FF"/>
                </a:solidFill>
                <a:latin typeface="Calibri" pitchFamily="34" charset="0"/>
              </a:rPr>
              <a:t>25 m/s</a:t>
            </a:r>
            <a:r>
              <a:rPr lang="en-GB" dirty="0" smtClean="0">
                <a:solidFill>
                  <a:srgbClr val="0000FF"/>
                </a:solidFill>
                <a:latin typeface="Calibri" pitchFamily="34" charset="0"/>
              </a:rPr>
              <a:t>.</a:t>
            </a:r>
            <a:endParaRPr lang="en-SG" dirty="0">
              <a:solidFill>
                <a:srgbClr val="0000FF"/>
              </a:solidFill>
              <a:latin typeface="Calibri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610100" y="4362069"/>
            <a:ext cx="3771900" cy="5909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buNone/>
            </a:pPr>
            <a:r>
              <a:rPr lang="en-GB" dirty="0" smtClean="0">
                <a:solidFill>
                  <a:srgbClr val="FF0000"/>
                </a:solidFill>
                <a:latin typeface="Calibri" pitchFamily="34" charset="0"/>
              </a:rPr>
              <a:t>the car will experience a </a:t>
            </a:r>
            <a:r>
              <a:rPr lang="en-GB" u="sng" dirty="0" smtClean="0">
                <a:solidFill>
                  <a:srgbClr val="FF0000"/>
                </a:solidFill>
                <a:latin typeface="Calibri" pitchFamily="34" charset="0"/>
              </a:rPr>
              <a:t>positive</a:t>
            </a:r>
            <a:r>
              <a:rPr lang="en-GB" dirty="0" smtClean="0">
                <a:solidFill>
                  <a:srgbClr val="FF0000"/>
                </a:solidFill>
                <a:latin typeface="Calibri" pitchFamily="34" charset="0"/>
              </a:rPr>
              <a:t> acceleration of </a:t>
            </a:r>
            <a:r>
              <a:rPr lang="en-GB" b="1" dirty="0" smtClean="0">
                <a:solidFill>
                  <a:srgbClr val="FF0000"/>
                </a:solidFill>
                <a:latin typeface="Calibri" pitchFamily="34" charset="0"/>
              </a:rPr>
              <a:t>10 m/s</a:t>
            </a:r>
            <a:r>
              <a:rPr lang="en-GB" b="1" baseline="30000" dirty="0" smtClean="0">
                <a:solidFill>
                  <a:srgbClr val="FF0000"/>
                </a:solidFill>
                <a:latin typeface="Calibri" pitchFamily="34" charset="0"/>
              </a:rPr>
              <a:t>2</a:t>
            </a:r>
            <a:r>
              <a:rPr lang="en-GB" dirty="0" smtClean="0">
                <a:solidFill>
                  <a:srgbClr val="FF0000"/>
                </a:solidFill>
                <a:latin typeface="Calibri" pitchFamily="34" charset="0"/>
              </a:rPr>
              <a:t>.</a:t>
            </a:r>
            <a:endParaRPr lang="en-SG" dirty="0">
              <a:solidFill>
                <a:srgbClr val="FF0000"/>
              </a:solidFill>
              <a:latin typeface="Calibri" pitchFamily="34" charset="0"/>
            </a:endParaRPr>
          </a:p>
        </p:txBody>
      </p:sp>
      <p:cxnSp>
        <p:nvCxnSpPr>
          <p:cNvPr id="28" name="Straight Arrow Connector 27"/>
          <p:cNvCxnSpPr>
            <a:stCxn id="22" idx="1"/>
          </p:cNvCxnSpPr>
          <p:nvPr/>
        </p:nvCxnSpPr>
        <p:spPr>
          <a:xfrm rot="10800000" flipV="1">
            <a:off x="4229100" y="4657534"/>
            <a:ext cx="381000" cy="2876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Oval 28"/>
          <p:cNvSpPr/>
          <p:nvPr/>
        </p:nvSpPr>
        <p:spPr>
          <a:xfrm>
            <a:off x="3352800" y="4553331"/>
            <a:ext cx="876300" cy="3429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0" name="Straight Arrow Connector 29"/>
          <p:cNvCxnSpPr/>
          <p:nvPr/>
        </p:nvCxnSpPr>
        <p:spPr>
          <a:xfrm rot="10800000" flipV="1">
            <a:off x="5638800" y="5391530"/>
            <a:ext cx="419100" cy="181165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Oval 30"/>
          <p:cNvSpPr/>
          <p:nvPr/>
        </p:nvSpPr>
        <p:spPr>
          <a:xfrm>
            <a:off x="4800600" y="5458397"/>
            <a:ext cx="876300" cy="342900"/>
          </a:xfrm>
          <a:prstGeom prst="ellipse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1" grpId="0"/>
      <p:bldP spid="22" grpId="0"/>
      <p:bldP spid="29" grpId="0" animBg="1"/>
      <p:bldP spid="3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" name="Table 22"/>
          <p:cNvGraphicFramePr>
            <a:graphicFrameLocks noGrp="1"/>
          </p:cNvGraphicFramePr>
          <p:nvPr/>
        </p:nvGraphicFramePr>
        <p:xfrm>
          <a:off x="990600" y="3960370"/>
          <a:ext cx="3390900" cy="18288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695450"/>
                <a:gridCol w="1695450"/>
              </a:tblGrid>
              <a:tr h="235131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Time (s)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Velocity</a:t>
                      </a:r>
                      <a:r>
                        <a:rPr lang="en-GB" baseline="0" dirty="0" smtClean="0"/>
                        <a:t> (m/s)</a:t>
                      </a:r>
                      <a:endParaRPr lang="en-SG" dirty="0"/>
                    </a:p>
                  </a:txBody>
                  <a:tcPr/>
                </a:tc>
              </a:tr>
              <a:tr h="235131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5</a:t>
                      </a:r>
                      <a:endParaRPr lang="en-SG" dirty="0"/>
                    </a:p>
                  </a:txBody>
                  <a:tcPr/>
                </a:tc>
              </a:tr>
              <a:tr h="235131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3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−5</a:t>
                      </a:r>
                      <a:endParaRPr lang="en-SG" dirty="0"/>
                    </a:p>
                  </a:txBody>
                  <a:tcPr/>
                </a:tc>
              </a:tr>
              <a:tr h="235131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4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−15</a:t>
                      </a:r>
                      <a:endParaRPr lang="en-SG" dirty="0"/>
                    </a:p>
                  </a:txBody>
                  <a:tcPr/>
                </a:tc>
              </a:tr>
              <a:tr h="235131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5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−25</a:t>
                      </a:r>
                      <a:endParaRPr lang="en-SG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2530" name="TextBox 1"/>
          <p:cNvSpPr txBox="1">
            <a:spLocks noChangeArrowheads="1"/>
          </p:cNvSpPr>
          <p:nvPr/>
        </p:nvSpPr>
        <p:spPr bwMode="auto">
          <a:xfrm>
            <a:off x="419100" y="1524000"/>
            <a:ext cx="8458200" cy="17297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20700" indent="-520700" algn="l"/>
            <a:r>
              <a:rPr lang="en-GB" sz="2800" dirty="0" smtClean="0"/>
              <a:t>If we take “rightwards” as positive in our example, the car will be travelling with a negative acceleration of 10 m/s</a:t>
            </a:r>
            <a:r>
              <a:rPr lang="en-GB" sz="2800" baseline="30000" dirty="0" smtClean="0"/>
              <a:t>2</a:t>
            </a:r>
            <a:r>
              <a:rPr lang="en-GB" sz="2800" dirty="0" smtClean="0"/>
              <a:t>.</a:t>
            </a:r>
          </a:p>
          <a:p>
            <a:pPr marL="520700" indent="-520700" algn="l">
              <a:buNone/>
            </a:pPr>
            <a:endParaRPr lang="en-GB" sz="2800" dirty="0"/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309563" y="152400"/>
            <a:ext cx="85661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l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en-US" sz="3600" b="1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Travelling with Negative Acceleration</a:t>
            </a:r>
            <a:endParaRPr lang="en-US" sz="3600" b="1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990600" y="3053590"/>
          <a:ext cx="3390900" cy="163271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695450"/>
                <a:gridCol w="1695450"/>
              </a:tblGrid>
              <a:tr h="53543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Time (s)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Velocity</a:t>
                      </a:r>
                      <a:r>
                        <a:rPr lang="en-GB" baseline="0" dirty="0" smtClean="0"/>
                        <a:t> (m/s)</a:t>
                      </a:r>
                      <a:endParaRPr lang="en-SG" dirty="0"/>
                    </a:p>
                  </a:txBody>
                  <a:tcPr/>
                </a:tc>
              </a:tr>
              <a:tr h="235131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25</a:t>
                      </a:r>
                      <a:endParaRPr lang="en-SG" dirty="0"/>
                    </a:p>
                  </a:txBody>
                  <a:tcPr/>
                </a:tc>
              </a:tr>
              <a:tr h="235131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15</a:t>
                      </a:r>
                      <a:endParaRPr lang="en-SG" dirty="0"/>
                    </a:p>
                  </a:txBody>
                  <a:tcPr/>
                </a:tc>
              </a:tr>
              <a:tr h="235131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5</a:t>
                      </a:r>
                      <a:endParaRPr lang="en-SG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5334000" y="3160270"/>
            <a:ext cx="3057247" cy="3416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buNone/>
            </a:pPr>
            <a:r>
              <a:rPr lang="en-GB" dirty="0" smtClean="0">
                <a:solidFill>
                  <a:srgbClr val="00B050"/>
                </a:solidFill>
              </a:rPr>
              <a:t>The initial velocity is 25 m/s.</a:t>
            </a:r>
            <a:endParaRPr lang="en-SG" dirty="0">
              <a:solidFill>
                <a:srgbClr val="00B05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914900" y="3864739"/>
            <a:ext cx="4000500" cy="5909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buNone/>
            </a:pPr>
            <a:r>
              <a:rPr lang="en-GB" dirty="0" smtClean="0">
                <a:solidFill>
                  <a:srgbClr val="0000FF"/>
                </a:solidFill>
              </a:rPr>
              <a:t>In every second, the speed reduces by 10m/s.</a:t>
            </a:r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3848100" y="4912870"/>
            <a:ext cx="1714500" cy="611630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5600700" y="4876800"/>
            <a:ext cx="3124200" cy="18928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buNone/>
            </a:pPr>
            <a:r>
              <a:rPr lang="en-GB" dirty="0" smtClean="0">
                <a:solidFill>
                  <a:srgbClr val="FF0000"/>
                </a:solidFill>
              </a:rPr>
              <a:t>These negative values mean that the car is now travelling in the opposite direction, i.e. “leftwards”. </a:t>
            </a:r>
          </a:p>
          <a:p>
            <a:pPr algn="l">
              <a:buNone/>
            </a:pPr>
            <a:r>
              <a:rPr lang="en-GB" dirty="0" smtClean="0">
                <a:solidFill>
                  <a:srgbClr val="FF0000"/>
                </a:solidFill>
              </a:rPr>
              <a:t>The numbers indicate whether the car is moving fast or slow.</a:t>
            </a:r>
          </a:p>
        </p:txBody>
      </p:sp>
      <p:sp>
        <p:nvSpPr>
          <p:cNvPr id="25" name="Curved Left Arrow 24"/>
          <p:cNvSpPr/>
          <p:nvPr/>
        </p:nvSpPr>
        <p:spPr>
          <a:xfrm>
            <a:off x="4495800" y="3769870"/>
            <a:ext cx="266700" cy="381000"/>
          </a:xfrm>
          <a:prstGeom prst="curvedLeftArrow">
            <a:avLst/>
          </a:prstGeom>
          <a:solidFill>
            <a:srgbClr val="0000FF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7" name="Curved Left Arrow 26"/>
          <p:cNvSpPr/>
          <p:nvPr/>
        </p:nvSpPr>
        <p:spPr>
          <a:xfrm>
            <a:off x="4495800" y="4188970"/>
            <a:ext cx="266700" cy="381000"/>
          </a:xfrm>
          <a:prstGeom prst="curvedLeftArrow">
            <a:avLst/>
          </a:prstGeom>
          <a:solidFill>
            <a:srgbClr val="0000FF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8" name="Curved Left Arrow 27"/>
          <p:cNvSpPr/>
          <p:nvPr/>
        </p:nvSpPr>
        <p:spPr>
          <a:xfrm>
            <a:off x="4495800" y="4610100"/>
            <a:ext cx="266700" cy="381000"/>
          </a:xfrm>
          <a:prstGeom prst="curvedLeftArrow">
            <a:avLst/>
          </a:prstGeom>
          <a:solidFill>
            <a:srgbClr val="FF00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2" name="Straight Arrow Connector 31"/>
          <p:cNvCxnSpPr/>
          <p:nvPr/>
        </p:nvCxnSpPr>
        <p:spPr>
          <a:xfrm>
            <a:off x="3848100" y="5255770"/>
            <a:ext cx="1676400" cy="459230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>
            <a:off x="3810000" y="5625405"/>
            <a:ext cx="1752600" cy="318195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6" name="Table 15"/>
          <p:cNvGraphicFramePr>
            <a:graphicFrameLocks noGrp="1"/>
          </p:cNvGraphicFramePr>
          <p:nvPr/>
        </p:nvGraphicFramePr>
        <p:xfrm>
          <a:off x="990600" y="3061210"/>
          <a:ext cx="3390900" cy="90119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695450"/>
                <a:gridCol w="1695450"/>
              </a:tblGrid>
              <a:tr h="53543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Time (s)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Velocity</a:t>
                      </a:r>
                      <a:r>
                        <a:rPr lang="en-GB" baseline="0" dirty="0" smtClean="0"/>
                        <a:t> (m/s)</a:t>
                      </a:r>
                      <a:endParaRPr lang="en-SG" dirty="0"/>
                    </a:p>
                  </a:txBody>
                  <a:tcPr/>
                </a:tc>
              </a:tr>
              <a:tr h="235131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25</a:t>
                      </a:r>
                      <a:endParaRPr lang="en-SG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4" name="Straight Arrow Connector 13"/>
          <p:cNvCxnSpPr/>
          <p:nvPr/>
        </p:nvCxnSpPr>
        <p:spPr>
          <a:xfrm flipV="1">
            <a:off x="4076700" y="3426970"/>
            <a:ext cx="1181100" cy="304800"/>
          </a:xfrm>
          <a:prstGeom prst="straightConnector1">
            <a:avLst/>
          </a:prstGeom>
          <a:ln>
            <a:solidFill>
              <a:srgbClr val="00B050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3276600" y="4762500"/>
            <a:ext cx="266700" cy="2667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val 20"/>
          <p:cNvSpPr/>
          <p:nvPr/>
        </p:nvSpPr>
        <p:spPr>
          <a:xfrm>
            <a:off x="3238500" y="5105400"/>
            <a:ext cx="266700" cy="2667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2" name="Oval 21"/>
          <p:cNvSpPr/>
          <p:nvPr/>
        </p:nvSpPr>
        <p:spPr>
          <a:xfrm>
            <a:off x="3238500" y="5486400"/>
            <a:ext cx="266700" cy="2667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Oval 30"/>
          <p:cNvSpPr/>
          <p:nvPr/>
        </p:nvSpPr>
        <p:spPr>
          <a:xfrm>
            <a:off x="3467100" y="4724400"/>
            <a:ext cx="266700" cy="2667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Oval 33"/>
          <p:cNvSpPr/>
          <p:nvPr/>
        </p:nvSpPr>
        <p:spPr>
          <a:xfrm>
            <a:off x="3467100" y="5105400"/>
            <a:ext cx="266700" cy="2667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5" name="Oval 34"/>
          <p:cNvSpPr/>
          <p:nvPr/>
        </p:nvSpPr>
        <p:spPr>
          <a:xfrm>
            <a:off x="3467100" y="5448300"/>
            <a:ext cx="266700" cy="2667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5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/>
      <p:bldP spid="15" grpId="0"/>
      <p:bldP spid="17" grpId="0"/>
      <p:bldP spid="19" grpId="0" uiExpand="1" build="allAtOnce"/>
      <p:bldP spid="25" grpId="0" animBg="1"/>
      <p:bldP spid="27" grpId="0" animBg="1"/>
      <p:bldP spid="28" grpId="0" animBg="1"/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  <p:bldP spid="31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309563" y="152400"/>
            <a:ext cx="85661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l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en-US" sz="3600" b="1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Graphs: Velocity to Acceleration</a:t>
            </a:r>
            <a:endParaRPr lang="en-US" sz="3600" b="1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304800" y="1600200"/>
            <a:ext cx="8534400" cy="50292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0" fontAlgn="base" latinLnBrk="0" hangingPunct="0">
              <a:lnSpc>
                <a:spcPct val="90000"/>
              </a:lnSpc>
              <a:spcBef>
                <a:spcPts val="24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6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If the graph is a straight sloping line, </a:t>
            </a:r>
            <a:r>
              <a:rPr kumimoji="0" lang="en-US" sz="2600" b="0" i="0" u="none" strike="noStrike" kern="0" cap="none" spc="0" normalizeH="0" baseline="0" noProof="0" smtClean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then a constant rate </a:t>
            </a:r>
            <a:r>
              <a:rPr kumimoji="0" lang="en-US" sz="26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of change is observed.</a:t>
            </a:r>
            <a:endParaRPr kumimoji="0" lang="en-US" sz="26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304800" y="2590800"/>
            <a:ext cx="4953000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 eaLnBrk="0" hangingPunct="0">
              <a:lnSpc>
                <a:spcPct val="90000"/>
              </a:lnSpc>
              <a:spcBef>
                <a:spcPts val="2400"/>
              </a:spcBef>
              <a:buFontTx/>
              <a:buChar char="•"/>
              <a:defRPr/>
            </a:pPr>
            <a:r>
              <a:rPr lang="en-US" sz="2600" b="0" kern="0" dirty="0">
                <a:latin typeface="+mn-lt"/>
                <a:cs typeface="+mn-cs"/>
              </a:rPr>
              <a:t>The gradient at a point on the </a:t>
            </a:r>
            <a:r>
              <a:rPr lang="en-US" sz="2600" b="0" kern="0" dirty="0" smtClean="0">
                <a:latin typeface="+mn-lt"/>
                <a:cs typeface="+mn-cs"/>
              </a:rPr>
              <a:t>velocity against time </a:t>
            </a:r>
            <a:r>
              <a:rPr lang="en-US" sz="2600" b="0" kern="0" dirty="0">
                <a:latin typeface="+mn-lt"/>
                <a:cs typeface="+mn-cs"/>
              </a:rPr>
              <a:t>graph is the instantaneous </a:t>
            </a:r>
            <a:r>
              <a:rPr lang="en-US" sz="2600" kern="0" dirty="0" smtClean="0">
                <a:latin typeface="+mn-lt"/>
                <a:cs typeface="+mn-cs"/>
              </a:rPr>
              <a:t>acceleration </a:t>
            </a:r>
            <a:r>
              <a:rPr lang="en-US" sz="2600" b="0" kern="0" dirty="0" smtClean="0">
                <a:latin typeface="+mn-lt"/>
                <a:cs typeface="+mn-cs"/>
              </a:rPr>
              <a:t>at </a:t>
            </a:r>
            <a:r>
              <a:rPr lang="en-US" sz="2600" b="0" kern="0" dirty="0">
                <a:latin typeface="+mn-lt"/>
                <a:cs typeface="+mn-cs"/>
              </a:rPr>
              <a:t>that point.</a:t>
            </a:r>
          </a:p>
          <a:p>
            <a:pPr marL="342900" indent="-342900" algn="l" eaLnBrk="0" hangingPunct="0">
              <a:spcBef>
                <a:spcPts val="2400"/>
              </a:spcBef>
              <a:defRPr/>
            </a:pPr>
            <a:r>
              <a:rPr lang="en-SG" sz="2600" kern="0" dirty="0" smtClean="0">
                <a:latin typeface="+mn-lt"/>
                <a:cs typeface="+mn-cs"/>
              </a:rPr>
              <a:t>Since the gradient of the graph, m, is the same at any point of time</a:t>
            </a:r>
            <a:r>
              <a:rPr lang="en-US" sz="2600" b="0" kern="0" dirty="0" smtClean="0">
                <a:solidFill>
                  <a:schemeClr val="accent4"/>
                </a:solidFill>
                <a:latin typeface="+mn-lt"/>
                <a:cs typeface="+mn-cs"/>
              </a:rPr>
              <a:t>, </a:t>
            </a:r>
            <a:r>
              <a:rPr lang="en-US" sz="2600" b="0" kern="0" dirty="0">
                <a:solidFill>
                  <a:schemeClr val="accent4"/>
                </a:solidFill>
                <a:latin typeface="+mn-lt"/>
                <a:cs typeface="+mn-cs"/>
              </a:rPr>
              <a:t>we get a horizontal straight line on </a:t>
            </a:r>
            <a:r>
              <a:rPr lang="en-US" sz="2600" b="0" kern="0" dirty="0">
                <a:latin typeface="+mn-lt"/>
                <a:cs typeface="+mn-cs"/>
              </a:rPr>
              <a:t>the </a:t>
            </a:r>
            <a:r>
              <a:rPr lang="en-US" sz="2600" b="0" kern="0" dirty="0" smtClean="0">
                <a:latin typeface="+mn-lt"/>
                <a:cs typeface="+mn-cs"/>
              </a:rPr>
              <a:t>acceleration against time graph.</a:t>
            </a:r>
            <a:endParaRPr lang="en-GB" sz="2600" b="0" kern="0" dirty="0">
              <a:latin typeface="+mn-lt"/>
              <a:cs typeface="+mn-cs"/>
            </a:endParaRPr>
          </a:p>
          <a:p>
            <a:pPr marL="342900" indent="-342900" eaLnBrk="0" hangingPunct="0">
              <a:lnSpc>
                <a:spcPct val="90000"/>
              </a:lnSpc>
              <a:spcBef>
                <a:spcPts val="2400"/>
              </a:spcBef>
              <a:buFontTx/>
              <a:buChar char="•"/>
              <a:defRPr/>
            </a:pPr>
            <a:endParaRPr lang="en-US" sz="2400" b="0" kern="0" dirty="0">
              <a:latin typeface="+mn-lt"/>
              <a:cs typeface="+mn-cs"/>
            </a:endParaRPr>
          </a:p>
        </p:txBody>
      </p:sp>
      <p:grpSp>
        <p:nvGrpSpPr>
          <p:cNvPr id="5" name="Group 69"/>
          <p:cNvGrpSpPr>
            <a:grpSpLocks/>
          </p:cNvGrpSpPr>
          <p:nvPr/>
        </p:nvGrpSpPr>
        <p:grpSpPr bwMode="auto">
          <a:xfrm>
            <a:off x="5300663" y="2362200"/>
            <a:ext cx="3967162" cy="2057400"/>
            <a:chOff x="3252" y="912"/>
            <a:chExt cx="2499" cy="1431"/>
          </a:xfrm>
        </p:grpSpPr>
        <p:sp>
          <p:nvSpPr>
            <p:cNvPr id="6" name="Isosceles Triangle 28"/>
            <p:cNvSpPr>
              <a:spLocks noChangeArrowheads="1"/>
            </p:cNvSpPr>
            <p:nvPr/>
          </p:nvSpPr>
          <p:spPr bwMode="auto">
            <a:xfrm>
              <a:off x="4596" y="1377"/>
              <a:ext cx="648" cy="300"/>
            </a:xfrm>
            <a:prstGeom prst="triangle">
              <a:avLst>
                <a:gd name="adj" fmla="val 100000"/>
              </a:avLst>
            </a:prstGeom>
            <a:noFill/>
            <a:ln w="9525" algn="ctr">
              <a:solidFill>
                <a:srgbClr val="008000"/>
              </a:solidFill>
              <a:prstDash val="sysDash"/>
              <a:round/>
              <a:headEnd/>
              <a:tailEnd/>
            </a:ln>
          </p:spPr>
          <p:txBody>
            <a:bodyPr/>
            <a:lstStyle/>
            <a:p>
              <a:endParaRPr lang="en-SG"/>
            </a:p>
          </p:txBody>
        </p:sp>
        <p:sp>
          <p:nvSpPr>
            <p:cNvPr id="7" name="TextBox 30"/>
            <p:cNvSpPr txBox="1">
              <a:spLocks noChangeArrowheads="1"/>
            </p:cNvSpPr>
            <p:nvPr/>
          </p:nvSpPr>
          <p:spPr bwMode="auto">
            <a:xfrm>
              <a:off x="4269" y="1336"/>
              <a:ext cx="960" cy="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buNone/>
              </a:pPr>
              <a:r>
                <a:rPr lang="en-US" sz="1200" dirty="0">
                  <a:solidFill>
                    <a:srgbClr val="009900"/>
                  </a:solidFill>
                  <a:cs typeface="Times New Roman" pitchFamily="18" charset="0"/>
                </a:rPr>
                <a:t>Gradient</a:t>
              </a:r>
              <a:r>
                <a:rPr lang="en-US" sz="1200" i="1" dirty="0">
                  <a:solidFill>
                    <a:srgbClr val="009900"/>
                  </a:solidFill>
                  <a:latin typeface="Times New Roman" pitchFamily="18" charset="0"/>
                  <a:cs typeface="Times New Roman" pitchFamily="18" charset="0"/>
                </a:rPr>
                <a:t> = m</a:t>
              </a:r>
              <a:endParaRPr lang="en-US" sz="1200" baseline="-25000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" name="TextBox 25"/>
            <p:cNvSpPr txBox="1">
              <a:spLocks noChangeArrowheads="1"/>
            </p:cNvSpPr>
            <p:nvPr/>
          </p:nvSpPr>
          <p:spPr bwMode="auto">
            <a:xfrm>
              <a:off x="3362" y="2153"/>
              <a:ext cx="164" cy="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buNone/>
              </a:pPr>
              <a:r>
                <a:rPr lang="en-US" sz="1200" dirty="0"/>
                <a:t>0</a:t>
              </a:r>
            </a:p>
          </p:txBody>
        </p:sp>
        <p:cxnSp>
          <p:nvCxnSpPr>
            <p:cNvPr id="9" name="Straight Connector 28"/>
            <p:cNvCxnSpPr>
              <a:cxnSpLocks noChangeShapeType="1"/>
            </p:cNvCxnSpPr>
            <p:nvPr/>
          </p:nvCxnSpPr>
          <p:spPr bwMode="auto">
            <a:xfrm flipV="1">
              <a:off x="3527" y="1351"/>
              <a:ext cx="1756" cy="800"/>
            </a:xfrm>
            <a:prstGeom prst="line">
              <a:avLst/>
            </a:prstGeom>
            <a:noFill/>
            <a:ln w="19050" algn="ctr">
              <a:solidFill>
                <a:srgbClr val="FF0066"/>
              </a:solidFill>
              <a:round/>
              <a:headEnd/>
              <a:tailEnd/>
            </a:ln>
          </p:spPr>
        </p:cxnSp>
        <p:sp>
          <p:nvSpPr>
            <p:cNvPr id="10" name="Line 6"/>
            <p:cNvSpPr>
              <a:spLocks noChangeShapeType="1"/>
            </p:cNvSpPr>
            <p:nvPr/>
          </p:nvSpPr>
          <p:spPr bwMode="auto">
            <a:xfrm flipH="1">
              <a:off x="3526" y="1064"/>
              <a:ext cx="0" cy="12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arrow" w="med" len="med"/>
              <a:tailEnd/>
            </a:ln>
          </p:spPr>
          <p:txBody>
            <a:bodyPr/>
            <a:lstStyle/>
            <a:p>
              <a:endParaRPr lang="en-SG"/>
            </a:p>
          </p:txBody>
        </p:sp>
        <p:sp>
          <p:nvSpPr>
            <p:cNvPr id="11" name="Line 5"/>
            <p:cNvSpPr>
              <a:spLocks noChangeShapeType="1"/>
            </p:cNvSpPr>
            <p:nvPr/>
          </p:nvSpPr>
          <p:spPr bwMode="auto">
            <a:xfrm flipV="1">
              <a:off x="3252" y="2158"/>
              <a:ext cx="2226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med" len="med"/>
            </a:ln>
          </p:spPr>
          <p:txBody>
            <a:bodyPr/>
            <a:lstStyle/>
            <a:p>
              <a:endParaRPr lang="en-SG"/>
            </a:p>
          </p:txBody>
        </p:sp>
        <p:sp>
          <p:nvSpPr>
            <p:cNvPr id="12" name="Text Box 4"/>
            <p:cNvSpPr txBox="1">
              <a:spLocks noChangeArrowheads="1"/>
            </p:cNvSpPr>
            <p:nvPr/>
          </p:nvSpPr>
          <p:spPr bwMode="auto">
            <a:xfrm>
              <a:off x="5220" y="2208"/>
              <a:ext cx="531" cy="13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lIns="73152" tIns="36576" rIns="73152" bIns="36576"/>
            <a:lstStyle/>
            <a:p>
              <a:pPr eaLnBrk="0" hangingPunct="0">
                <a:buNone/>
              </a:pPr>
              <a:r>
                <a:rPr lang="en-US" altLang="zh-CN" sz="1200" i="1" dirty="0" smtClean="0">
                  <a:latin typeface="Times New Roman" pitchFamily="18" charset="0"/>
                  <a:ea typeface="宋体" pitchFamily="2" charset="-122"/>
                </a:rPr>
                <a:t>t</a:t>
              </a:r>
              <a:r>
                <a:rPr lang="en-US" altLang="zh-CN" sz="1200" dirty="0" smtClean="0">
                  <a:latin typeface="Times New Roman" pitchFamily="18" charset="0"/>
                  <a:ea typeface="宋体" pitchFamily="2" charset="-122"/>
                </a:rPr>
                <a:t> </a:t>
              </a:r>
              <a:r>
                <a:rPr lang="en-US" altLang="zh-CN" sz="1200" dirty="0">
                  <a:latin typeface="Times New Roman" pitchFamily="18" charset="0"/>
                  <a:ea typeface="宋体" pitchFamily="2" charset="-122"/>
                </a:rPr>
                <a:t>(s) </a:t>
              </a:r>
              <a:endParaRPr lang="en-US" altLang="zh-CN" dirty="0">
                <a:ea typeface="宋体" pitchFamily="2" charset="-122"/>
              </a:endParaRPr>
            </a:p>
          </p:txBody>
        </p:sp>
        <p:sp>
          <p:nvSpPr>
            <p:cNvPr id="13" name="Text Box 3"/>
            <p:cNvSpPr txBox="1">
              <a:spLocks noChangeArrowheads="1"/>
            </p:cNvSpPr>
            <p:nvPr/>
          </p:nvSpPr>
          <p:spPr bwMode="auto">
            <a:xfrm>
              <a:off x="3307" y="912"/>
              <a:ext cx="446" cy="18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lIns="73152" tIns="36576" rIns="73152" bIns="36576"/>
            <a:lstStyle/>
            <a:p>
              <a:pPr eaLnBrk="0" hangingPunct="0">
                <a:buNone/>
              </a:pPr>
              <a:r>
                <a:rPr lang="en-US" altLang="zh-CN" sz="1200" i="1" dirty="0" smtClean="0">
                  <a:latin typeface="Times New Roman" pitchFamily="18" charset="0"/>
                  <a:ea typeface="宋体" pitchFamily="2" charset="-122"/>
                </a:rPr>
                <a:t>v</a:t>
              </a:r>
              <a:r>
                <a:rPr lang="en-US" altLang="zh-CN" sz="1200" dirty="0" smtClean="0">
                  <a:latin typeface="Times New Roman" pitchFamily="18" charset="0"/>
                  <a:ea typeface="宋体" pitchFamily="2" charset="-122"/>
                </a:rPr>
                <a:t> </a:t>
              </a:r>
              <a:r>
                <a:rPr lang="en-US" altLang="zh-CN" sz="1200" dirty="0">
                  <a:latin typeface="Times New Roman" pitchFamily="18" charset="0"/>
                  <a:ea typeface="宋体" pitchFamily="2" charset="-122"/>
                </a:rPr>
                <a:t>(m/s) </a:t>
              </a:r>
              <a:endParaRPr lang="en-US" altLang="zh-CN" dirty="0">
                <a:ea typeface="宋体" pitchFamily="2" charset="-122"/>
              </a:endParaRPr>
            </a:p>
          </p:txBody>
        </p:sp>
        <p:sp>
          <p:nvSpPr>
            <p:cNvPr id="15" name="Isosceles Triangle 28"/>
            <p:cNvSpPr>
              <a:spLocks noChangeArrowheads="1"/>
            </p:cNvSpPr>
            <p:nvPr/>
          </p:nvSpPr>
          <p:spPr bwMode="auto">
            <a:xfrm>
              <a:off x="3702" y="1782"/>
              <a:ext cx="648" cy="300"/>
            </a:xfrm>
            <a:prstGeom prst="triangle">
              <a:avLst>
                <a:gd name="adj" fmla="val 100000"/>
              </a:avLst>
            </a:prstGeom>
            <a:noFill/>
            <a:ln w="9525" algn="ctr">
              <a:solidFill>
                <a:srgbClr val="008000"/>
              </a:solidFill>
              <a:prstDash val="sysDash"/>
              <a:round/>
              <a:headEnd/>
              <a:tailEnd/>
            </a:ln>
          </p:spPr>
          <p:txBody>
            <a:bodyPr/>
            <a:lstStyle/>
            <a:p>
              <a:endParaRPr lang="en-SG"/>
            </a:p>
          </p:txBody>
        </p:sp>
        <p:sp>
          <p:nvSpPr>
            <p:cNvPr id="16" name="TextBox 30"/>
            <p:cNvSpPr txBox="1">
              <a:spLocks noChangeArrowheads="1"/>
            </p:cNvSpPr>
            <p:nvPr/>
          </p:nvSpPr>
          <p:spPr bwMode="auto">
            <a:xfrm>
              <a:off x="3474" y="1666"/>
              <a:ext cx="960" cy="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buNone/>
              </a:pPr>
              <a:r>
                <a:rPr lang="en-US" sz="1200" dirty="0">
                  <a:solidFill>
                    <a:srgbClr val="009900"/>
                  </a:solidFill>
                  <a:cs typeface="Times New Roman" pitchFamily="18" charset="0"/>
                </a:rPr>
                <a:t>Gradient</a:t>
              </a:r>
              <a:r>
                <a:rPr lang="en-US" sz="1200" i="1" dirty="0">
                  <a:solidFill>
                    <a:srgbClr val="009900"/>
                  </a:solidFill>
                  <a:latin typeface="Times New Roman" pitchFamily="18" charset="0"/>
                  <a:cs typeface="Times New Roman" pitchFamily="18" charset="0"/>
                </a:rPr>
                <a:t> = m</a:t>
              </a:r>
              <a:endParaRPr lang="en-US" sz="1200" baseline="-25000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7" name="Group 70"/>
          <p:cNvGrpSpPr>
            <a:grpSpLocks/>
          </p:cNvGrpSpPr>
          <p:nvPr/>
        </p:nvGrpSpPr>
        <p:grpSpPr bwMode="auto">
          <a:xfrm>
            <a:off x="5295900" y="4686677"/>
            <a:ext cx="4000499" cy="1968321"/>
            <a:chOff x="3249" y="2494"/>
            <a:chExt cx="2520" cy="1461"/>
          </a:xfrm>
        </p:grpSpPr>
        <p:sp>
          <p:nvSpPr>
            <p:cNvPr id="18" name="TextBox 25"/>
            <p:cNvSpPr txBox="1">
              <a:spLocks noChangeArrowheads="1"/>
            </p:cNvSpPr>
            <p:nvPr/>
          </p:nvSpPr>
          <p:spPr bwMode="auto">
            <a:xfrm>
              <a:off x="3362" y="3763"/>
              <a:ext cx="16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buNone/>
              </a:pPr>
              <a:r>
                <a:rPr lang="en-US" sz="1200" dirty="0"/>
                <a:t>0</a:t>
              </a:r>
            </a:p>
          </p:txBody>
        </p:sp>
        <p:sp>
          <p:nvSpPr>
            <p:cNvPr id="19" name="Line 6"/>
            <p:cNvSpPr>
              <a:spLocks noChangeShapeType="1"/>
            </p:cNvSpPr>
            <p:nvPr/>
          </p:nvSpPr>
          <p:spPr bwMode="auto">
            <a:xfrm flipH="1">
              <a:off x="3526" y="2674"/>
              <a:ext cx="0" cy="12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arrow" w="med" len="med"/>
              <a:tailEnd/>
            </a:ln>
          </p:spPr>
          <p:txBody>
            <a:bodyPr/>
            <a:lstStyle/>
            <a:p>
              <a:endParaRPr lang="en-SG"/>
            </a:p>
          </p:txBody>
        </p:sp>
        <p:sp>
          <p:nvSpPr>
            <p:cNvPr id="20" name="Line 5"/>
            <p:cNvSpPr>
              <a:spLocks noChangeShapeType="1"/>
            </p:cNvSpPr>
            <p:nvPr/>
          </p:nvSpPr>
          <p:spPr bwMode="auto">
            <a:xfrm flipV="1">
              <a:off x="3252" y="3768"/>
              <a:ext cx="2226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med" len="med"/>
            </a:ln>
          </p:spPr>
          <p:txBody>
            <a:bodyPr/>
            <a:lstStyle/>
            <a:p>
              <a:endParaRPr lang="en-SG"/>
            </a:p>
          </p:txBody>
        </p:sp>
        <p:sp>
          <p:nvSpPr>
            <p:cNvPr id="21" name="Text Box 4"/>
            <p:cNvSpPr txBox="1">
              <a:spLocks noChangeArrowheads="1"/>
            </p:cNvSpPr>
            <p:nvPr/>
          </p:nvSpPr>
          <p:spPr bwMode="auto">
            <a:xfrm>
              <a:off x="5238" y="3792"/>
              <a:ext cx="531" cy="13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lIns="73152" tIns="36576" rIns="73152" bIns="36576"/>
            <a:lstStyle/>
            <a:p>
              <a:pPr eaLnBrk="0" hangingPunct="0">
                <a:buNone/>
              </a:pPr>
              <a:r>
                <a:rPr lang="en-US" altLang="zh-CN" sz="1200" i="1" dirty="0" smtClean="0">
                  <a:latin typeface="Times New Roman" pitchFamily="18" charset="0"/>
                  <a:ea typeface="宋体" pitchFamily="2" charset="-122"/>
                </a:rPr>
                <a:t>t </a:t>
              </a:r>
              <a:r>
                <a:rPr lang="en-US" altLang="zh-CN" sz="1200" dirty="0" smtClean="0">
                  <a:latin typeface="Times New Roman" pitchFamily="18" charset="0"/>
                  <a:ea typeface="宋体" pitchFamily="2" charset="-122"/>
                </a:rPr>
                <a:t>(s</a:t>
              </a:r>
              <a:r>
                <a:rPr lang="en-US" altLang="zh-CN" sz="1200" dirty="0">
                  <a:latin typeface="Times New Roman" pitchFamily="18" charset="0"/>
                  <a:ea typeface="宋体" pitchFamily="2" charset="-122"/>
                </a:rPr>
                <a:t>) </a:t>
              </a:r>
              <a:endParaRPr lang="en-US" altLang="zh-CN" dirty="0">
                <a:ea typeface="宋体" pitchFamily="2" charset="-122"/>
              </a:endParaRPr>
            </a:p>
          </p:txBody>
        </p:sp>
        <p:sp>
          <p:nvSpPr>
            <p:cNvPr id="22" name="Text Box 3"/>
            <p:cNvSpPr txBox="1">
              <a:spLocks noChangeArrowheads="1"/>
            </p:cNvSpPr>
            <p:nvPr/>
          </p:nvSpPr>
          <p:spPr bwMode="auto">
            <a:xfrm>
              <a:off x="3249" y="2494"/>
              <a:ext cx="624" cy="14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lIns="73152" tIns="36576" rIns="73152" bIns="36576"/>
            <a:lstStyle/>
            <a:p>
              <a:pPr eaLnBrk="0" hangingPunct="0">
                <a:buNone/>
              </a:pPr>
              <a:r>
                <a:rPr lang="en-US" altLang="zh-CN" sz="1200" i="1" dirty="0" smtClean="0">
                  <a:latin typeface="Times New Roman" pitchFamily="18" charset="0"/>
                  <a:ea typeface="宋体" pitchFamily="2" charset="-122"/>
                </a:rPr>
                <a:t>a</a:t>
              </a:r>
              <a:r>
                <a:rPr lang="en-US" altLang="zh-CN" sz="1200" dirty="0" smtClean="0">
                  <a:latin typeface="Times New Roman" pitchFamily="18" charset="0"/>
                  <a:ea typeface="宋体" pitchFamily="2" charset="-122"/>
                </a:rPr>
                <a:t> (m/s</a:t>
              </a:r>
              <a:r>
                <a:rPr lang="en-US" altLang="zh-CN" sz="1200" baseline="30000" dirty="0" smtClean="0">
                  <a:latin typeface="Times New Roman" pitchFamily="18" charset="0"/>
                  <a:ea typeface="宋体" pitchFamily="2" charset="-122"/>
                </a:rPr>
                <a:t>2</a:t>
              </a:r>
              <a:r>
                <a:rPr lang="en-US" altLang="zh-CN" sz="1200" dirty="0">
                  <a:latin typeface="Times New Roman" pitchFamily="18" charset="0"/>
                  <a:ea typeface="宋体" pitchFamily="2" charset="-122"/>
                </a:rPr>
                <a:t>) </a:t>
              </a:r>
              <a:endParaRPr lang="en-US" altLang="zh-CN" dirty="0">
                <a:ea typeface="宋体" pitchFamily="2" charset="-122"/>
              </a:endParaRPr>
            </a:p>
          </p:txBody>
        </p:sp>
        <p:sp>
          <p:nvSpPr>
            <p:cNvPr id="24" name="Line 64"/>
            <p:cNvSpPr>
              <a:spLocks noChangeShapeType="1"/>
            </p:cNvSpPr>
            <p:nvPr/>
          </p:nvSpPr>
          <p:spPr bwMode="auto">
            <a:xfrm>
              <a:off x="3522" y="3360"/>
              <a:ext cx="1776" cy="0"/>
            </a:xfrm>
            <a:prstGeom prst="line">
              <a:avLst/>
            </a:prstGeom>
            <a:noFill/>
            <a:ln w="19050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SG"/>
            </a:p>
          </p:txBody>
        </p:sp>
        <p:sp>
          <p:nvSpPr>
            <p:cNvPr id="25" name="TextBox 30"/>
            <p:cNvSpPr txBox="1">
              <a:spLocks noChangeArrowheads="1"/>
            </p:cNvSpPr>
            <p:nvPr/>
          </p:nvSpPr>
          <p:spPr bwMode="auto">
            <a:xfrm>
              <a:off x="3249" y="3264"/>
              <a:ext cx="38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buNone/>
              </a:pPr>
              <a:r>
                <a:rPr lang="en-US" sz="1200" i="1" dirty="0">
                  <a:solidFill>
                    <a:srgbClr val="009900"/>
                  </a:solidFill>
                  <a:latin typeface="Times New Roman" pitchFamily="18" charset="0"/>
                  <a:cs typeface="Times New Roman" pitchFamily="18" charset="0"/>
                </a:rPr>
                <a:t>m</a:t>
              </a:r>
              <a:endParaRPr lang="en-US" sz="1200" baseline="-25000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44" name="AutoShape 56"/>
          <p:cNvSpPr>
            <a:spLocks noChangeArrowheads="1"/>
          </p:cNvSpPr>
          <p:nvPr/>
        </p:nvSpPr>
        <p:spPr bwMode="auto">
          <a:xfrm>
            <a:off x="6194425" y="3810000"/>
            <a:ext cx="381000" cy="533400"/>
          </a:xfrm>
          <a:prstGeom prst="downArrow">
            <a:avLst>
              <a:gd name="adj1" fmla="val 50000"/>
              <a:gd name="adj2" fmla="val 3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GB"/>
          </a:p>
        </p:txBody>
      </p:sp>
      <p:sp>
        <p:nvSpPr>
          <p:cNvPr id="101" name="AutoShape 56"/>
          <p:cNvSpPr>
            <a:spLocks noChangeArrowheads="1"/>
          </p:cNvSpPr>
          <p:nvPr/>
        </p:nvSpPr>
        <p:spPr bwMode="auto">
          <a:xfrm>
            <a:off x="2362200" y="3810000"/>
            <a:ext cx="381000" cy="533400"/>
          </a:xfrm>
          <a:prstGeom prst="downArrow">
            <a:avLst>
              <a:gd name="adj1" fmla="val 50000"/>
              <a:gd name="adj2" fmla="val 3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GB"/>
          </a:p>
        </p:txBody>
      </p:sp>
      <p:sp>
        <p:nvSpPr>
          <p:cNvPr id="102" name="TextBox 101"/>
          <p:cNvSpPr txBox="1">
            <a:spLocks noChangeArrowheads="1"/>
          </p:cNvSpPr>
          <p:nvPr/>
        </p:nvSpPr>
        <p:spPr bwMode="auto">
          <a:xfrm>
            <a:off x="76200" y="3848100"/>
            <a:ext cx="8994771" cy="341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None/>
            </a:pPr>
            <a:r>
              <a:rPr lang="en-US" dirty="0"/>
              <a:t>Possible </a:t>
            </a:r>
            <a:r>
              <a:rPr lang="en-US" dirty="0" smtClean="0"/>
              <a:t>acceleration-time </a:t>
            </a:r>
            <a:r>
              <a:rPr lang="en-US" dirty="0"/>
              <a:t>graphs as the gradient of the </a:t>
            </a:r>
            <a:r>
              <a:rPr lang="en-US" dirty="0" smtClean="0"/>
              <a:t>velocity-time </a:t>
            </a:r>
            <a:r>
              <a:rPr lang="en-US" dirty="0"/>
              <a:t>graph increases.</a:t>
            </a:r>
            <a:endParaRPr lang="en-GB" dirty="0"/>
          </a:p>
        </p:txBody>
      </p:sp>
      <p:sp>
        <p:nvSpPr>
          <p:cNvPr id="103" name="Rectangle 2"/>
          <p:cNvSpPr txBox="1">
            <a:spLocks noChangeArrowheads="1"/>
          </p:cNvSpPr>
          <p:nvPr/>
        </p:nvSpPr>
        <p:spPr bwMode="auto">
          <a:xfrm>
            <a:off x="309563" y="152400"/>
            <a:ext cx="85661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l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en-US" sz="3600" b="1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Graphs: Velocity to Acceleration</a:t>
            </a:r>
            <a:endParaRPr lang="en-US" sz="3600" b="1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06" name="Text Box 17"/>
          <p:cNvSpPr txBox="1">
            <a:spLocks noChangeArrowheads="1"/>
          </p:cNvSpPr>
          <p:nvPr/>
        </p:nvSpPr>
        <p:spPr bwMode="auto">
          <a:xfrm>
            <a:off x="3771900" y="6210300"/>
            <a:ext cx="736600" cy="22059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73152" tIns="36576" rIns="73152" bIns="36576"/>
          <a:lstStyle/>
          <a:p>
            <a:pPr eaLnBrk="0" hangingPunct="0">
              <a:buNone/>
            </a:pPr>
            <a:r>
              <a:rPr lang="en-US" altLang="zh-CN" sz="1200" i="1" dirty="0" smtClean="0">
                <a:latin typeface="Times New Roman" pitchFamily="18" charset="0"/>
                <a:ea typeface="宋体" pitchFamily="2" charset="-122"/>
              </a:rPr>
              <a:t>t</a:t>
            </a:r>
            <a:r>
              <a:rPr lang="en-US" altLang="zh-CN" sz="1200" dirty="0" smtClean="0">
                <a:latin typeface="Times New Roman" pitchFamily="18" charset="0"/>
                <a:ea typeface="宋体" pitchFamily="2" charset="-122"/>
              </a:rPr>
              <a:t> (s</a:t>
            </a:r>
            <a:r>
              <a:rPr lang="en-US" altLang="zh-CN" sz="1200" dirty="0">
                <a:latin typeface="Times New Roman" pitchFamily="18" charset="0"/>
                <a:ea typeface="宋体" pitchFamily="2" charset="-122"/>
              </a:rPr>
              <a:t>) </a:t>
            </a:r>
            <a:endParaRPr lang="en-US" altLang="zh-CN" dirty="0">
              <a:ea typeface="宋体" pitchFamily="2" charset="-122"/>
            </a:endParaRPr>
          </a:p>
        </p:txBody>
      </p:sp>
      <p:grpSp>
        <p:nvGrpSpPr>
          <p:cNvPr id="124" name="Group 123"/>
          <p:cNvGrpSpPr/>
          <p:nvPr/>
        </p:nvGrpSpPr>
        <p:grpSpPr>
          <a:xfrm>
            <a:off x="609601" y="1404936"/>
            <a:ext cx="8000999" cy="2405066"/>
            <a:chOff x="609601" y="1404936"/>
            <a:chExt cx="8000999" cy="2405066"/>
          </a:xfrm>
        </p:grpSpPr>
        <p:grpSp>
          <p:nvGrpSpPr>
            <p:cNvPr id="2" name="Group 103"/>
            <p:cNvGrpSpPr>
              <a:grpSpLocks/>
            </p:cNvGrpSpPr>
            <p:nvPr/>
          </p:nvGrpSpPr>
          <p:grpSpPr bwMode="auto">
            <a:xfrm>
              <a:off x="4800600" y="1404936"/>
              <a:ext cx="3810000" cy="2405064"/>
              <a:chOff x="733425" y="1328025"/>
              <a:chExt cx="3810000" cy="2405776"/>
            </a:xfrm>
          </p:grpSpPr>
          <p:sp>
            <p:nvSpPr>
              <p:cNvPr id="13391" name="TextBox 42"/>
              <p:cNvSpPr txBox="1">
                <a:spLocks noChangeArrowheads="1"/>
              </p:cNvSpPr>
              <p:nvPr/>
            </p:nvSpPr>
            <p:spPr bwMode="auto">
              <a:xfrm>
                <a:off x="1495425" y="3352688"/>
                <a:ext cx="457200" cy="3417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buNone/>
                </a:pPr>
                <a:r>
                  <a:rPr lang="en-US" i="1" dirty="0" smtClean="0">
                    <a:latin typeface="Times New Roman" pitchFamily="18" charset="0"/>
                    <a:cs typeface="Times New Roman" pitchFamily="18" charset="0"/>
                  </a:rPr>
                  <a:t>t</a:t>
                </a:r>
                <a:r>
                  <a:rPr lang="en-US" baseline="-25000" dirty="0" smtClean="0">
                    <a:latin typeface="Times New Roman" pitchFamily="18" charset="0"/>
                    <a:cs typeface="Times New Roman" pitchFamily="18" charset="0"/>
                  </a:rPr>
                  <a:t>1</a:t>
                </a:r>
                <a:endParaRPr lang="en-US" baseline="-250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3392" name="Line 19"/>
              <p:cNvSpPr>
                <a:spLocks noChangeShapeType="1"/>
              </p:cNvSpPr>
              <p:nvPr/>
            </p:nvSpPr>
            <p:spPr bwMode="auto">
              <a:xfrm flipH="1">
                <a:off x="1112838" y="1620838"/>
                <a:ext cx="1588" cy="205263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arrow" w="med" len="med"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cxnSp>
            <p:nvCxnSpPr>
              <p:cNvPr id="13393" name="Straight Connector 47"/>
              <p:cNvCxnSpPr>
                <a:cxnSpLocks noChangeShapeType="1"/>
              </p:cNvCxnSpPr>
              <p:nvPr/>
            </p:nvCxnSpPr>
            <p:spPr bwMode="auto">
              <a:xfrm rot="5400000">
                <a:off x="2039807" y="3244981"/>
                <a:ext cx="338400" cy="1588"/>
              </a:xfrm>
              <a:prstGeom prst="line">
                <a:avLst/>
              </a:prstGeom>
              <a:noFill/>
              <a:ln w="9525" algn="ctr">
                <a:solidFill>
                  <a:schemeClr val="tx1"/>
                </a:solidFill>
                <a:prstDash val="dash"/>
                <a:round/>
                <a:headEnd/>
                <a:tailEnd/>
              </a:ln>
            </p:spPr>
          </p:cxnSp>
          <p:cxnSp>
            <p:nvCxnSpPr>
              <p:cNvPr id="13394" name="Straight Connector 64"/>
              <p:cNvCxnSpPr>
                <a:cxnSpLocks noChangeShapeType="1"/>
              </p:cNvCxnSpPr>
              <p:nvPr/>
            </p:nvCxnSpPr>
            <p:spPr bwMode="auto">
              <a:xfrm rot="5400000">
                <a:off x="2282368" y="3004006"/>
                <a:ext cx="828000" cy="1588"/>
              </a:xfrm>
              <a:prstGeom prst="line">
                <a:avLst/>
              </a:prstGeom>
              <a:noFill/>
              <a:ln w="9525" algn="ctr">
                <a:solidFill>
                  <a:schemeClr val="tx1"/>
                </a:solidFill>
                <a:prstDash val="dash"/>
                <a:round/>
                <a:headEnd/>
                <a:tailEnd/>
              </a:ln>
            </p:spPr>
          </p:cxnSp>
          <p:cxnSp>
            <p:nvCxnSpPr>
              <p:cNvPr id="13395" name="Straight Connector 65"/>
              <p:cNvCxnSpPr>
                <a:cxnSpLocks noChangeShapeType="1"/>
              </p:cNvCxnSpPr>
              <p:nvPr/>
            </p:nvCxnSpPr>
            <p:spPr bwMode="auto">
              <a:xfrm rot="5400000">
                <a:off x="2336556" y="2624972"/>
                <a:ext cx="1566464" cy="1588"/>
              </a:xfrm>
              <a:prstGeom prst="line">
                <a:avLst/>
              </a:prstGeom>
              <a:noFill/>
              <a:ln w="9525" algn="ctr">
                <a:solidFill>
                  <a:schemeClr val="tx1"/>
                </a:solidFill>
                <a:prstDash val="dash"/>
                <a:round/>
                <a:headEnd/>
                <a:tailEnd/>
              </a:ln>
            </p:spPr>
          </p:cxnSp>
          <p:sp>
            <p:nvSpPr>
              <p:cNvPr id="13396" name="Line 18"/>
              <p:cNvSpPr>
                <a:spLocks noChangeShapeType="1"/>
              </p:cNvSpPr>
              <p:nvPr/>
            </p:nvSpPr>
            <p:spPr bwMode="auto">
              <a:xfrm flipV="1">
                <a:off x="733425" y="3416300"/>
                <a:ext cx="3475038" cy="158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arrow" w="med" len="med"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13397" name="Text Box 17"/>
              <p:cNvSpPr txBox="1">
                <a:spLocks noChangeArrowheads="1"/>
              </p:cNvSpPr>
              <p:nvPr/>
            </p:nvSpPr>
            <p:spPr bwMode="auto">
              <a:xfrm>
                <a:off x="3806825" y="3513138"/>
                <a:ext cx="736600" cy="220663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lIns="73152" tIns="36576" rIns="73152" bIns="36576"/>
              <a:lstStyle/>
              <a:p>
                <a:pPr eaLnBrk="0" hangingPunct="0">
                  <a:buNone/>
                </a:pPr>
                <a:r>
                  <a:rPr lang="en-US" altLang="zh-CN" sz="1200" i="1" dirty="0" smtClean="0">
                    <a:latin typeface="Times New Roman" pitchFamily="18" charset="0"/>
                    <a:ea typeface="宋体" pitchFamily="2" charset="-122"/>
                  </a:rPr>
                  <a:t>t</a:t>
                </a:r>
                <a:r>
                  <a:rPr lang="en-US" altLang="zh-CN" sz="1200" dirty="0" smtClean="0">
                    <a:latin typeface="Times New Roman" pitchFamily="18" charset="0"/>
                    <a:ea typeface="宋体" pitchFamily="2" charset="-122"/>
                  </a:rPr>
                  <a:t> (s</a:t>
                </a:r>
                <a:r>
                  <a:rPr lang="en-US" altLang="zh-CN" sz="1200" dirty="0">
                    <a:latin typeface="Times New Roman" pitchFamily="18" charset="0"/>
                    <a:ea typeface="宋体" pitchFamily="2" charset="-122"/>
                  </a:rPr>
                  <a:t>) </a:t>
                </a:r>
                <a:endParaRPr lang="en-US" altLang="zh-CN" dirty="0">
                  <a:ea typeface="宋体" pitchFamily="2" charset="-122"/>
                </a:endParaRPr>
              </a:p>
            </p:txBody>
          </p:sp>
          <p:sp>
            <p:nvSpPr>
              <p:cNvPr id="13398" name="TextBox 25"/>
              <p:cNvSpPr txBox="1">
                <a:spLocks noChangeArrowheads="1"/>
              </p:cNvSpPr>
              <p:nvPr/>
            </p:nvSpPr>
            <p:spPr bwMode="auto">
              <a:xfrm>
                <a:off x="733425" y="3402013"/>
                <a:ext cx="228600" cy="25860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buNone/>
                </a:pPr>
                <a:r>
                  <a:rPr lang="en-US" sz="1200" dirty="0"/>
                  <a:t>0</a:t>
                </a:r>
              </a:p>
            </p:txBody>
          </p:sp>
          <p:sp>
            <p:nvSpPr>
              <p:cNvPr id="13399" name="Freeform 26"/>
              <p:cNvSpPr>
                <a:spLocks noChangeArrowheads="1"/>
              </p:cNvSpPr>
              <p:nvPr/>
            </p:nvSpPr>
            <p:spPr bwMode="auto">
              <a:xfrm>
                <a:off x="1116810" y="1447801"/>
                <a:ext cx="2133600" cy="1963738"/>
              </a:xfrm>
              <a:custGeom>
                <a:avLst/>
                <a:gdLst>
                  <a:gd name="T0" fmla="*/ 0 w 3065172"/>
                  <a:gd name="T1" fmla="*/ 0 h 1841678"/>
                  <a:gd name="T2" fmla="*/ 0 w 3065172"/>
                  <a:gd name="T3" fmla="*/ 0 h 1841678"/>
                  <a:gd name="T4" fmla="*/ 0 w 3065172"/>
                  <a:gd name="T5" fmla="*/ 0 h 1841678"/>
                  <a:gd name="T6" fmla="*/ 0 w 3065172"/>
                  <a:gd name="T7" fmla="*/ 0 h 1841678"/>
                  <a:gd name="T8" fmla="*/ 0 w 3065172"/>
                  <a:gd name="T9" fmla="*/ 0 h 184167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065172"/>
                  <a:gd name="T16" fmla="*/ 0 h 1841678"/>
                  <a:gd name="T17" fmla="*/ 3065172 w 3065172"/>
                  <a:gd name="T18" fmla="*/ 1841678 h 184167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065172" h="1841678">
                    <a:moveTo>
                      <a:pt x="0" y="1841678"/>
                    </a:moveTo>
                    <a:cubicBezTo>
                      <a:pt x="344510" y="1808407"/>
                      <a:pt x="689020" y="1775137"/>
                      <a:pt x="1004552" y="1687132"/>
                    </a:cubicBezTo>
                    <a:cubicBezTo>
                      <a:pt x="1320084" y="1599127"/>
                      <a:pt x="1620592" y="1481070"/>
                      <a:pt x="1893195" y="1313645"/>
                    </a:cubicBezTo>
                    <a:cubicBezTo>
                      <a:pt x="2165798" y="1146220"/>
                      <a:pt x="2444840" y="901521"/>
                      <a:pt x="2640169" y="682580"/>
                    </a:cubicBezTo>
                    <a:cubicBezTo>
                      <a:pt x="2835499" y="463639"/>
                      <a:pt x="2950335" y="231819"/>
                      <a:pt x="3065172" y="0"/>
                    </a:cubicBezTo>
                  </a:path>
                </a:pathLst>
              </a:custGeom>
              <a:noFill/>
              <a:ln w="15875" algn="ctr">
                <a:solidFill>
                  <a:srgbClr val="CC99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13400" name="Isosceles Triangle 38"/>
              <p:cNvSpPr>
                <a:spLocks noChangeArrowheads="1"/>
              </p:cNvSpPr>
              <p:nvPr/>
            </p:nvSpPr>
            <p:spPr bwMode="auto">
              <a:xfrm>
                <a:off x="1427163" y="3255963"/>
                <a:ext cx="447675" cy="120650"/>
              </a:xfrm>
              <a:prstGeom prst="triangle">
                <a:avLst>
                  <a:gd name="adj" fmla="val 100000"/>
                </a:avLst>
              </a:prstGeom>
              <a:noFill/>
              <a:ln w="9525" algn="ctr">
                <a:solidFill>
                  <a:srgbClr val="FF0000"/>
                </a:solidFill>
                <a:prstDash val="sysDash"/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13401" name="Isosceles Triangle 39"/>
              <p:cNvSpPr>
                <a:spLocks noChangeArrowheads="1"/>
              </p:cNvSpPr>
              <p:nvPr/>
            </p:nvSpPr>
            <p:spPr bwMode="auto">
              <a:xfrm>
                <a:off x="1958133" y="2908649"/>
                <a:ext cx="446400" cy="304800"/>
              </a:xfrm>
              <a:prstGeom prst="triangle">
                <a:avLst>
                  <a:gd name="adj" fmla="val 100000"/>
                </a:avLst>
              </a:prstGeom>
              <a:noFill/>
              <a:ln w="9525" algn="ctr">
                <a:solidFill>
                  <a:srgbClr val="FF0000"/>
                </a:solidFill>
                <a:prstDash val="sysDash"/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13402" name="Isosceles Triangle 40"/>
              <p:cNvSpPr>
                <a:spLocks noChangeArrowheads="1"/>
              </p:cNvSpPr>
              <p:nvPr/>
            </p:nvSpPr>
            <p:spPr bwMode="auto">
              <a:xfrm>
                <a:off x="2431385" y="2356191"/>
                <a:ext cx="446400" cy="533400"/>
              </a:xfrm>
              <a:prstGeom prst="triangle">
                <a:avLst>
                  <a:gd name="adj" fmla="val 100000"/>
                </a:avLst>
              </a:prstGeom>
              <a:noFill/>
              <a:ln w="9525" algn="ctr">
                <a:solidFill>
                  <a:srgbClr val="FF0000"/>
                </a:solidFill>
                <a:prstDash val="sysDash"/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13403" name="Isosceles Triangle 41"/>
              <p:cNvSpPr>
                <a:spLocks noChangeArrowheads="1"/>
              </p:cNvSpPr>
              <p:nvPr/>
            </p:nvSpPr>
            <p:spPr bwMode="auto">
              <a:xfrm>
                <a:off x="2922941" y="1328025"/>
                <a:ext cx="446400" cy="1002063"/>
              </a:xfrm>
              <a:prstGeom prst="triangle">
                <a:avLst>
                  <a:gd name="adj" fmla="val 95458"/>
                </a:avLst>
              </a:prstGeom>
              <a:noFill/>
              <a:ln w="9525" algn="ctr">
                <a:solidFill>
                  <a:srgbClr val="FF0000"/>
                </a:solidFill>
                <a:prstDash val="sysDash"/>
                <a:round/>
                <a:headEnd/>
                <a:tailEnd/>
              </a:ln>
            </p:spPr>
            <p:txBody>
              <a:bodyPr/>
              <a:lstStyle/>
              <a:p>
                <a:endParaRPr lang="en-SG"/>
              </a:p>
            </p:txBody>
          </p:sp>
          <p:sp>
            <p:nvSpPr>
              <p:cNvPr id="13404" name="TextBox 42"/>
              <p:cNvSpPr txBox="1">
                <a:spLocks noChangeArrowheads="1"/>
              </p:cNvSpPr>
              <p:nvPr/>
            </p:nvSpPr>
            <p:spPr bwMode="auto">
              <a:xfrm>
                <a:off x="1990725" y="3353957"/>
                <a:ext cx="457200" cy="3417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buNone/>
                </a:pPr>
                <a:r>
                  <a:rPr lang="en-US" i="1" dirty="0">
                    <a:latin typeface="Times New Roman" pitchFamily="18" charset="0"/>
                    <a:cs typeface="Times New Roman" pitchFamily="18" charset="0"/>
                  </a:rPr>
                  <a:t>t</a:t>
                </a:r>
                <a:r>
                  <a:rPr lang="en-US" baseline="-25000" dirty="0"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  <p:sp>
            <p:nvSpPr>
              <p:cNvPr id="13405" name="TextBox 42"/>
              <p:cNvSpPr txBox="1">
                <a:spLocks noChangeArrowheads="1"/>
              </p:cNvSpPr>
              <p:nvPr/>
            </p:nvSpPr>
            <p:spPr bwMode="auto">
              <a:xfrm>
                <a:off x="2486025" y="3353957"/>
                <a:ext cx="457200" cy="3417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buNone/>
                </a:pPr>
                <a:r>
                  <a:rPr lang="en-US" i="1" dirty="0">
                    <a:latin typeface="Times New Roman" pitchFamily="18" charset="0"/>
                    <a:cs typeface="Times New Roman" pitchFamily="18" charset="0"/>
                  </a:rPr>
                  <a:t>t</a:t>
                </a:r>
                <a:r>
                  <a:rPr lang="en-US" baseline="-25000" dirty="0"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13406" name="TextBox 42"/>
              <p:cNvSpPr txBox="1">
                <a:spLocks noChangeArrowheads="1"/>
              </p:cNvSpPr>
              <p:nvPr/>
            </p:nvSpPr>
            <p:spPr bwMode="auto">
              <a:xfrm>
                <a:off x="2943225" y="3353957"/>
                <a:ext cx="457200" cy="3417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buNone/>
                </a:pPr>
                <a:r>
                  <a:rPr lang="en-US" i="1" dirty="0">
                    <a:latin typeface="Times New Roman" pitchFamily="18" charset="0"/>
                    <a:cs typeface="Times New Roman" pitchFamily="18" charset="0"/>
                  </a:rPr>
                  <a:t>t</a:t>
                </a:r>
                <a:r>
                  <a:rPr lang="en-US" baseline="-25000" dirty="0"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sp>
            <p:nvSpPr>
              <p:cNvPr id="13407" name="TextBox 42"/>
              <p:cNvSpPr txBox="1">
                <a:spLocks noChangeArrowheads="1"/>
              </p:cNvSpPr>
              <p:nvPr/>
            </p:nvSpPr>
            <p:spPr bwMode="auto">
              <a:xfrm>
                <a:off x="1266825" y="2771775"/>
                <a:ext cx="1143000" cy="28631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buNone/>
                </a:pPr>
                <a:r>
                  <a:rPr lang="en-US" sz="1000" dirty="0">
                    <a:solidFill>
                      <a:srgbClr val="FF0066"/>
                    </a:solidFill>
                    <a:cs typeface="Times New Roman" pitchFamily="18" charset="0"/>
                  </a:rPr>
                  <a:t>Gradient</a:t>
                </a:r>
                <a:r>
                  <a:rPr lang="en-US" sz="1200" dirty="0">
                    <a:solidFill>
                      <a:srgbClr val="FF0066"/>
                    </a:solidFill>
                    <a:cs typeface="Times New Roman" pitchFamily="18" charset="0"/>
                  </a:rPr>
                  <a:t> </a:t>
                </a:r>
                <a:r>
                  <a:rPr lang="en-US" sz="1200" dirty="0" smtClean="0">
                    <a:solidFill>
                      <a:srgbClr val="FF0066"/>
                    </a:solidFill>
                    <a:cs typeface="Times New Roman" pitchFamily="18" charset="0"/>
                  </a:rPr>
                  <a:t>= </a:t>
                </a:r>
                <a:r>
                  <a:rPr lang="en-US" sz="1400" i="1" dirty="0" smtClean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a</a:t>
                </a:r>
                <a:r>
                  <a:rPr lang="en-US" sz="1400" baseline="-25000" dirty="0" smtClean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  <a:endParaRPr lang="en-US" baseline="-25000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3408" name="TextBox 42"/>
              <p:cNvSpPr txBox="1">
                <a:spLocks noChangeArrowheads="1"/>
              </p:cNvSpPr>
              <p:nvPr/>
            </p:nvSpPr>
            <p:spPr bwMode="auto">
              <a:xfrm>
                <a:off x="1724025" y="2323684"/>
                <a:ext cx="1143000" cy="28631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buNone/>
                </a:pPr>
                <a:r>
                  <a:rPr lang="en-US" sz="1000" dirty="0">
                    <a:solidFill>
                      <a:srgbClr val="FF0066"/>
                    </a:solidFill>
                    <a:cs typeface="Times New Roman" pitchFamily="18" charset="0"/>
                  </a:rPr>
                  <a:t>Gradient</a:t>
                </a:r>
                <a:r>
                  <a:rPr lang="en-US" sz="1200" dirty="0">
                    <a:solidFill>
                      <a:srgbClr val="FF0066"/>
                    </a:solidFill>
                    <a:cs typeface="Times New Roman" pitchFamily="18" charset="0"/>
                  </a:rPr>
                  <a:t> </a:t>
                </a:r>
                <a:r>
                  <a:rPr lang="en-US" sz="1200" dirty="0" smtClean="0">
                    <a:solidFill>
                      <a:srgbClr val="FF0066"/>
                    </a:solidFill>
                    <a:cs typeface="Times New Roman" pitchFamily="18" charset="0"/>
                  </a:rPr>
                  <a:t>= </a:t>
                </a:r>
                <a:r>
                  <a:rPr lang="en-US" sz="1400" i="1" dirty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a</a:t>
                </a:r>
                <a:r>
                  <a:rPr lang="en-US" sz="1400" baseline="-25000" dirty="0" smtClean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3</a:t>
                </a:r>
                <a:endParaRPr lang="en-US" baseline="-25000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3409" name="TextBox 42"/>
              <p:cNvSpPr txBox="1">
                <a:spLocks noChangeArrowheads="1"/>
              </p:cNvSpPr>
              <p:nvPr/>
            </p:nvSpPr>
            <p:spPr bwMode="auto">
              <a:xfrm>
                <a:off x="2066925" y="1790126"/>
                <a:ext cx="1143000" cy="28631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buNone/>
                </a:pPr>
                <a:r>
                  <a:rPr lang="en-US" sz="1000" dirty="0">
                    <a:solidFill>
                      <a:srgbClr val="FF0066"/>
                    </a:solidFill>
                    <a:cs typeface="Times New Roman" pitchFamily="18" charset="0"/>
                  </a:rPr>
                  <a:t>Gradient</a:t>
                </a:r>
                <a:r>
                  <a:rPr lang="en-US" sz="1200" dirty="0">
                    <a:solidFill>
                      <a:srgbClr val="FF0066"/>
                    </a:solidFill>
                    <a:cs typeface="Times New Roman" pitchFamily="18" charset="0"/>
                  </a:rPr>
                  <a:t> </a:t>
                </a:r>
                <a:r>
                  <a:rPr lang="en-US" sz="1200" dirty="0" smtClean="0">
                    <a:solidFill>
                      <a:srgbClr val="FF0066"/>
                    </a:solidFill>
                    <a:cs typeface="Times New Roman" pitchFamily="18" charset="0"/>
                  </a:rPr>
                  <a:t>= </a:t>
                </a:r>
                <a:r>
                  <a:rPr lang="en-US" sz="1400" i="1" dirty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a</a:t>
                </a:r>
                <a:r>
                  <a:rPr lang="en-US" sz="1400" baseline="-25000" dirty="0" smtClean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4</a:t>
                </a:r>
                <a:endParaRPr lang="en-US" baseline="-25000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3410" name="TextBox 42"/>
              <p:cNvSpPr txBox="1">
                <a:spLocks noChangeArrowheads="1"/>
              </p:cNvSpPr>
              <p:nvPr/>
            </p:nvSpPr>
            <p:spPr bwMode="auto">
              <a:xfrm>
                <a:off x="793047" y="3026481"/>
                <a:ext cx="1143000" cy="28631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buNone/>
                </a:pPr>
                <a:r>
                  <a:rPr lang="en-US" sz="1000" dirty="0">
                    <a:solidFill>
                      <a:srgbClr val="FF0066"/>
                    </a:solidFill>
                    <a:cs typeface="Times New Roman" pitchFamily="18" charset="0"/>
                  </a:rPr>
                  <a:t>Gradient</a:t>
                </a:r>
                <a:r>
                  <a:rPr lang="en-US" sz="1200" dirty="0">
                    <a:solidFill>
                      <a:srgbClr val="FF0066"/>
                    </a:solidFill>
                    <a:cs typeface="Times New Roman" pitchFamily="18" charset="0"/>
                  </a:rPr>
                  <a:t> </a:t>
                </a:r>
                <a:r>
                  <a:rPr lang="en-US" sz="1200" dirty="0" smtClean="0">
                    <a:solidFill>
                      <a:srgbClr val="FF0066"/>
                    </a:solidFill>
                    <a:cs typeface="Times New Roman" pitchFamily="18" charset="0"/>
                  </a:rPr>
                  <a:t>= </a:t>
                </a:r>
                <a:r>
                  <a:rPr lang="en-US" sz="1400" i="1" dirty="0" smtClean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a</a:t>
                </a:r>
                <a:r>
                  <a:rPr lang="en-US" sz="1400" baseline="-25000" dirty="0" smtClean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  <a:endParaRPr lang="en-US" baseline="-25000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13411" name="Straight Connector 47"/>
              <p:cNvCxnSpPr>
                <a:cxnSpLocks noChangeShapeType="1"/>
              </p:cNvCxnSpPr>
              <p:nvPr/>
            </p:nvCxnSpPr>
            <p:spPr bwMode="auto">
              <a:xfrm rot="5400000">
                <a:off x="1623562" y="3372299"/>
                <a:ext cx="115200" cy="0"/>
              </a:xfrm>
              <a:prstGeom prst="line">
                <a:avLst/>
              </a:prstGeom>
              <a:noFill/>
              <a:ln w="9525" algn="ctr">
                <a:solidFill>
                  <a:schemeClr val="tx1"/>
                </a:solidFill>
                <a:prstDash val="dash"/>
                <a:round/>
                <a:headEnd/>
                <a:tailEnd/>
              </a:ln>
            </p:spPr>
          </p:cxnSp>
          <p:sp>
            <p:nvSpPr>
              <p:cNvPr id="13412" name="Text Box 16"/>
              <p:cNvSpPr txBox="1">
                <a:spLocks noChangeArrowheads="1"/>
              </p:cNvSpPr>
              <p:nvPr/>
            </p:nvSpPr>
            <p:spPr bwMode="auto">
              <a:xfrm>
                <a:off x="777876" y="1371600"/>
                <a:ext cx="793750" cy="189858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lIns="73152" tIns="36576" rIns="73152" bIns="36576"/>
              <a:lstStyle/>
              <a:p>
                <a:pPr eaLnBrk="0" hangingPunct="0">
                  <a:buNone/>
                </a:pPr>
                <a:r>
                  <a:rPr lang="en-US" altLang="zh-CN" sz="1200" i="1" dirty="0" smtClean="0">
                    <a:latin typeface="Times New Roman" pitchFamily="18" charset="0"/>
                    <a:ea typeface="宋体" pitchFamily="2" charset="-122"/>
                  </a:rPr>
                  <a:t>v</a:t>
                </a:r>
                <a:r>
                  <a:rPr lang="en-US" altLang="zh-CN" sz="1200" dirty="0" smtClean="0">
                    <a:latin typeface="Times New Roman" pitchFamily="18" charset="0"/>
                    <a:ea typeface="宋体" pitchFamily="2" charset="-122"/>
                  </a:rPr>
                  <a:t> (m/s) </a:t>
                </a:r>
                <a:endParaRPr lang="en-US" altLang="zh-CN" dirty="0">
                  <a:ea typeface="宋体" pitchFamily="2" charset="-122"/>
                </a:endParaRPr>
              </a:p>
            </p:txBody>
          </p:sp>
          <p:sp>
            <p:nvSpPr>
              <p:cNvPr id="13413" name="TextBox 20"/>
              <p:cNvSpPr txBox="1">
                <a:spLocks noChangeArrowheads="1"/>
              </p:cNvSpPr>
              <p:nvPr/>
            </p:nvSpPr>
            <p:spPr bwMode="auto">
              <a:xfrm>
                <a:off x="1295400" y="1600200"/>
                <a:ext cx="1905000" cy="28631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buNone/>
                </a:pPr>
                <a:r>
                  <a:rPr lang="en-US" sz="1400" dirty="0" smtClean="0"/>
                  <a:t>Velocity-time </a:t>
                </a:r>
                <a:r>
                  <a:rPr lang="en-US" sz="1400" dirty="0"/>
                  <a:t>graph</a:t>
                </a:r>
              </a:p>
            </p:txBody>
          </p:sp>
        </p:grpSp>
        <p:grpSp>
          <p:nvGrpSpPr>
            <p:cNvPr id="121" name="Group 120"/>
            <p:cNvGrpSpPr/>
            <p:nvPr/>
          </p:nvGrpSpPr>
          <p:grpSpPr>
            <a:xfrm>
              <a:off x="609601" y="1485900"/>
              <a:ext cx="3860799" cy="2324102"/>
              <a:chOff x="609601" y="1485900"/>
              <a:chExt cx="3860799" cy="2324102"/>
            </a:xfrm>
          </p:grpSpPr>
          <p:grpSp>
            <p:nvGrpSpPr>
              <p:cNvPr id="4" name="Group 57"/>
              <p:cNvGrpSpPr>
                <a:grpSpLocks/>
              </p:cNvGrpSpPr>
              <p:nvPr/>
            </p:nvGrpSpPr>
            <p:grpSpPr bwMode="auto">
              <a:xfrm>
                <a:off x="609601" y="1676401"/>
                <a:ext cx="3475038" cy="2133601"/>
                <a:chOff x="3360" y="1104"/>
                <a:chExt cx="2189" cy="1344"/>
              </a:xfrm>
            </p:grpSpPr>
            <p:sp>
              <p:nvSpPr>
                <p:cNvPr id="13345" name="TextBox 42"/>
                <p:cNvSpPr txBox="1">
                  <a:spLocks noChangeArrowheads="1"/>
                </p:cNvSpPr>
                <p:nvPr/>
              </p:nvSpPr>
              <p:spPr bwMode="auto">
                <a:xfrm>
                  <a:off x="3864" y="2233"/>
                  <a:ext cx="288" cy="21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buNone/>
                  </a:pPr>
                  <a:r>
                    <a:rPr lang="en-US" i="1" dirty="0">
                      <a:latin typeface="Times New Roman" pitchFamily="18" charset="0"/>
                      <a:cs typeface="Times New Roman" pitchFamily="18" charset="0"/>
                    </a:rPr>
                    <a:t>t</a:t>
                  </a:r>
                  <a:r>
                    <a:rPr lang="en-US" baseline="-25000" dirty="0">
                      <a:latin typeface="Times New Roman" pitchFamily="18" charset="0"/>
                      <a:cs typeface="Times New Roman" pitchFamily="18" charset="0"/>
                    </a:rPr>
                    <a:t>1</a:t>
                  </a:r>
                </a:p>
              </p:txBody>
            </p:sp>
            <p:sp>
              <p:nvSpPr>
                <p:cNvPr id="13346" name="Line 19"/>
                <p:cNvSpPr>
                  <a:spLocks noChangeShapeType="1"/>
                </p:cNvSpPr>
                <p:nvPr/>
              </p:nvSpPr>
              <p:spPr bwMode="auto">
                <a:xfrm flipH="1">
                  <a:off x="3599" y="1117"/>
                  <a:ext cx="1" cy="1293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 type="arrow" w="med" len="med"/>
                  <a:tailEnd/>
                </a:ln>
              </p:spPr>
              <p:txBody>
                <a:bodyPr/>
                <a:lstStyle/>
                <a:p>
                  <a:endParaRPr lang="en-SG"/>
                </a:p>
              </p:txBody>
            </p:sp>
            <p:cxnSp>
              <p:nvCxnSpPr>
                <p:cNvPr id="13347" name="Straight Connector 47"/>
                <p:cNvCxnSpPr>
                  <a:cxnSpLocks noChangeShapeType="1"/>
                </p:cNvCxnSpPr>
                <p:nvPr/>
              </p:nvCxnSpPr>
              <p:spPr bwMode="auto">
                <a:xfrm rot="5400000">
                  <a:off x="4371" y="2193"/>
                  <a:ext cx="113" cy="1"/>
                </a:xfrm>
                <a:prstGeom prst="line">
                  <a:avLst/>
                </a:prstGeom>
                <a:noFill/>
                <a:ln w="9525" algn="ctr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</p:spPr>
            </p:cxnSp>
            <p:cxnSp>
              <p:nvCxnSpPr>
                <p:cNvPr id="13348" name="Straight Connector 64"/>
                <p:cNvCxnSpPr>
                  <a:cxnSpLocks noChangeShapeType="1"/>
                </p:cNvCxnSpPr>
                <p:nvPr/>
              </p:nvCxnSpPr>
              <p:spPr bwMode="auto">
                <a:xfrm rot="5400000">
                  <a:off x="4715" y="2134"/>
                  <a:ext cx="261" cy="1"/>
                </a:xfrm>
                <a:prstGeom prst="line">
                  <a:avLst/>
                </a:prstGeom>
                <a:noFill/>
                <a:ln w="9525" algn="ctr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</p:spPr>
            </p:cxnSp>
            <p:cxnSp>
              <p:nvCxnSpPr>
                <p:cNvPr id="13349" name="Straight Connector 65"/>
                <p:cNvCxnSpPr>
                  <a:cxnSpLocks noChangeShapeType="1"/>
                </p:cNvCxnSpPr>
                <p:nvPr/>
              </p:nvCxnSpPr>
              <p:spPr bwMode="auto">
                <a:xfrm rot="5400000">
                  <a:off x="5001" y="2005"/>
                  <a:ext cx="499" cy="1"/>
                </a:xfrm>
                <a:prstGeom prst="line">
                  <a:avLst/>
                </a:prstGeom>
                <a:noFill/>
                <a:ln w="9525" algn="ctr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</p:spPr>
            </p:cxnSp>
            <p:sp>
              <p:nvSpPr>
                <p:cNvPr id="13350" name="Line 18"/>
                <p:cNvSpPr>
                  <a:spLocks noChangeShapeType="1"/>
                </p:cNvSpPr>
                <p:nvPr/>
              </p:nvSpPr>
              <p:spPr bwMode="auto">
                <a:xfrm flipV="1">
                  <a:off x="3360" y="2248"/>
                  <a:ext cx="2189" cy="1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 type="arrow" w="med" len="med"/>
                </a:ln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3352" name="TextBox 25"/>
                <p:cNvSpPr txBox="1">
                  <a:spLocks noChangeArrowheads="1"/>
                </p:cNvSpPr>
                <p:nvPr/>
              </p:nvSpPr>
              <p:spPr bwMode="auto">
                <a:xfrm>
                  <a:off x="3432" y="2239"/>
                  <a:ext cx="144" cy="16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buNone/>
                  </a:pPr>
                  <a:r>
                    <a:rPr lang="en-US" sz="1200" dirty="0"/>
                    <a:t>0</a:t>
                  </a:r>
                </a:p>
              </p:txBody>
            </p:sp>
            <p:sp>
              <p:nvSpPr>
                <p:cNvPr id="13353" name="Freeform 26"/>
                <p:cNvSpPr>
                  <a:spLocks noChangeArrowheads="1"/>
                </p:cNvSpPr>
                <p:nvPr/>
              </p:nvSpPr>
              <p:spPr bwMode="auto">
                <a:xfrm>
                  <a:off x="3603" y="1464"/>
                  <a:ext cx="1917" cy="783"/>
                </a:xfrm>
                <a:custGeom>
                  <a:avLst/>
                  <a:gdLst>
                    <a:gd name="T0" fmla="*/ 0 w 3065172"/>
                    <a:gd name="T1" fmla="*/ 0 h 1841678"/>
                    <a:gd name="T2" fmla="*/ 0 w 3065172"/>
                    <a:gd name="T3" fmla="*/ 0 h 1841678"/>
                    <a:gd name="T4" fmla="*/ 0 w 3065172"/>
                    <a:gd name="T5" fmla="*/ 0 h 1841678"/>
                    <a:gd name="T6" fmla="*/ 0 w 3065172"/>
                    <a:gd name="T7" fmla="*/ 0 h 1841678"/>
                    <a:gd name="T8" fmla="*/ 0 w 3065172"/>
                    <a:gd name="T9" fmla="*/ 0 h 184167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065172"/>
                    <a:gd name="T16" fmla="*/ 0 h 1841678"/>
                    <a:gd name="T17" fmla="*/ 3065172 w 3065172"/>
                    <a:gd name="T18" fmla="*/ 1841678 h 1841678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065172" h="1841678">
                      <a:moveTo>
                        <a:pt x="0" y="1841678"/>
                      </a:moveTo>
                      <a:cubicBezTo>
                        <a:pt x="344510" y="1808407"/>
                        <a:pt x="689020" y="1775137"/>
                        <a:pt x="1004552" y="1687132"/>
                      </a:cubicBezTo>
                      <a:cubicBezTo>
                        <a:pt x="1320084" y="1599127"/>
                        <a:pt x="1620592" y="1481070"/>
                        <a:pt x="1893195" y="1313645"/>
                      </a:cubicBezTo>
                      <a:cubicBezTo>
                        <a:pt x="2165798" y="1146220"/>
                        <a:pt x="2444840" y="901521"/>
                        <a:pt x="2640169" y="682580"/>
                      </a:cubicBezTo>
                      <a:cubicBezTo>
                        <a:pt x="2835499" y="463639"/>
                        <a:pt x="2950335" y="231819"/>
                        <a:pt x="3065172" y="0"/>
                      </a:cubicBezTo>
                    </a:path>
                  </a:pathLst>
                </a:custGeom>
                <a:noFill/>
                <a:ln w="15875" algn="ctr">
                  <a:solidFill>
                    <a:srgbClr val="CC99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3354" name="Isosceles Triangle 38"/>
                <p:cNvSpPr>
                  <a:spLocks noChangeArrowheads="1"/>
                </p:cNvSpPr>
                <p:nvPr/>
              </p:nvSpPr>
              <p:spPr bwMode="auto">
                <a:xfrm>
                  <a:off x="3882" y="2202"/>
                  <a:ext cx="282" cy="34"/>
                </a:xfrm>
                <a:prstGeom prst="triangle">
                  <a:avLst>
                    <a:gd name="adj" fmla="val 100000"/>
                  </a:avLst>
                </a:prstGeom>
                <a:noFill/>
                <a:ln w="9525" algn="ctr">
                  <a:solidFill>
                    <a:srgbClr val="FF0000"/>
                  </a:solidFill>
                  <a:prstDash val="sysDash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SG" dirty="0"/>
                </a:p>
              </p:txBody>
            </p:sp>
            <p:sp>
              <p:nvSpPr>
                <p:cNvPr id="13355" name="Isosceles Triangle 39"/>
                <p:cNvSpPr>
                  <a:spLocks noChangeArrowheads="1"/>
                </p:cNvSpPr>
                <p:nvPr/>
              </p:nvSpPr>
              <p:spPr bwMode="auto">
                <a:xfrm>
                  <a:off x="4281" y="2109"/>
                  <a:ext cx="281" cy="75"/>
                </a:xfrm>
                <a:prstGeom prst="triangle">
                  <a:avLst>
                    <a:gd name="adj" fmla="val 100000"/>
                  </a:avLst>
                </a:prstGeom>
                <a:noFill/>
                <a:ln w="9525" algn="ctr">
                  <a:solidFill>
                    <a:srgbClr val="FF0000"/>
                  </a:solidFill>
                  <a:prstDash val="sysDash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3356" name="Isosceles Triangle 40"/>
                <p:cNvSpPr>
                  <a:spLocks noChangeArrowheads="1"/>
                </p:cNvSpPr>
                <p:nvPr/>
              </p:nvSpPr>
              <p:spPr bwMode="auto">
                <a:xfrm>
                  <a:off x="4694" y="1942"/>
                  <a:ext cx="281" cy="132"/>
                </a:xfrm>
                <a:prstGeom prst="triangle">
                  <a:avLst>
                    <a:gd name="adj" fmla="val 100000"/>
                  </a:avLst>
                </a:prstGeom>
                <a:noFill/>
                <a:ln w="9525" algn="ctr">
                  <a:solidFill>
                    <a:srgbClr val="FF0000"/>
                  </a:solidFill>
                  <a:prstDash val="sysDash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3357" name="Isosceles Triangle 41"/>
                <p:cNvSpPr>
                  <a:spLocks noChangeArrowheads="1"/>
                </p:cNvSpPr>
                <p:nvPr/>
              </p:nvSpPr>
              <p:spPr bwMode="auto">
                <a:xfrm>
                  <a:off x="5097" y="1672"/>
                  <a:ext cx="281" cy="204"/>
                </a:xfrm>
                <a:prstGeom prst="triangle">
                  <a:avLst>
                    <a:gd name="adj" fmla="val 100000"/>
                  </a:avLst>
                </a:prstGeom>
                <a:noFill/>
                <a:ln w="9525" algn="ctr">
                  <a:solidFill>
                    <a:srgbClr val="FF0000"/>
                  </a:solidFill>
                  <a:prstDash val="sysDash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SG" dirty="0"/>
                </a:p>
              </p:txBody>
            </p:sp>
            <p:sp>
              <p:nvSpPr>
                <p:cNvPr id="13358" name="TextBox 42"/>
                <p:cNvSpPr txBox="1">
                  <a:spLocks noChangeArrowheads="1"/>
                </p:cNvSpPr>
                <p:nvPr/>
              </p:nvSpPr>
              <p:spPr bwMode="auto">
                <a:xfrm>
                  <a:off x="4296" y="2228"/>
                  <a:ext cx="288" cy="21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buNone/>
                  </a:pPr>
                  <a:r>
                    <a:rPr lang="en-US" i="1" dirty="0">
                      <a:latin typeface="Times New Roman" pitchFamily="18" charset="0"/>
                      <a:cs typeface="Times New Roman" pitchFamily="18" charset="0"/>
                    </a:rPr>
                    <a:t>t</a:t>
                  </a:r>
                  <a:r>
                    <a:rPr lang="en-US" baseline="-25000" dirty="0">
                      <a:latin typeface="Times New Roman" pitchFamily="18" charset="0"/>
                      <a:cs typeface="Times New Roman" pitchFamily="18" charset="0"/>
                    </a:rPr>
                    <a:t>2</a:t>
                  </a:r>
                </a:p>
              </p:txBody>
            </p:sp>
            <p:sp>
              <p:nvSpPr>
                <p:cNvPr id="13359" name="TextBox 42"/>
                <p:cNvSpPr txBox="1">
                  <a:spLocks noChangeArrowheads="1"/>
                </p:cNvSpPr>
                <p:nvPr/>
              </p:nvSpPr>
              <p:spPr bwMode="auto">
                <a:xfrm>
                  <a:off x="4704" y="2228"/>
                  <a:ext cx="288" cy="21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buNone/>
                  </a:pPr>
                  <a:r>
                    <a:rPr lang="en-US" i="1" dirty="0">
                      <a:latin typeface="Times New Roman" pitchFamily="18" charset="0"/>
                      <a:cs typeface="Times New Roman" pitchFamily="18" charset="0"/>
                    </a:rPr>
                    <a:t>t</a:t>
                  </a:r>
                  <a:r>
                    <a:rPr lang="en-US" baseline="-25000" dirty="0">
                      <a:latin typeface="Times New Roman" pitchFamily="18" charset="0"/>
                      <a:cs typeface="Times New Roman" pitchFamily="18" charset="0"/>
                    </a:rPr>
                    <a:t>3</a:t>
                  </a:r>
                </a:p>
              </p:txBody>
            </p:sp>
            <p:sp>
              <p:nvSpPr>
                <p:cNvPr id="13360" name="TextBox 42"/>
                <p:cNvSpPr txBox="1">
                  <a:spLocks noChangeArrowheads="1"/>
                </p:cNvSpPr>
                <p:nvPr/>
              </p:nvSpPr>
              <p:spPr bwMode="auto">
                <a:xfrm>
                  <a:off x="5112" y="2228"/>
                  <a:ext cx="288" cy="21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buNone/>
                  </a:pPr>
                  <a:r>
                    <a:rPr lang="en-US" i="1" dirty="0">
                      <a:latin typeface="Times New Roman" pitchFamily="18" charset="0"/>
                      <a:cs typeface="Times New Roman" pitchFamily="18" charset="0"/>
                    </a:rPr>
                    <a:t>t</a:t>
                  </a:r>
                  <a:r>
                    <a:rPr lang="en-US" baseline="-25000" dirty="0">
                      <a:latin typeface="Times New Roman" pitchFamily="18" charset="0"/>
                      <a:cs typeface="Times New Roman" pitchFamily="18" charset="0"/>
                    </a:rPr>
                    <a:t>4</a:t>
                  </a:r>
                </a:p>
              </p:txBody>
            </p:sp>
            <p:sp>
              <p:nvSpPr>
                <p:cNvPr id="13361" name="TextBox 42"/>
                <p:cNvSpPr txBox="1">
                  <a:spLocks noChangeArrowheads="1"/>
                </p:cNvSpPr>
                <p:nvPr/>
              </p:nvSpPr>
              <p:spPr bwMode="auto">
                <a:xfrm>
                  <a:off x="3894" y="1944"/>
                  <a:ext cx="720" cy="18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buNone/>
                  </a:pPr>
                  <a:r>
                    <a:rPr lang="en-US" sz="1000" dirty="0" smtClean="0">
                      <a:solidFill>
                        <a:srgbClr val="FF0066"/>
                      </a:solidFill>
                      <a:cs typeface="Times New Roman" pitchFamily="18" charset="0"/>
                    </a:rPr>
                    <a:t>Gradient</a:t>
                  </a:r>
                  <a:r>
                    <a:rPr lang="en-US" sz="1200" dirty="0" smtClean="0">
                      <a:solidFill>
                        <a:srgbClr val="FF0066"/>
                      </a:solidFill>
                      <a:cs typeface="Times New Roman" pitchFamily="18" charset="0"/>
                    </a:rPr>
                    <a:t> </a:t>
                  </a:r>
                  <a:r>
                    <a:rPr lang="en-US" sz="1200" dirty="0">
                      <a:solidFill>
                        <a:srgbClr val="FF0066"/>
                      </a:solidFill>
                      <a:cs typeface="Times New Roman" pitchFamily="18" charset="0"/>
                    </a:rPr>
                    <a:t>= </a:t>
                  </a:r>
                  <a:r>
                    <a:rPr lang="en-US" sz="1400" i="1" dirty="0" smtClean="0">
                      <a:solidFill>
                        <a:srgbClr val="FF0066"/>
                      </a:solidFill>
                      <a:latin typeface="Times New Roman" pitchFamily="18" charset="0"/>
                      <a:cs typeface="Times New Roman" pitchFamily="18" charset="0"/>
                    </a:rPr>
                    <a:t>a</a:t>
                  </a:r>
                  <a:r>
                    <a:rPr lang="en-US" sz="1400" baseline="-25000" dirty="0" smtClean="0">
                      <a:solidFill>
                        <a:srgbClr val="FF0066"/>
                      </a:solidFill>
                      <a:latin typeface="Times New Roman" pitchFamily="18" charset="0"/>
                      <a:cs typeface="Times New Roman" pitchFamily="18" charset="0"/>
                    </a:rPr>
                    <a:t>2</a:t>
                  </a:r>
                  <a:endParaRPr lang="en-US" baseline="-25000" dirty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3362" name="TextBox 42"/>
                <p:cNvSpPr txBox="1">
                  <a:spLocks noChangeArrowheads="1"/>
                </p:cNvSpPr>
                <p:nvPr/>
              </p:nvSpPr>
              <p:spPr bwMode="auto">
                <a:xfrm>
                  <a:off x="4304" y="1808"/>
                  <a:ext cx="720" cy="18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buNone/>
                  </a:pPr>
                  <a:r>
                    <a:rPr lang="en-US" sz="1000" dirty="0">
                      <a:solidFill>
                        <a:srgbClr val="FF0066"/>
                      </a:solidFill>
                      <a:cs typeface="Times New Roman" pitchFamily="18" charset="0"/>
                    </a:rPr>
                    <a:t>Gradient</a:t>
                  </a:r>
                  <a:r>
                    <a:rPr lang="en-US" sz="1200" dirty="0">
                      <a:solidFill>
                        <a:srgbClr val="FF0066"/>
                      </a:solidFill>
                      <a:cs typeface="Times New Roman" pitchFamily="18" charset="0"/>
                    </a:rPr>
                    <a:t> </a:t>
                  </a:r>
                  <a:r>
                    <a:rPr lang="en-US" sz="1200" dirty="0" smtClean="0">
                      <a:solidFill>
                        <a:srgbClr val="FF0066"/>
                      </a:solidFill>
                      <a:cs typeface="Times New Roman" pitchFamily="18" charset="0"/>
                    </a:rPr>
                    <a:t>= </a:t>
                  </a:r>
                  <a:r>
                    <a:rPr lang="en-US" sz="1400" i="1" dirty="0" smtClean="0">
                      <a:solidFill>
                        <a:srgbClr val="FF0066"/>
                      </a:solidFill>
                      <a:latin typeface="Times New Roman" pitchFamily="18" charset="0"/>
                      <a:cs typeface="Times New Roman" pitchFamily="18" charset="0"/>
                    </a:rPr>
                    <a:t>a</a:t>
                  </a:r>
                  <a:r>
                    <a:rPr lang="en-US" sz="1400" baseline="-25000" dirty="0" smtClean="0">
                      <a:solidFill>
                        <a:srgbClr val="FF0066"/>
                      </a:solidFill>
                      <a:latin typeface="Times New Roman" pitchFamily="18" charset="0"/>
                      <a:cs typeface="Times New Roman" pitchFamily="18" charset="0"/>
                    </a:rPr>
                    <a:t>3</a:t>
                  </a:r>
                  <a:endParaRPr lang="en-US" baseline="-25000" dirty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3363" name="TextBox 42"/>
                <p:cNvSpPr txBox="1">
                  <a:spLocks noChangeArrowheads="1"/>
                </p:cNvSpPr>
                <p:nvPr/>
              </p:nvSpPr>
              <p:spPr bwMode="auto">
                <a:xfrm>
                  <a:off x="4644" y="1584"/>
                  <a:ext cx="720" cy="18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buNone/>
                  </a:pPr>
                  <a:r>
                    <a:rPr lang="en-US" sz="1000" dirty="0">
                      <a:solidFill>
                        <a:srgbClr val="FF0066"/>
                      </a:solidFill>
                      <a:cs typeface="Times New Roman" pitchFamily="18" charset="0"/>
                    </a:rPr>
                    <a:t>Gradient</a:t>
                  </a:r>
                  <a:r>
                    <a:rPr lang="en-US" sz="1200" dirty="0">
                      <a:solidFill>
                        <a:srgbClr val="FF0066"/>
                      </a:solidFill>
                      <a:cs typeface="Times New Roman" pitchFamily="18" charset="0"/>
                    </a:rPr>
                    <a:t> </a:t>
                  </a:r>
                  <a:r>
                    <a:rPr lang="en-US" sz="1200" dirty="0" smtClean="0">
                      <a:solidFill>
                        <a:srgbClr val="FF0066"/>
                      </a:solidFill>
                      <a:cs typeface="Times New Roman" pitchFamily="18" charset="0"/>
                    </a:rPr>
                    <a:t>= </a:t>
                  </a:r>
                  <a:r>
                    <a:rPr lang="en-US" sz="1400" i="1" dirty="0">
                      <a:solidFill>
                        <a:srgbClr val="FF0066"/>
                      </a:solidFill>
                      <a:latin typeface="Times New Roman" pitchFamily="18" charset="0"/>
                      <a:cs typeface="Times New Roman" pitchFamily="18" charset="0"/>
                    </a:rPr>
                    <a:t>a</a:t>
                  </a:r>
                  <a:r>
                    <a:rPr lang="en-US" sz="1400" baseline="-25000" dirty="0" smtClean="0">
                      <a:solidFill>
                        <a:srgbClr val="FF0066"/>
                      </a:solidFill>
                      <a:latin typeface="Times New Roman" pitchFamily="18" charset="0"/>
                      <a:cs typeface="Times New Roman" pitchFamily="18" charset="0"/>
                    </a:rPr>
                    <a:t>4</a:t>
                  </a:r>
                  <a:endParaRPr lang="en-US" baseline="-25000" dirty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3364" name="TextBox 42"/>
                <p:cNvSpPr txBox="1">
                  <a:spLocks noChangeArrowheads="1"/>
                </p:cNvSpPr>
                <p:nvPr/>
              </p:nvSpPr>
              <p:spPr bwMode="auto">
                <a:xfrm>
                  <a:off x="3528" y="2040"/>
                  <a:ext cx="720" cy="18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buNone/>
                  </a:pPr>
                  <a:r>
                    <a:rPr lang="en-US" sz="1000" dirty="0" smtClean="0">
                      <a:solidFill>
                        <a:srgbClr val="FF0066"/>
                      </a:solidFill>
                      <a:cs typeface="Times New Roman" pitchFamily="18" charset="0"/>
                    </a:rPr>
                    <a:t>Gradient</a:t>
                  </a:r>
                  <a:r>
                    <a:rPr lang="en-US" sz="1200" dirty="0" smtClean="0">
                      <a:solidFill>
                        <a:srgbClr val="FF0066"/>
                      </a:solidFill>
                      <a:cs typeface="Times New Roman" pitchFamily="18" charset="0"/>
                    </a:rPr>
                    <a:t> </a:t>
                  </a:r>
                  <a:r>
                    <a:rPr lang="en-US" sz="1200" dirty="0">
                      <a:solidFill>
                        <a:srgbClr val="FF0066"/>
                      </a:solidFill>
                      <a:cs typeface="Times New Roman" pitchFamily="18" charset="0"/>
                    </a:rPr>
                    <a:t>= </a:t>
                  </a:r>
                  <a:r>
                    <a:rPr lang="en-US" sz="1400" i="1" dirty="0">
                      <a:solidFill>
                        <a:srgbClr val="FF0066"/>
                      </a:solidFill>
                      <a:latin typeface="Times New Roman" pitchFamily="18" charset="0"/>
                      <a:cs typeface="Times New Roman" pitchFamily="18" charset="0"/>
                    </a:rPr>
                    <a:t>a</a:t>
                  </a:r>
                  <a:r>
                    <a:rPr lang="en-US" sz="1400" baseline="-25000" dirty="0" smtClean="0">
                      <a:solidFill>
                        <a:srgbClr val="FF0066"/>
                      </a:solidFill>
                      <a:latin typeface="Times New Roman" pitchFamily="18" charset="0"/>
                      <a:cs typeface="Times New Roman" pitchFamily="18" charset="0"/>
                    </a:rPr>
                    <a:t>1</a:t>
                  </a:r>
                  <a:endParaRPr lang="en-US" baseline="-25000" dirty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cxnSp>
              <p:nvCxnSpPr>
                <p:cNvPr id="13365" name="Straight Connector 47"/>
                <p:cNvCxnSpPr>
                  <a:cxnSpLocks noChangeShapeType="1"/>
                </p:cNvCxnSpPr>
                <p:nvPr/>
              </p:nvCxnSpPr>
              <p:spPr bwMode="auto">
                <a:xfrm rot="5400000">
                  <a:off x="3994" y="2235"/>
                  <a:ext cx="45" cy="0"/>
                </a:xfrm>
                <a:prstGeom prst="line">
                  <a:avLst/>
                </a:prstGeom>
                <a:noFill/>
                <a:ln w="9525" algn="ctr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</p:spPr>
            </p:cxnSp>
            <p:sp>
              <p:nvSpPr>
                <p:cNvPr id="13367" name="TextBox 20"/>
                <p:cNvSpPr txBox="1">
                  <a:spLocks noChangeArrowheads="1"/>
                </p:cNvSpPr>
                <p:nvPr/>
              </p:nvSpPr>
              <p:spPr bwMode="auto">
                <a:xfrm>
                  <a:off x="3888" y="1104"/>
                  <a:ext cx="1200" cy="18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buNone/>
                  </a:pPr>
                  <a:r>
                    <a:rPr lang="en-US" sz="1400" dirty="0" smtClean="0"/>
                    <a:t>Velocity-time </a:t>
                  </a:r>
                  <a:r>
                    <a:rPr lang="en-US" sz="1400" dirty="0"/>
                    <a:t>graph</a:t>
                  </a:r>
                </a:p>
              </p:txBody>
            </p:sp>
          </p:grpSp>
          <p:sp>
            <p:nvSpPr>
              <p:cNvPr id="104" name="Text Box 16"/>
              <p:cNvSpPr txBox="1">
                <a:spLocks noChangeArrowheads="1"/>
              </p:cNvSpPr>
              <p:nvPr/>
            </p:nvSpPr>
            <p:spPr bwMode="auto">
              <a:xfrm>
                <a:off x="685800" y="1485900"/>
                <a:ext cx="793750" cy="189802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lIns="73152" tIns="36576" rIns="73152" bIns="36576"/>
              <a:lstStyle/>
              <a:p>
                <a:pPr eaLnBrk="0" hangingPunct="0">
                  <a:buNone/>
                </a:pPr>
                <a:r>
                  <a:rPr lang="en-US" altLang="zh-CN" sz="1200" i="1" dirty="0" smtClean="0">
                    <a:latin typeface="Times New Roman" pitchFamily="18" charset="0"/>
                    <a:ea typeface="宋体" pitchFamily="2" charset="-122"/>
                  </a:rPr>
                  <a:t>v</a:t>
                </a:r>
                <a:r>
                  <a:rPr lang="en-US" altLang="zh-CN" sz="1200" dirty="0" smtClean="0">
                    <a:latin typeface="Times New Roman" pitchFamily="18" charset="0"/>
                    <a:ea typeface="宋体" pitchFamily="2" charset="-122"/>
                  </a:rPr>
                  <a:t> (m/s) </a:t>
                </a:r>
                <a:endParaRPr lang="en-US" altLang="zh-CN" dirty="0">
                  <a:ea typeface="宋体" pitchFamily="2" charset="-122"/>
                </a:endParaRPr>
              </a:p>
            </p:txBody>
          </p:sp>
          <p:sp>
            <p:nvSpPr>
              <p:cNvPr id="107" name="Text Box 17"/>
              <p:cNvSpPr txBox="1">
                <a:spLocks noChangeArrowheads="1"/>
              </p:cNvSpPr>
              <p:nvPr/>
            </p:nvSpPr>
            <p:spPr bwMode="auto">
              <a:xfrm>
                <a:off x="3733800" y="3543300"/>
                <a:ext cx="736600" cy="220598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lIns="73152" tIns="36576" rIns="73152" bIns="36576"/>
              <a:lstStyle/>
              <a:p>
                <a:pPr eaLnBrk="0" hangingPunct="0">
                  <a:buNone/>
                </a:pPr>
                <a:r>
                  <a:rPr lang="en-US" altLang="zh-CN" sz="1200" i="1" dirty="0" smtClean="0">
                    <a:latin typeface="Times New Roman" pitchFamily="18" charset="0"/>
                    <a:ea typeface="宋体" pitchFamily="2" charset="-122"/>
                  </a:rPr>
                  <a:t>t</a:t>
                </a:r>
                <a:r>
                  <a:rPr lang="en-US" altLang="zh-CN" sz="1200" dirty="0" smtClean="0">
                    <a:latin typeface="Times New Roman" pitchFamily="18" charset="0"/>
                    <a:ea typeface="宋体" pitchFamily="2" charset="-122"/>
                  </a:rPr>
                  <a:t> (s</a:t>
                </a:r>
                <a:r>
                  <a:rPr lang="en-US" altLang="zh-CN" sz="1200" dirty="0">
                    <a:latin typeface="Times New Roman" pitchFamily="18" charset="0"/>
                    <a:ea typeface="宋体" pitchFamily="2" charset="-122"/>
                  </a:rPr>
                  <a:t>) </a:t>
                </a:r>
                <a:endParaRPr lang="en-US" altLang="zh-CN" dirty="0">
                  <a:ea typeface="宋体" pitchFamily="2" charset="-122"/>
                </a:endParaRPr>
              </a:p>
            </p:txBody>
          </p:sp>
        </p:grpSp>
      </p:grpSp>
      <p:grpSp>
        <p:nvGrpSpPr>
          <p:cNvPr id="126" name="Group 125"/>
          <p:cNvGrpSpPr/>
          <p:nvPr/>
        </p:nvGrpSpPr>
        <p:grpSpPr>
          <a:xfrm>
            <a:off x="561975" y="4184650"/>
            <a:ext cx="8124825" cy="2241933"/>
            <a:chOff x="561975" y="4184650"/>
            <a:chExt cx="8124825" cy="2241933"/>
          </a:xfrm>
        </p:grpSpPr>
        <p:grpSp>
          <p:nvGrpSpPr>
            <p:cNvPr id="125" name="Group 124"/>
            <p:cNvGrpSpPr/>
            <p:nvPr/>
          </p:nvGrpSpPr>
          <p:grpSpPr>
            <a:xfrm>
              <a:off x="561975" y="4191000"/>
              <a:ext cx="3533775" cy="2232134"/>
              <a:chOff x="561975" y="4191000"/>
              <a:chExt cx="3533775" cy="2232134"/>
            </a:xfrm>
          </p:grpSpPr>
          <p:grpSp>
            <p:nvGrpSpPr>
              <p:cNvPr id="5" name="Group 58"/>
              <p:cNvGrpSpPr>
                <a:grpSpLocks/>
              </p:cNvGrpSpPr>
              <p:nvPr/>
            </p:nvGrpSpPr>
            <p:grpSpPr bwMode="auto">
              <a:xfrm>
                <a:off x="561975" y="4191000"/>
                <a:ext cx="3533775" cy="2193925"/>
                <a:chOff x="3330" y="2736"/>
                <a:chExt cx="2226" cy="1382"/>
              </a:xfrm>
            </p:grpSpPr>
            <p:sp>
              <p:nvSpPr>
                <p:cNvPr id="13322" name="TextBox 25"/>
                <p:cNvSpPr txBox="1">
                  <a:spLocks noChangeArrowheads="1"/>
                </p:cNvSpPr>
                <p:nvPr/>
              </p:nvSpPr>
              <p:spPr bwMode="auto">
                <a:xfrm>
                  <a:off x="3440" y="3955"/>
                  <a:ext cx="164" cy="16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buNone/>
                  </a:pPr>
                  <a:r>
                    <a:rPr lang="en-US" sz="1200" dirty="0"/>
                    <a:t>0</a:t>
                  </a:r>
                </a:p>
              </p:txBody>
            </p:sp>
            <p:cxnSp>
              <p:nvCxnSpPr>
                <p:cNvPr id="13323" name="Straight Connector 28"/>
                <p:cNvCxnSpPr>
                  <a:cxnSpLocks noChangeShapeType="1"/>
                </p:cNvCxnSpPr>
                <p:nvPr/>
              </p:nvCxnSpPr>
              <p:spPr bwMode="auto">
                <a:xfrm flipV="1">
                  <a:off x="3605" y="3153"/>
                  <a:ext cx="1756" cy="800"/>
                </a:xfrm>
                <a:prstGeom prst="line">
                  <a:avLst/>
                </a:prstGeom>
                <a:noFill/>
                <a:ln w="19050" algn="ctr">
                  <a:solidFill>
                    <a:srgbClr val="FF0066"/>
                  </a:solidFill>
                  <a:round/>
                  <a:headEnd/>
                  <a:tailEnd/>
                </a:ln>
              </p:spPr>
            </p:cxnSp>
            <p:sp>
              <p:nvSpPr>
                <p:cNvPr id="13324" name="TextBox 46"/>
                <p:cNvSpPr txBox="1">
                  <a:spLocks noChangeArrowheads="1"/>
                </p:cNvSpPr>
                <p:nvPr/>
              </p:nvSpPr>
              <p:spPr bwMode="auto">
                <a:xfrm>
                  <a:off x="3364" y="3625"/>
                  <a:ext cx="329" cy="21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buNone/>
                  </a:pPr>
                  <a:r>
                    <a:rPr lang="en-US" i="1" dirty="0" smtClean="0">
                      <a:solidFill>
                        <a:srgbClr val="FF0066"/>
                      </a:solidFill>
                      <a:latin typeface="Times New Roman" pitchFamily="18" charset="0"/>
                      <a:cs typeface="Times New Roman" pitchFamily="18" charset="0"/>
                    </a:rPr>
                    <a:t>a</a:t>
                  </a:r>
                  <a:r>
                    <a:rPr lang="en-US" baseline="-25000" dirty="0" smtClean="0">
                      <a:solidFill>
                        <a:srgbClr val="FF0066"/>
                      </a:solidFill>
                      <a:latin typeface="Times New Roman" pitchFamily="18" charset="0"/>
                      <a:cs typeface="Times New Roman" pitchFamily="18" charset="0"/>
                    </a:rPr>
                    <a:t>1</a:t>
                  </a:r>
                  <a:endParaRPr lang="en-US" baseline="-25000" dirty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3325" name="TextBox 47"/>
                <p:cNvSpPr txBox="1">
                  <a:spLocks noChangeArrowheads="1"/>
                </p:cNvSpPr>
                <p:nvPr/>
              </p:nvSpPr>
              <p:spPr bwMode="auto">
                <a:xfrm>
                  <a:off x="3364" y="3084"/>
                  <a:ext cx="329" cy="21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buNone/>
                  </a:pPr>
                  <a:r>
                    <a:rPr lang="en-US" i="1" dirty="0" smtClean="0">
                      <a:solidFill>
                        <a:srgbClr val="FF0066"/>
                      </a:solidFill>
                      <a:latin typeface="Times New Roman" pitchFamily="18" charset="0"/>
                      <a:cs typeface="Times New Roman" pitchFamily="18" charset="0"/>
                    </a:rPr>
                    <a:t>a</a:t>
                  </a:r>
                  <a:r>
                    <a:rPr lang="en-US" baseline="-25000" dirty="0" smtClean="0">
                      <a:solidFill>
                        <a:srgbClr val="FF0066"/>
                      </a:solidFill>
                      <a:latin typeface="Times New Roman" pitchFamily="18" charset="0"/>
                      <a:cs typeface="Times New Roman" pitchFamily="18" charset="0"/>
                    </a:rPr>
                    <a:t>4</a:t>
                  </a:r>
                  <a:endParaRPr lang="en-US" baseline="-25000" dirty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3326" name="TextBox 48"/>
                <p:cNvSpPr txBox="1">
                  <a:spLocks noChangeArrowheads="1"/>
                </p:cNvSpPr>
                <p:nvPr/>
              </p:nvSpPr>
              <p:spPr bwMode="auto">
                <a:xfrm>
                  <a:off x="3367" y="3267"/>
                  <a:ext cx="329" cy="21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buNone/>
                  </a:pPr>
                  <a:r>
                    <a:rPr lang="en-US" i="1" dirty="0" smtClean="0">
                      <a:solidFill>
                        <a:srgbClr val="FF0066"/>
                      </a:solidFill>
                      <a:latin typeface="Times New Roman" pitchFamily="18" charset="0"/>
                      <a:cs typeface="Times New Roman" pitchFamily="18" charset="0"/>
                    </a:rPr>
                    <a:t>a</a:t>
                  </a:r>
                  <a:r>
                    <a:rPr lang="en-US" baseline="-25000" dirty="0" smtClean="0">
                      <a:solidFill>
                        <a:srgbClr val="FF0066"/>
                      </a:solidFill>
                      <a:latin typeface="Times New Roman" pitchFamily="18" charset="0"/>
                      <a:cs typeface="Times New Roman" pitchFamily="18" charset="0"/>
                    </a:rPr>
                    <a:t>3</a:t>
                  </a:r>
                  <a:endParaRPr lang="en-US" baseline="-25000" dirty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3327" name="TextBox 49"/>
                <p:cNvSpPr txBox="1">
                  <a:spLocks noChangeArrowheads="1"/>
                </p:cNvSpPr>
                <p:nvPr/>
              </p:nvSpPr>
              <p:spPr bwMode="auto">
                <a:xfrm>
                  <a:off x="3364" y="3440"/>
                  <a:ext cx="329" cy="21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buNone/>
                  </a:pPr>
                  <a:r>
                    <a:rPr lang="en-US" i="1" dirty="0" smtClean="0">
                      <a:solidFill>
                        <a:srgbClr val="FF0066"/>
                      </a:solidFill>
                      <a:latin typeface="Times New Roman" pitchFamily="18" charset="0"/>
                      <a:cs typeface="Times New Roman" pitchFamily="18" charset="0"/>
                    </a:rPr>
                    <a:t>a</a:t>
                  </a:r>
                  <a:r>
                    <a:rPr lang="en-US" baseline="-25000" dirty="0" smtClean="0">
                      <a:solidFill>
                        <a:srgbClr val="FF0066"/>
                      </a:solidFill>
                      <a:latin typeface="Times New Roman" pitchFamily="18" charset="0"/>
                      <a:cs typeface="Times New Roman" pitchFamily="18" charset="0"/>
                    </a:rPr>
                    <a:t>2</a:t>
                  </a:r>
                  <a:endParaRPr lang="en-US" baseline="-25000" dirty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cxnSp>
              <p:nvCxnSpPr>
                <p:cNvPr id="13329" name="Straight Connector 46"/>
                <p:cNvCxnSpPr>
                  <a:cxnSpLocks noChangeShapeType="1"/>
                </p:cNvCxnSpPr>
                <p:nvPr/>
              </p:nvCxnSpPr>
              <p:spPr bwMode="auto">
                <a:xfrm rot="10800000">
                  <a:off x="3603" y="3760"/>
                  <a:ext cx="408" cy="1"/>
                </a:xfrm>
                <a:prstGeom prst="line">
                  <a:avLst/>
                </a:prstGeom>
                <a:noFill/>
                <a:ln w="9525" algn="ctr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</p:spPr>
            </p:cxnSp>
            <p:cxnSp>
              <p:nvCxnSpPr>
                <p:cNvPr id="13331" name="Straight Connector 52"/>
                <p:cNvCxnSpPr>
                  <a:cxnSpLocks noChangeShapeType="1"/>
                </p:cNvCxnSpPr>
                <p:nvPr/>
              </p:nvCxnSpPr>
              <p:spPr bwMode="auto">
                <a:xfrm rot="5400000">
                  <a:off x="4235" y="3764"/>
                  <a:ext cx="386" cy="2"/>
                </a:xfrm>
                <a:prstGeom prst="line">
                  <a:avLst/>
                </a:prstGeom>
                <a:noFill/>
                <a:ln w="9525" algn="ctr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</p:spPr>
            </p:cxnSp>
            <p:cxnSp>
              <p:nvCxnSpPr>
                <p:cNvPr id="13332" name="Straight Connector 53"/>
                <p:cNvCxnSpPr>
                  <a:cxnSpLocks noChangeShapeType="1"/>
                </p:cNvCxnSpPr>
                <p:nvPr/>
              </p:nvCxnSpPr>
              <p:spPr bwMode="auto">
                <a:xfrm rot="10800000">
                  <a:off x="3609" y="3569"/>
                  <a:ext cx="816" cy="0"/>
                </a:xfrm>
                <a:prstGeom prst="line">
                  <a:avLst/>
                </a:prstGeom>
                <a:noFill/>
                <a:ln w="9525" algn="ctr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</p:spPr>
            </p:cxnSp>
            <p:cxnSp>
              <p:nvCxnSpPr>
                <p:cNvPr id="13333" name="Straight Connector 55"/>
                <p:cNvCxnSpPr>
                  <a:cxnSpLocks noChangeShapeType="1"/>
                </p:cNvCxnSpPr>
                <p:nvPr/>
              </p:nvCxnSpPr>
              <p:spPr bwMode="auto">
                <a:xfrm rot="10800000">
                  <a:off x="3599" y="3203"/>
                  <a:ext cx="1633" cy="1"/>
                </a:xfrm>
                <a:prstGeom prst="line">
                  <a:avLst/>
                </a:prstGeom>
                <a:noFill/>
                <a:ln w="9525" algn="ctr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</p:spPr>
            </p:cxnSp>
            <p:cxnSp>
              <p:nvCxnSpPr>
                <p:cNvPr id="13334" name="Straight Connector 56"/>
                <p:cNvCxnSpPr>
                  <a:cxnSpLocks noChangeShapeType="1"/>
                </p:cNvCxnSpPr>
                <p:nvPr/>
              </p:nvCxnSpPr>
              <p:spPr bwMode="auto">
                <a:xfrm rot="10800000">
                  <a:off x="3597" y="3386"/>
                  <a:ext cx="1249" cy="1"/>
                </a:xfrm>
                <a:prstGeom prst="line">
                  <a:avLst/>
                </a:prstGeom>
                <a:noFill/>
                <a:ln w="9525" algn="ctr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</p:spPr>
            </p:cxnSp>
            <p:cxnSp>
              <p:nvCxnSpPr>
                <p:cNvPr id="13335" name="Straight Connector 59"/>
                <p:cNvCxnSpPr>
                  <a:cxnSpLocks noChangeShapeType="1"/>
                </p:cNvCxnSpPr>
                <p:nvPr/>
              </p:nvCxnSpPr>
              <p:spPr bwMode="auto">
                <a:xfrm rot="5400000">
                  <a:off x="4552" y="3673"/>
                  <a:ext cx="576" cy="1"/>
                </a:xfrm>
                <a:prstGeom prst="line">
                  <a:avLst/>
                </a:prstGeom>
                <a:noFill/>
                <a:ln w="9525" algn="ctr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</p:spPr>
            </p:cxnSp>
            <p:cxnSp>
              <p:nvCxnSpPr>
                <p:cNvPr id="13336" name="Straight Connector 60"/>
                <p:cNvCxnSpPr>
                  <a:cxnSpLocks noChangeShapeType="1"/>
                </p:cNvCxnSpPr>
                <p:nvPr/>
              </p:nvCxnSpPr>
              <p:spPr bwMode="auto">
                <a:xfrm rot="5400000">
                  <a:off x="4869" y="3584"/>
                  <a:ext cx="760" cy="1"/>
                </a:xfrm>
                <a:prstGeom prst="line">
                  <a:avLst/>
                </a:prstGeom>
                <a:noFill/>
                <a:ln w="9525" algn="ctr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</p:spPr>
            </p:cxnSp>
            <p:sp>
              <p:nvSpPr>
                <p:cNvPr id="13339" name="Line 6"/>
                <p:cNvSpPr>
                  <a:spLocks noChangeShapeType="1"/>
                </p:cNvSpPr>
                <p:nvPr/>
              </p:nvSpPr>
              <p:spPr bwMode="auto">
                <a:xfrm flipH="1">
                  <a:off x="3604" y="2866"/>
                  <a:ext cx="0" cy="1251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 type="arrow" w="med" len="med"/>
                  <a:tailEnd/>
                </a:ln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3340" name="Line 5"/>
                <p:cNvSpPr>
                  <a:spLocks noChangeShapeType="1"/>
                </p:cNvSpPr>
                <p:nvPr/>
              </p:nvSpPr>
              <p:spPr bwMode="auto">
                <a:xfrm flipV="1">
                  <a:off x="3330" y="3960"/>
                  <a:ext cx="2226" cy="1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 type="arrow" w="med" len="med"/>
                </a:ln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3342" name="Text Box 3"/>
                <p:cNvSpPr txBox="1">
                  <a:spLocks noChangeArrowheads="1"/>
                </p:cNvSpPr>
                <p:nvPr/>
              </p:nvSpPr>
              <p:spPr bwMode="auto">
                <a:xfrm>
                  <a:off x="3385" y="2736"/>
                  <a:ext cx="431" cy="113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lIns="73152" tIns="36576" rIns="73152" bIns="36576"/>
                <a:lstStyle/>
                <a:p>
                  <a:pPr eaLnBrk="0" hangingPunct="0">
                    <a:buNone/>
                  </a:pPr>
                  <a:r>
                    <a:rPr lang="en-US" altLang="zh-CN" sz="1200" dirty="0" smtClean="0">
                      <a:latin typeface="Times New Roman" pitchFamily="18" charset="0"/>
                      <a:ea typeface="宋体" pitchFamily="2" charset="-122"/>
                    </a:rPr>
                    <a:t>a </a:t>
                  </a:r>
                  <a:r>
                    <a:rPr lang="en-US" altLang="zh-CN" sz="1200" dirty="0">
                      <a:latin typeface="Times New Roman" pitchFamily="18" charset="0"/>
                      <a:ea typeface="宋体" pitchFamily="2" charset="-122"/>
                    </a:rPr>
                    <a:t>(</a:t>
                  </a:r>
                  <a:r>
                    <a:rPr lang="en-US" altLang="zh-CN" sz="1200" dirty="0" smtClean="0">
                      <a:latin typeface="Times New Roman" pitchFamily="18" charset="0"/>
                      <a:ea typeface="宋体" pitchFamily="2" charset="-122"/>
                    </a:rPr>
                    <a:t>m/s</a:t>
                  </a:r>
                  <a:r>
                    <a:rPr lang="en-US" altLang="zh-CN" sz="1200" baseline="30000" dirty="0" smtClean="0">
                      <a:latin typeface="Times New Roman" pitchFamily="18" charset="0"/>
                      <a:ea typeface="宋体" pitchFamily="2" charset="-122"/>
                    </a:rPr>
                    <a:t>2</a:t>
                  </a:r>
                  <a:r>
                    <a:rPr lang="en-US" altLang="zh-CN" sz="1200" dirty="0" smtClean="0">
                      <a:latin typeface="Times New Roman" pitchFamily="18" charset="0"/>
                      <a:ea typeface="宋体" pitchFamily="2" charset="-122"/>
                    </a:rPr>
                    <a:t>) </a:t>
                  </a:r>
                  <a:endParaRPr lang="en-US" altLang="zh-CN" dirty="0">
                    <a:ea typeface="宋体" pitchFamily="2" charset="-122"/>
                  </a:endParaRPr>
                </a:p>
              </p:txBody>
            </p:sp>
            <p:cxnSp>
              <p:nvCxnSpPr>
                <p:cNvPr id="13343" name="Straight Connector 40"/>
                <p:cNvCxnSpPr>
                  <a:cxnSpLocks noChangeShapeType="1"/>
                </p:cNvCxnSpPr>
                <p:nvPr/>
              </p:nvCxnSpPr>
              <p:spPr bwMode="auto">
                <a:xfrm rot="5400000">
                  <a:off x="3914" y="3860"/>
                  <a:ext cx="204" cy="1"/>
                </a:xfrm>
                <a:prstGeom prst="line">
                  <a:avLst/>
                </a:prstGeom>
                <a:noFill/>
                <a:ln w="9525" algn="ctr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</p:spPr>
            </p:cxnSp>
            <p:sp>
              <p:nvSpPr>
                <p:cNvPr id="13344" name="TextBox 20"/>
                <p:cNvSpPr txBox="1">
                  <a:spLocks noChangeArrowheads="1"/>
                </p:cNvSpPr>
                <p:nvPr/>
              </p:nvSpPr>
              <p:spPr bwMode="auto">
                <a:xfrm>
                  <a:off x="3984" y="2954"/>
                  <a:ext cx="1344" cy="18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>
                    <a:buNone/>
                  </a:pPr>
                  <a:r>
                    <a:rPr lang="en-US" sz="1400" dirty="0" smtClean="0"/>
                    <a:t>Acceleration-time </a:t>
                  </a:r>
                  <a:r>
                    <a:rPr lang="en-US" sz="1400" dirty="0"/>
                    <a:t>graph</a:t>
                  </a:r>
                </a:p>
              </p:txBody>
            </p:sp>
          </p:grpSp>
          <p:sp>
            <p:nvSpPr>
              <p:cNvPr id="116" name="TextBox 42"/>
              <p:cNvSpPr txBox="1">
                <a:spLocks noChangeArrowheads="1"/>
              </p:cNvSpPr>
              <p:nvPr/>
            </p:nvSpPr>
            <p:spPr bwMode="auto">
              <a:xfrm>
                <a:off x="1447800" y="6081502"/>
                <a:ext cx="457200" cy="3416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buNone/>
                </a:pPr>
                <a:r>
                  <a:rPr lang="en-US" i="1" dirty="0">
                    <a:latin typeface="Times New Roman" pitchFamily="18" charset="0"/>
                    <a:cs typeface="Times New Roman" pitchFamily="18" charset="0"/>
                  </a:rPr>
                  <a:t>t</a:t>
                </a:r>
                <a:r>
                  <a:rPr lang="en-US" baseline="-25000" dirty="0"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  <p:sp>
            <p:nvSpPr>
              <p:cNvPr id="117" name="TextBox 42"/>
              <p:cNvSpPr txBox="1">
                <a:spLocks noChangeArrowheads="1"/>
              </p:cNvSpPr>
              <p:nvPr/>
            </p:nvSpPr>
            <p:spPr bwMode="auto">
              <a:xfrm>
                <a:off x="2095500" y="6074833"/>
                <a:ext cx="457200" cy="3416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buNone/>
                </a:pPr>
                <a:r>
                  <a:rPr lang="en-US" i="1" dirty="0">
                    <a:latin typeface="Times New Roman" pitchFamily="18" charset="0"/>
                    <a:cs typeface="Times New Roman" pitchFamily="18" charset="0"/>
                  </a:rPr>
                  <a:t>t</a:t>
                </a:r>
                <a:r>
                  <a:rPr lang="en-US" baseline="-25000" dirty="0"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  <p:sp>
            <p:nvSpPr>
              <p:cNvPr id="118" name="TextBox 42"/>
              <p:cNvSpPr txBox="1">
                <a:spLocks noChangeArrowheads="1"/>
              </p:cNvSpPr>
              <p:nvPr/>
            </p:nvSpPr>
            <p:spPr bwMode="auto">
              <a:xfrm>
                <a:off x="2743200" y="6074833"/>
                <a:ext cx="457200" cy="3416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buNone/>
                </a:pPr>
                <a:r>
                  <a:rPr lang="en-US" i="1" dirty="0">
                    <a:latin typeface="Times New Roman" pitchFamily="18" charset="0"/>
                    <a:cs typeface="Times New Roman" pitchFamily="18" charset="0"/>
                  </a:rPr>
                  <a:t>t</a:t>
                </a:r>
                <a:r>
                  <a:rPr lang="en-US" baseline="-25000" dirty="0"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119" name="TextBox 42"/>
              <p:cNvSpPr txBox="1">
                <a:spLocks noChangeArrowheads="1"/>
              </p:cNvSpPr>
              <p:nvPr/>
            </p:nvSpPr>
            <p:spPr bwMode="auto">
              <a:xfrm>
                <a:off x="3390900" y="6074833"/>
                <a:ext cx="457200" cy="3416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buNone/>
                </a:pPr>
                <a:r>
                  <a:rPr lang="en-US" i="1" dirty="0">
                    <a:latin typeface="Times New Roman" pitchFamily="18" charset="0"/>
                    <a:cs typeface="Times New Roman" pitchFamily="18" charset="0"/>
                  </a:rPr>
                  <a:t>t</a:t>
                </a:r>
                <a:r>
                  <a:rPr lang="en-US" baseline="-25000" dirty="0"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</p:grpSp>
        <p:grpSp>
          <p:nvGrpSpPr>
            <p:cNvPr id="122" name="Group 121"/>
            <p:cNvGrpSpPr/>
            <p:nvPr/>
          </p:nvGrpSpPr>
          <p:grpSpPr>
            <a:xfrm>
              <a:off x="4746625" y="4184650"/>
              <a:ext cx="3940175" cy="2241933"/>
              <a:chOff x="4746625" y="4184650"/>
              <a:chExt cx="3940175" cy="2241933"/>
            </a:xfrm>
          </p:grpSpPr>
          <p:grpSp>
            <p:nvGrpSpPr>
              <p:cNvPr id="3" name="Group 104"/>
              <p:cNvGrpSpPr>
                <a:grpSpLocks/>
              </p:cNvGrpSpPr>
              <p:nvPr/>
            </p:nvGrpSpPr>
            <p:grpSpPr bwMode="auto">
              <a:xfrm>
                <a:off x="4746625" y="4184650"/>
                <a:ext cx="3533774" cy="2200044"/>
                <a:chOff x="685800" y="4184650"/>
                <a:chExt cx="3533775" cy="2200045"/>
              </a:xfrm>
            </p:grpSpPr>
            <p:sp>
              <p:nvSpPr>
                <p:cNvPr id="13390" name="Freeform 26"/>
                <p:cNvSpPr>
                  <a:spLocks noChangeArrowheads="1"/>
                </p:cNvSpPr>
                <p:nvPr/>
              </p:nvSpPr>
              <p:spPr bwMode="auto">
                <a:xfrm>
                  <a:off x="1120422" y="4184650"/>
                  <a:ext cx="2232378" cy="1943101"/>
                </a:xfrm>
                <a:custGeom>
                  <a:avLst/>
                  <a:gdLst>
                    <a:gd name="T0" fmla="*/ 0 w 3065172"/>
                    <a:gd name="T1" fmla="*/ 0 h 1841678"/>
                    <a:gd name="T2" fmla="*/ 0 w 3065172"/>
                    <a:gd name="T3" fmla="*/ 0 h 1841678"/>
                    <a:gd name="T4" fmla="*/ 0 w 3065172"/>
                    <a:gd name="T5" fmla="*/ 0 h 1841678"/>
                    <a:gd name="T6" fmla="*/ 0 w 3065172"/>
                    <a:gd name="T7" fmla="*/ 0 h 1841678"/>
                    <a:gd name="T8" fmla="*/ 0 w 3065172"/>
                    <a:gd name="T9" fmla="*/ 0 h 184167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065172"/>
                    <a:gd name="T16" fmla="*/ 0 h 1841678"/>
                    <a:gd name="T17" fmla="*/ 3065172 w 3065172"/>
                    <a:gd name="T18" fmla="*/ 1841678 h 1841678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065172" h="1841678">
                      <a:moveTo>
                        <a:pt x="0" y="1841678"/>
                      </a:moveTo>
                      <a:cubicBezTo>
                        <a:pt x="344510" y="1808407"/>
                        <a:pt x="689020" y="1775137"/>
                        <a:pt x="1004552" y="1687132"/>
                      </a:cubicBezTo>
                      <a:cubicBezTo>
                        <a:pt x="1320084" y="1599127"/>
                        <a:pt x="1620592" y="1481070"/>
                        <a:pt x="1893195" y="1313645"/>
                      </a:cubicBezTo>
                      <a:cubicBezTo>
                        <a:pt x="2165798" y="1146220"/>
                        <a:pt x="2444840" y="901521"/>
                        <a:pt x="2640169" y="682580"/>
                      </a:cubicBezTo>
                      <a:cubicBezTo>
                        <a:pt x="2835499" y="463639"/>
                        <a:pt x="2950335" y="231819"/>
                        <a:pt x="3065172" y="0"/>
                      </a:cubicBezTo>
                    </a:path>
                  </a:pathLst>
                </a:custGeom>
                <a:noFill/>
                <a:ln w="19050" algn="ctr">
                  <a:solidFill>
                    <a:srgbClr val="FF006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3368" name="TextBox 25"/>
                <p:cNvSpPr txBox="1">
                  <a:spLocks noChangeArrowheads="1"/>
                </p:cNvSpPr>
                <p:nvPr/>
              </p:nvSpPr>
              <p:spPr bwMode="auto">
                <a:xfrm>
                  <a:off x="860425" y="6126163"/>
                  <a:ext cx="260350" cy="25853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buNone/>
                  </a:pPr>
                  <a:r>
                    <a:rPr lang="en-US" sz="1200" dirty="0"/>
                    <a:t>0</a:t>
                  </a:r>
                </a:p>
              </p:txBody>
            </p:sp>
            <p:sp>
              <p:nvSpPr>
                <p:cNvPr id="13369" name="TextBox 46"/>
                <p:cNvSpPr txBox="1">
                  <a:spLocks noChangeArrowheads="1"/>
                </p:cNvSpPr>
                <p:nvPr/>
              </p:nvSpPr>
              <p:spPr bwMode="auto">
                <a:xfrm>
                  <a:off x="762109" y="5805169"/>
                  <a:ext cx="522288" cy="34163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buNone/>
                  </a:pPr>
                  <a:r>
                    <a:rPr lang="en-US" i="1" dirty="0" smtClean="0">
                      <a:solidFill>
                        <a:srgbClr val="FF0066"/>
                      </a:solidFill>
                      <a:latin typeface="Times New Roman" pitchFamily="18" charset="0"/>
                      <a:cs typeface="Times New Roman" pitchFamily="18" charset="0"/>
                    </a:rPr>
                    <a:t>a</a:t>
                  </a:r>
                  <a:r>
                    <a:rPr lang="en-US" baseline="-25000" dirty="0" smtClean="0">
                      <a:solidFill>
                        <a:srgbClr val="FF0066"/>
                      </a:solidFill>
                      <a:latin typeface="Times New Roman" pitchFamily="18" charset="0"/>
                      <a:cs typeface="Times New Roman" pitchFamily="18" charset="0"/>
                    </a:rPr>
                    <a:t>1</a:t>
                  </a:r>
                  <a:endParaRPr lang="en-US" baseline="-25000" dirty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3370" name="TextBox 47"/>
                <p:cNvSpPr txBox="1">
                  <a:spLocks noChangeArrowheads="1"/>
                </p:cNvSpPr>
                <p:nvPr/>
              </p:nvSpPr>
              <p:spPr bwMode="auto">
                <a:xfrm>
                  <a:off x="741581" y="4495800"/>
                  <a:ext cx="522288" cy="34163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buNone/>
                  </a:pPr>
                  <a:r>
                    <a:rPr lang="en-US" i="1" dirty="0">
                      <a:solidFill>
                        <a:srgbClr val="FF0066"/>
                      </a:solidFill>
                      <a:latin typeface="Times New Roman" pitchFamily="18" charset="0"/>
                      <a:cs typeface="Times New Roman" pitchFamily="18" charset="0"/>
                    </a:rPr>
                    <a:t>a</a:t>
                  </a:r>
                  <a:r>
                    <a:rPr lang="en-US" baseline="-25000" dirty="0" smtClean="0">
                      <a:solidFill>
                        <a:srgbClr val="FF0066"/>
                      </a:solidFill>
                      <a:latin typeface="Times New Roman" pitchFamily="18" charset="0"/>
                      <a:cs typeface="Times New Roman" pitchFamily="18" charset="0"/>
                    </a:rPr>
                    <a:t>4</a:t>
                  </a:r>
                  <a:endParaRPr lang="en-US" baseline="-25000" dirty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3371" name="TextBox 48"/>
                <p:cNvSpPr txBox="1">
                  <a:spLocks noChangeArrowheads="1"/>
                </p:cNvSpPr>
                <p:nvPr/>
              </p:nvSpPr>
              <p:spPr bwMode="auto">
                <a:xfrm>
                  <a:off x="741581" y="5171722"/>
                  <a:ext cx="522288" cy="34163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buNone/>
                  </a:pPr>
                  <a:r>
                    <a:rPr lang="en-US" i="1" dirty="0" smtClean="0">
                      <a:solidFill>
                        <a:srgbClr val="FF0066"/>
                      </a:solidFill>
                      <a:latin typeface="Times New Roman" pitchFamily="18" charset="0"/>
                      <a:cs typeface="Times New Roman" pitchFamily="18" charset="0"/>
                    </a:rPr>
                    <a:t>a</a:t>
                  </a:r>
                  <a:r>
                    <a:rPr lang="en-US" baseline="-25000" dirty="0" smtClean="0">
                      <a:solidFill>
                        <a:srgbClr val="FF0066"/>
                      </a:solidFill>
                      <a:latin typeface="Times New Roman" pitchFamily="18" charset="0"/>
                      <a:cs typeface="Times New Roman" pitchFamily="18" charset="0"/>
                    </a:rPr>
                    <a:t>3</a:t>
                  </a:r>
                  <a:endParaRPr lang="en-US" baseline="-25000" dirty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3372" name="TextBox 49"/>
                <p:cNvSpPr txBox="1">
                  <a:spLocks noChangeArrowheads="1"/>
                </p:cNvSpPr>
                <p:nvPr/>
              </p:nvSpPr>
              <p:spPr bwMode="auto">
                <a:xfrm>
                  <a:off x="741581" y="5572654"/>
                  <a:ext cx="522288" cy="34163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buNone/>
                  </a:pPr>
                  <a:r>
                    <a:rPr lang="en-US" i="1" dirty="0" smtClean="0">
                      <a:solidFill>
                        <a:srgbClr val="FF0066"/>
                      </a:solidFill>
                      <a:latin typeface="Times New Roman" pitchFamily="18" charset="0"/>
                      <a:cs typeface="Times New Roman" pitchFamily="18" charset="0"/>
                    </a:rPr>
                    <a:t>a</a:t>
                  </a:r>
                  <a:r>
                    <a:rPr lang="en-US" baseline="-25000" dirty="0" smtClean="0">
                      <a:solidFill>
                        <a:srgbClr val="FF0066"/>
                      </a:solidFill>
                      <a:latin typeface="Times New Roman" pitchFamily="18" charset="0"/>
                      <a:cs typeface="Times New Roman" pitchFamily="18" charset="0"/>
                    </a:rPr>
                    <a:t>2</a:t>
                  </a:r>
                  <a:endParaRPr lang="en-US" baseline="-25000" dirty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cxnSp>
              <p:nvCxnSpPr>
                <p:cNvPr id="13374" name="Straight Connector 46"/>
                <p:cNvCxnSpPr>
                  <a:cxnSpLocks noChangeShapeType="1"/>
                </p:cNvCxnSpPr>
                <p:nvPr/>
              </p:nvCxnSpPr>
              <p:spPr bwMode="auto">
                <a:xfrm rot="10800000">
                  <a:off x="1134625" y="6018212"/>
                  <a:ext cx="558000" cy="1588"/>
                </a:xfrm>
                <a:prstGeom prst="line">
                  <a:avLst/>
                </a:prstGeom>
                <a:noFill/>
                <a:ln w="9525" algn="ctr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</p:spPr>
            </p:cxnSp>
            <p:cxnSp>
              <p:nvCxnSpPr>
                <p:cNvPr id="13376" name="Straight Connector 52"/>
                <p:cNvCxnSpPr>
                  <a:cxnSpLocks noChangeShapeType="1"/>
                </p:cNvCxnSpPr>
                <p:nvPr/>
              </p:nvCxnSpPr>
              <p:spPr bwMode="auto">
                <a:xfrm rot="5400000">
                  <a:off x="2040387" y="5961513"/>
                  <a:ext cx="342000" cy="3175"/>
                </a:xfrm>
                <a:prstGeom prst="line">
                  <a:avLst/>
                </a:prstGeom>
                <a:noFill/>
                <a:ln w="9525" algn="ctr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</p:spPr>
            </p:cxnSp>
            <p:cxnSp>
              <p:nvCxnSpPr>
                <p:cNvPr id="13377" name="Straight Connector 53"/>
                <p:cNvCxnSpPr>
                  <a:cxnSpLocks noChangeShapeType="1"/>
                </p:cNvCxnSpPr>
                <p:nvPr/>
              </p:nvCxnSpPr>
              <p:spPr bwMode="auto">
                <a:xfrm rot="10800000">
                  <a:off x="1129800" y="5791200"/>
                  <a:ext cx="1080000" cy="0"/>
                </a:xfrm>
                <a:prstGeom prst="line">
                  <a:avLst/>
                </a:prstGeom>
                <a:noFill/>
                <a:ln w="9525" algn="ctr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</p:spPr>
            </p:cxnSp>
            <p:cxnSp>
              <p:nvCxnSpPr>
                <p:cNvPr id="13378" name="Straight Connector 55"/>
                <p:cNvCxnSpPr>
                  <a:cxnSpLocks noChangeShapeType="1"/>
                </p:cNvCxnSpPr>
                <p:nvPr/>
              </p:nvCxnSpPr>
              <p:spPr bwMode="auto">
                <a:xfrm rot="10800000">
                  <a:off x="1138801" y="4722812"/>
                  <a:ext cx="2016000" cy="1588"/>
                </a:xfrm>
                <a:prstGeom prst="line">
                  <a:avLst/>
                </a:prstGeom>
                <a:noFill/>
                <a:ln w="9525" algn="ctr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</p:spPr>
            </p:cxnSp>
            <p:cxnSp>
              <p:nvCxnSpPr>
                <p:cNvPr id="13379" name="Straight Connector 56"/>
                <p:cNvCxnSpPr>
                  <a:cxnSpLocks noChangeShapeType="1"/>
                </p:cNvCxnSpPr>
                <p:nvPr/>
              </p:nvCxnSpPr>
              <p:spPr bwMode="auto">
                <a:xfrm rot="10800000">
                  <a:off x="1118455" y="5379861"/>
                  <a:ext cx="1584000" cy="1588"/>
                </a:xfrm>
                <a:prstGeom prst="line">
                  <a:avLst/>
                </a:prstGeom>
                <a:noFill/>
                <a:ln w="9525" algn="ctr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</p:spPr>
            </p:cxnSp>
            <p:cxnSp>
              <p:nvCxnSpPr>
                <p:cNvPr id="13380" name="Straight Connector 59"/>
                <p:cNvCxnSpPr>
                  <a:cxnSpLocks noChangeShapeType="1"/>
                </p:cNvCxnSpPr>
                <p:nvPr/>
              </p:nvCxnSpPr>
              <p:spPr bwMode="auto">
                <a:xfrm rot="5400000">
                  <a:off x="2320838" y="5755307"/>
                  <a:ext cx="756000" cy="1588"/>
                </a:xfrm>
                <a:prstGeom prst="line">
                  <a:avLst/>
                </a:prstGeom>
                <a:noFill/>
                <a:ln w="9525" algn="ctr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</p:spPr>
            </p:cxnSp>
            <p:cxnSp>
              <p:nvCxnSpPr>
                <p:cNvPr id="13381" name="Straight Connector 60"/>
                <p:cNvCxnSpPr>
                  <a:cxnSpLocks noChangeShapeType="1"/>
                </p:cNvCxnSpPr>
                <p:nvPr/>
              </p:nvCxnSpPr>
              <p:spPr bwMode="auto">
                <a:xfrm rot="5400000">
                  <a:off x="2442922" y="5417674"/>
                  <a:ext cx="1404001" cy="1588"/>
                </a:xfrm>
                <a:prstGeom prst="line">
                  <a:avLst/>
                </a:prstGeom>
                <a:noFill/>
                <a:ln w="9525" algn="ctr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</p:spPr>
            </p:cxnSp>
            <p:sp>
              <p:nvSpPr>
                <p:cNvPr id="13384" name="Line 6"/>
                <p:cNvSpPr>
                  <a:spLocks noChangeShapeType="1"/>
                </p:cNvSpPr>
                <p:nvPr/>
              </p:nvSpPr>
              <p:spPr bwMode="auto">
                <a:xfrm flipH="1">
                  <a:off x="1120775" y="4397375"/>
                  <a:ext cx="0" cy="1985963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 type="arrow" w="med" len="med"/>
                  <a:tailEnd/>
                </a:ln>
              </p:spPr>
              <p:txBody>
                <a:bodyPr/>
                <a:lstStyle/>
                <a:p>
                  <a:endParaRPr lang="en-SG"/>
                </a:p>
              </p:txBody>
            </p:sp>
            <p:sp>
              <p:nvSpPr>
                <p:cNvPr id="13385" name="Line 5"/>
                <p:cNvSpPr>
                  <a:spLocks noChangeShapeType="1"/>
                </p:cNvSpPr>
                <p:nvPr/>
              </p:nvSpPr>
              <p:spPr bwMode="auto">
                <a:xfrm flipV="1">
                  <a:off x="685800" y="6134100"/>
                  <a:ext cx="3533775" cy="1588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 type="arrow" w="med" len="med"/>
                </a:ln>
              </p:spPr>
              <p:txBody>
                <a:bodyPr/>
                <a:lstStyle/>
                <a:p>
                  <a:endParaRPr lang="en-SG"/>
                </a:p>
              </p:txBody>
            </p:sp>
            <p:cxnSp>
              <p:nvCxnSpPr>
                <p:cNvPr id="13388" name="Straight Connector 40"/>
                <p:cNvCxnSpPr>
                  <a:cxnSpLocks noChangeShapeType="1"/>
                </p:cNvCxnSpPr>
                <p:nvPr/>
              </p:nvCxnSpPr>
              <p:spPr bwMode="auto">
                <a:xfrm rot="5400000">
                  <a:off x="1632895" y="6073007"/>
                  <a:ext cx="108000" cy="1588"/>
                </a:xfrm>
                <a:prstGeom prst="line">
                  <a:avLst/>
                </a:prstGeom>
                <a:noFill/>
                <a:ln w="9525" algn="ctr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</p:spPr>
            </p:cxnSp>
            <p:sp>
              <p:nvSpPr>
                <p:cNvPr id="13389" name="TextBox 20"/>
                <p:cNvSpPr txBox="1">
                  <a:spLocks noChangeArrowheads="1"/>
                </p:cNvSpPr>
                <p:nvPr/>
              </p:nvSpPr>
              <p:spPr bwMode="auto">
                <a:xfrm>
                  <a:off x="1371599" y="4419600"/>
                  <a:ext cx="2644776" cy="28623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>
                    <a:buNone/>
                  </a:pPr>
                  <a:r>
                    <a:rPr lang="en-US" sz="1400" dirty="0" smtClean="0"/>
                    <a:t>Acceleration-time </a:t>
                  </a:r>
                  <a:r>
                    <a:rPr lang="en-US" sz="1400" dirty="0"/>
                    <a:t>graph</a:t>
                  </a:r>
                </a:p>
              </p:txBody>
            </p:sp>
          </p:grpSp>
          <p:sp>
            <p:nvSpPr>
              <p:cNvPr id="105" name="Text Box 17"/>
              <p:cNvSpPr txBox="1">
                <a:spLocks noChangeArrowheads="1"/>
              </p:cNvSpPr>
              <p:nvPr/>
            </p:nvSpPr>
            <p:spPr bwMode="auto">
              <a:xfrm>
                <a:off x="7950200" y="6172200"/>
                <a:ext cx="736600" cy="220598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lIns="73152" tIns="36576" rIns="73152" bIns="36576"/>
              <a:lstStyle/>
              <a:p>
                <a:pPr eaLnBrk="0" hangingPunct="0">
                  <a:buNone/>
                </a:pPr>
                <a:r>
                  <a:rPr lang="en-US" altLang="zh-CN" sz="1200" i="1" dirty="0" smtClean="0">
                    <a:latin typeface="Times New Roman" pitchFamily="18" charset="0"/>
                    <a:ea typeface="宋体" pitchFamily="2" charset="-122"/>
                  </a:rPr>
                  <a:t>t</a:t>
                </a:r>
                <a:r>
                  <a:rPr lang="en-US" altLang="zh-CN" sz="1200" dirty="0" smtClean="0">
                    <a:latin typeface="Times New Roman" pitchFamily="18" charset="0"/>
                    <a:ea typeface="宋体" pitchFamily="2" charset="-122"/>
                  </a:rPr>
                  <a:t> (s</a:t>
                </a:r>
                <a:r>
                  <a:rPr lang="en-US" altLang="zh-CN" sz="1200" dirty="0">
                    <a:latin typeface="Times New Roman" pitchFamily="18" charset="0"/>
                    <a:ea typeface="宋体" pitchFamily="2" charset="-122"/>
                  </a:rPr>
                  <a:t>) </a:t>
                </a:r>
                <a:endParaRPr lang="en-US" altLang="zh-CN" dirty="0">
                  <a:ea typeface="宋体" pitchFamily="2" charset="-122"/>
                </a:endParaRPr>
              </a:p>
            </p:txBody>
          </p:sp>
          <p:sp>
            <p:nvSpPr>
              <p:cNvPr id="112" name="TextBox 42"/>
              <p:cNvSpPr txBox="1">
                <a:spLocks noChangeArrowheads="1"/>
              </p:cNvSpPr>
              <p:nvPr/>
            </p:nvSpPr>
            <p:spPr bwMode="auto">
              <a:xfrm>
                <a:off x="5562600" y="6057900"/>
                <a:ext cx="457200" cy="3416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buNone/>
                </a:pPr>
                <a:r>
                  <a:rPr lang="en-US" i="1" dirty="0" smtClean="0">
                    <a:latin typeface="Times New Roman" pitchFamily="18" charset="0"/>
                    <a:cs typeface="Times New Roman" pitchFamily="18" charset="0"/>
                  </a:rPr>
                  <a:t>t</a:t>
                </a:r>
                <a:r>
                  <a:rPr lang="en-US" baseline="-25000" dirty="0" smtClean="0">
                    <a:latin typeface="Times New Roman" pitchFamily="18" charset="0"/>
                    <a:cs typeface="Times New Roman" pitchFamily="18" charset="0"/>
                  </a:rPr>
                  <a:t>1</a:t>
                </a:r>
                <a:endParaRPr lang="en-US" baseline="-250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13" name="TextBox 42"/>
              <p:cNvSpPr txBox="1">
                <a:spLocks noChangeArrowheads="1"/>
              </p:cNvSpPr>
              <p:nvPr/>
            </p:nvSpPr>
            <p:spPr bwMode="auto">
              <a:xfrm>
                <a:off x="6077655" y="6057900"/>
                <a:ext cx="457200" cy="3416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buNone/>
                </a:pPr>
                <a:r>
                  <a:rPr lang="en-US" i="1" dirty="0">
                    <a:latin typeface="Times New Roman" pitchFamily="18" charset="0"/>
                    <a:cs typeface="Times New Roman" pitchFamily="18" charset="0"/>
                  </a:rPr>
                  <a:t>t</a:t>
                </a:r>
                <a:r>
                  <a:rPr lang="en-US" baseline="-25000" dirty="0"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  <p:sp>
            <p:nvSpPr>
              <p:cNvPr id="114" name="TextBox 42"/>
              <p:cNvSpPr txBox="1">
                <a:spLocks noChangeArrowheads="1"/>
              </p:cNvSpPr>
              <p:nvPr/>
            </p:nvSpPr>
            <p:spPr bwMode="auto">
              <a:xfrm>
                <a:off x="6557433" y="6073666"/>
                <a:ext cx="457200" cy="3416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buNone/>
                </a:pPr>
                <a:r>
                  <a:rPr lang="en-US" i="1" dirty="0">
                    <a:latin typeface="Times New Roman" pitchFamily="18" charset="0"/>
                    <a:cs typeface="Times New Roman" pitchFamily="18" charset="0"/>
                  </a:rPr>
                  <a:t>t</a:t>
                </a:r>
                <a:r>
                  <a:rPr lang="en-US" baseline="-25000" dirty="0"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115" name="TextBox 42"/>
              <p:cNvSpPr txBox="1">
                <a:spLocks noChangeArrowheads="1"/>
              </p:cNvSpPr>
              <p:nvPr/>
            </p:nvSpPr>
            <p:spPr bwMode="auto">
              <a:xfrm>
                <a:off x="7006167" y="6084951"/>
                <a:ext cx="457200" cy="3416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buNone/>
                </a:pPr>
                <a:r>
                  <a:rPr lang="en-US" i="1" dirty="0">
                    <a:latin typeface="Times New Roman" pitchFamily="18" charset="0"/>
                    <a:cs typeface="Times New Roman" pitchFamily="18" charset="0"/>
                  </a:rPr>
                  <a:t>t</a:t>
                </a:r>
                <a:r>
                  <a:rPr lang="en-US" baseline="-25000" dirty="0"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sp>
            <p:nvSpPr>
              <p:cNvPr id="120" name="Text Box 3"/>
              <p:cNvSpPr txBox="1">
                <a:spLocks noChangeArrowheads="1"/>
              </p:cNvSpPr>
              <p:nvPr/>
            </p:nvSpPr>
            <p:spPr bwMode="auto">
              <a:xfrm>
                <a:off x="4838700" y="4213334"/>
                <a:ext cx="684212" cy="179388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lIns="73152" tIns="36576" rIns="73152" bIns="36576"/>
              <a:lstStyle/>
              <a:p>
                <a:pPr eaLnBrk="0" hangingPunct="0">
                  <a:buNone/>
                </a:pPr>
                <a:r>
                  <a:rPr lang="en-US" altLang="zh-CN" sz="1200" dirty="0" smtClean="0">
                    <a:latin typeface="Times New Roman" pitchFamily="18" charset="0"/>
                    <a:ea typeface="宋体" pitchFamily="2" charset="-122"/>
                  </a:rPr>
                  <a:t>a </a:t>
                </a:r>
                <a:r>
                  <a:rPr lang="en-US" altLang="zh-CN" sz="1200" dirty="0">
                    <a:latin typeface="Times New Roman" pitchFamily="18" charset="0"/>
                    <a:ea typeface="宋体" pitchFamily="2" charset="-122"/>
                  </a:rPr>
                  <a:t>(</a:t>
                </a:r>
                <a:r>
                  <a:rPr lang="en-US" altLang="zh-CN" sz="1200" dirty="0" smtClean="0">
                    <a:latin typeface="Times New Roman" pitchFamily="18" charset="0"/>
                    <a:ea typeface="宋体" pitchFamily="2" charset="-122"/>
                  </a:rPr>
                  <a:t>m/s</a:t>
                </a:r>
                <a:r>
                  <a:rPr lang="en-US" altLang="zh-CN" sz="1200" baseline="30000" dirty="0" smtClean="0">
                    <a:latin typeface="Times New Roman" pitchFamily="18" charset="0"/>
                    <a:ea typeface="宋体" pitchFamily="2" charset="-122"/>
                  </a:rPr>
                  <a:t>2</a:t>
                </a:r>
                <a:r>
                  <a:rPr lang="en-US" altLang="zh-CN" sz="1200" dirty="0" smtClean="0">
                    <a:latin typeface="Times New Roman" pitchFamily="18" charset="0"/>
                    <a:ea typeface="宋体" pitchFamily="2" charset="-122"/>
                  </a:rPr>
                  <a:t>) </a:t>
                </a:r>
                <a:endParaRPr lang="en-US" altLang="zh-CN" dirty="0">
                  <a:ea typeface="宋体" pitchFamily="2" charset="-122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1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4" dur="500"/>
                                        <p:tgtEl>
                                          <p:spTgt spid="37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8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" dur="500"/>
                                        <p:tgtEl>
                                          <p:spTgt spid="379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44" grpId="0" animBg="1"/>
      <p:bldP spid="37944" grpId="1" animBg="1"/>
      <p:bldP spid="101" grpId="0" animBg="1"/>
      <p:bldP spid="101" grpId="1" animBg="1"/>
      <p:bldP spid="10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Rectangle 3"/>
          <p:cNvSpPr txBox="1">
            <a:spLocks noChangeArrowheads="1"/>
          </p:cNvSpPr>
          <p:nvPr/>
        </p:nvSpPr>
        <p:spPr bwMode="auto">
          <a:xfrm>
            <a:off x="3563938" y="5448300"/>
            <a:ext cx="5694362" cy="1025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350" indent="-6350" algn="l">
              <a:spcBef>
                <a:spcPct val="20000"/>
              </a:spcBef>
              <a:buNone/>
              <a:defRPr/>
            </a:pPr>
            <a:r>
              <a:rPr lang="en-SG" sz="2400" kern="0" dirty="0">
                <a:latin typeface="+mn-lt"/>
              </a:rPr>
              <a:t>The </a:t>
            </a:r>
            <a:r>
              <a:rPr lang="en-SG" sz="2400" kern="0" dirty="0">
                <a:solidFill>
                  <a:srgbClr val="000000"/>
                </a:solidFill>
                <a:latin typeface="+mn-lt"/>
              </a:rPr>
              <a:t>gradient of a quantity-time graph </a:t>
            </a:r>
            <a:r>
              <a:rPr lang="en-SG" sz="2400" kern="0" dirty="0">
                <a:latin typeface="+mn-lt"/>
              </a:rPr>
              <a:t>at any particular time </a:t>
            </a:r>
            <a:r>
              <a:rPr lang="en-SG" sz="2400" i="1" kern="0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SG" sz="2400" kern="0" dirty="0">
                <a:latin typeface="+mn-lt"/>
              </a:rPr>
              <a:t> is reflected in the rate of change-time graph.</a:t>
            </a:r>
          </a:p>
        </p:txBody>
      </p:sp>
      <p:sp>
        <p:nvSpPr>
          <p:cNvPr id="12292" name="Line 30"/>
          <p:cNvSpPr>
            <a:spLocks noChangeShapeType="1"/>
          </p:cNvSpPr>
          <p:nvPr/>
        </p:nvSpPr>
        <p:spPr bwMode="auto">
          <a:xfrm flipV="1">
            <a:off x="3248025" y="4052888"/>
            <a:ext cx="2373313" cy="10779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293" name="AutoShape 51"/>
          <p:cNvSpPr>
            <a:spLocks noChangeArrowheads="1"/>
          </p:cNvSpPr>
          <p:nvPr/>
        </p:nvSpPr>
        <p:spPr bwMode="auto">
          <a:xfrm flipH="1">
            <a:off x="1541463" y="2179638"/>
            <a:ext cx="887412" cy="1843087"/>
          </a:xfrm>
          <a:prstGeom prst="curvedLeftArrow">
            <a:avLst>
              <a:gd name="adj1" fmla="val 20000"/>
              <a:gd name="adj2" fmla="val 40000"/>
              <a:gd name="adj3" fmla="val 3372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endParaRPr lang="en-SG" sz="1800"/>
          </a:p>
        </p:txBody>
      </p:sp>
      <p:sp>
        <p:nvSpPr>
          <p:cNvPr id="10247" name="Text Box 53"/>
          <p:cNvSpPr txBox="1">
            <a:spLocks noChangeArrowheads="1"/>
          </p:cNvSpPr>
          <p:nvPr/>
        </p:nvSpPr>
        <p:spPr bwMode="auto">
          <a:xfrm>
            <a:off x="163513" y="2028825"/>
            <a:ext cx="1446212" cy="24560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None/>
              <a:defRPr/>
            </a:pPr>
            <a:r>
              <a:rPr lang="en-SG" sz="1600" dirty="0">
                <a:solidFill>
                  <a:schemeClr val="accent2"/>
                </a:solidFill>
                <a:latin typeface="+mn-lt"/>
              </a:rPr>
              <a:t>Finding the </a:t>
            </a:r>
            <a:r>
              <a:rPr lang="en-SG" sz="1600" b="1" dirty="0">
                <a:solidFill>
                  <a:schemeClr val="accent2"/>
                </a:solidFill>
                <a:latin typeface="+mn-lt"/>
              </a:rPr>
              <a:t>area</a:t>
            </a:r>
            <a:r>
              <a:rPr lang="en-SG" sz="1600" dirty="0">
                <a:solidFill>
                  <a:schemeClr val="accent2"/>
                </a:solidFill>
                <a:latin typeface="+mn-lt"/>
              </a:rPr>
              <a:t> under the </a:t>
            </a:r>
            <a:r>
              <a:rPr lang="en-SG" sz="1600" kern="0" dirty="0">
                <a:solidFill>
                  <a:schemeClr val="accent2"/>
                </a:solidFill>
                <a:latin typeface="+mn-lt"/>
              </a:rPr>
              <a:t>rate of change-time </a:t>
            </a:r>
            <a:r>
              <a:rPr lang="en-SG" sz="1600" dirty="0">
                <a:solidFill>
                  <a:schemeClr val="accent2"/>
                </a:solidFill>
                <a:latin typeface="+mn-lt"/>
              </a:rPr>
              <a:t>curve</a:t>
            </a:r>
          </a:p>
          <a:p>
            <a:pPr>
              <a:buNone/>
              <a:defRPr/>
            </a:pPr>
            <a:r>
              <a:rPr lang="en-SG" sz="1600" dirty="0" smtClean="0">
                <a:solidFill>
                  <a:schemeClr val="accent2"/>
                </a:solidFill>
                <a:latin typeface="+mn-lt"/>
              </a:rPr>
              <a:t/>
            </a:r>
            <a:br>
              <a:rPr lang="en-SG" sz="1600" dirty="0" smtClean="0">
                <a:solidFill>
                  <a:schemeClr val="accent2"/>
                </a:solidFill>
                <a:latin typeface="+mn-lt"/>
              </a:rPr>
            </a:br>
            <a:endParaRPr lang="en-SG" sz="1600" dirty="0" smtClean="0">
              <a:solidFill>
                <a:schemeClr val="accent2"/>
              </a:solidFill>
              <a:latin typeface="+mn-lt"/>
            </a:endParaRPr>
          </a:p>
          <a:p>
            <a:pPr>
              <a:defRPr/>
            </a:pPr>
            <a:endParaRPr lang="en-SG" sz="1600" dirty="0">
              <a:solidFill>
                <a:schemeClr val="accent2"/>
              </a:solidFill>
              <a:latin typeface="+mn-lt"/>
            </a:endParaRPr>
          </a:p>
          <a:p>
            <a:pPr>
              <a:buNone/>
              <a:defRPr/>
            </a:pPr>
            <a:r>
              <a:rPr lang="en-SG" sz="1600" kern="0" dirty="0">
                <a:solidFill>
                  <a:schemeClr val="accent2"/>
                </a:solidFill>
                <a:latin typeface="+mn-lt"/>
              </a:rPr>
              <a:t>Quantity-time curve</a:t>
            </a:r>
            <a:r>
              <a:rPr lang="en-SG" sz="1600" dirty="0">
                <a:solidFill>
                  <a:schemeClr val="accent2"/>
                </a:solidFill>
                <a:latin typeface="+mn-lt"/>
              </a:rPr>
              <a:t> </a:t>
            </a:r>
          </a:p>
        </p:txBody>
      </p:sp>
      <p:sp>
        <p:nvSpPr>
          <p:cNvPr id="12295" name="Line 21"/>
          <p:cNvSpPr>
            <a:spLocks noChangeShapeType="1"/>
          </p:cNvSpPr>
          <p:nvPr/>
        </p:nvSpPr>
        <p:spPr bwMode="auto">
          <a:xfrm flipV="1">
            <a:off x="2822575" y="2957513"/>
            <a:ext cx="34925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arrow" w="med" len="med"/>
          </a:ln>
        </p:spPr>
        <p:txBody>
          <a:bodyPr/>
          <a:lstStyle/>
          <a:p>
            <a:endParaRPr lang="en-GB"/>
          </a:p>
        </p:txBody>
      </p:sp>
      <p:sp>
        <p:nvSpPr>
          <p:cNvPr id="12296" name="Text Box 22"/>
          <p:cNvSpPr txBox="1">
            <a:spLocks noChangeArrowheads="1"/>
          </p:cNvSpPr>
          <p:nvPr/>
        </p:nvSpPr>
        <p:spPr bwMode="auto">
          <a:xfrm>
            <a:off x="5441950" y="2928938"/>
            <a:ext cx="587375" cy="398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>
              <a:buNone/>
            </a:pPr>
            <a:r>
              <a:rPr lang="en-US" sz="1200" i="1" dirty="0">
                <a:latin typeface="Times New Roman" pitchFamily="18" charset="0"/>
              </a:rPr>
              <a:t>t</a:t>
            </a:r>
            <a:endParaRPr lang="en-SG" sz="1800" dirty="0"/>
          </a:p>
        </p:txBody>
      </p:sp>
      <p:sp>
        <p:nvSpPr>
          <p:cNvPr id="12297" name="Text Box 23"/>
          <p:cNvSpPr txBox="1">
            <a:spLocks noChangeArrowheads="1"/>
          </p:cNvSpPr>
          <p:nvPr/>
        </p:nvSpPr>
        <p:spPr bwMode="auto">
          <a:xfrm>
            <a:off x="5956300" y="3041650"/>
            <a:ext cx="744538" cy="30008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None/>
            </a:pPr>
            <a:r>
              <a:rPr lang="en-SG" sz="1500" i="1" dirty="0" smtClean="0">
                <a:latin typeface="Times New Roman" pitchFamily="18" charset="0"/>
                <a:cs typeface="Times New Roman" pitchFamily="18" charset="0"/>
              </a:rPr>
              <a:t>t </a:t>
            </a:r>
            <a:r>
              <a:rPr lang="en-SG" sz="1500" dirty="0" smtClean="0">
                <a:latin typeface="Times New Roman" pitchFamily="18" charset="0"/>
                <a:cs typeface="Times New Roman" pitchFamily="18" charset="0"/>
              </a:rPr>
              <a:t>(s)</a:t>
            </a:r>
            <a:endParaRPr lang="en-SG" sz="15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98" name="Text Box 25"/>
          <p:cNvSpPr txBox="1">
            <a:spLocks noChangeArrowheads="1"/>
          </p:cNvSpPr>
          <p:nvPr/>
        </p:nvSpPr>
        <p:spPr bwMode="auto">
          <a:xfrm>
            <a:off x="3013075" y="2928938"/>
            <a:ext cx="588963" cy="398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>
              <a:buNone/>
            </a:pPr>
            <a:r>
              <a:rPr lang="en-US" sz="1200" dirty="0">
                <a:latin typeface="Times New Roman" pitchFamily="18" charset="0"/>
              </a:rPr>
              <a:t>0</a:t>
            </a:r>
            <a:endParaRPr lang="en-SG" sz="1800" dirty="0"/>
          </a:p>
        </p:txBody>
      </p:sp>
      <p:sp>
        <p:nvSpPr>
          <p:cNvPr id="12299" name="Text Box 26"/>
          <p:cNvSpPr txBox="1">
            <a:spLocks noChangeArrowheads="1"/>
          </p:cNvSpPr>
          <p:nvPr/>
        </p:nvSpPr>
        <p:spPr bwMode="auto">
          <a:xfrm>
            <a:off x="2057400" y="1390168"/>
            <a:ext cx="2649537" cy="2862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SG" sz="1400" dirty="0" smtClean="0"/>
              <a:t>Rate of change of Quantity </a:t>
            </a:r>
            <a:endParaRPr lang="en-SG" sz="1400" dirty="0"/>
          </a:p>
        </p:txBody>
      </p:sp>
      <p:sp>
        <p:nvSpPr>
          <p:cNvPr id="12300" name="Rectangle 43"/>
          <p:cNvSpPr>
            <a:spLocks noChangeArrowheads="1"/>
          </p:cNvSpPr>
          <p:nvPr/>
        </p:nvSpPr>
        <p:spPr bwMode="auto">
          <a:xfrm>
            <a:off x="3260725" y="1890713"/>
            <a:ext cx="568325" cy="1063625"/>
          </a:xfrm>
          <a:prstGeom prst="rect">
            <a:avLst/>
          </a:prstGeom>
          <a:solidFill>
            <a:srgbClr val="FFFF99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12301" name="Rectangle 44"/>
          <p:cNvSpPr>
            <a:spLocks noChangeArrowheads="1"/>
          </p:cNvSpPr>
          <p:nvPr/>
        </p:nvSpPr>
        <p:spPr bwMode="auto">
          <a:xfrm>
            <a:off x="3825875" y="1890713"/>
            <a:ext cx="571500" cy="1063625"/>
          </a:xfrm>
          <a:prstGeom prst="rect">
            <a:avLst/>
          </a:prstGeom>
          <a:solidFill>
            <a:srgbClr val="FFCC00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12302" name="Rectangle 45"/>
          <p:cNvSpPr>
            <a:spLocks noChangeArrowheads="1"/>
          </p:cNvSpPr>
          <p:nvPr/>
        </p:nvSpPr>
        <p:spPr bwMode="auto">
          <a:xfrm>
            <a:off x="4397375" y="1890713"/>
            <a:ext cx="663575" cy="1063625"/>
          </a:xfrm>
          <a:prstGeom prst="rect">
            <a:avLst/>
          </a:prstGeom>
          <a:solidFill>
            <a:srgbClr val="00FF99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12303" name="Text Box 54"/>
          <p:cNvSpPr txBox="1">
            <a:spLocks noChangeArrowheads="1"/>
          </p:cNvSpPr>
          <p:nvPr/>
        </p:nvSpPr>
        <p:spPr bwMode="auto">
          <a:xfrm>
            <a:off x="3338513" y="2282825"/>
            <a:ext cx="347662" cy="3416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None/>
            </a:pPr>
            <a:r>
              <a:rPr lang="en-SG" sz="1800" dirty="0"/>
              <a:t>A</a:t>
            </a:r>
          </a:p>
        </p:txBody>
      </p:sp>
      <p:sp>
        <p:nvSpPr>
          <p:cNvPr id="12304" name="Text Box 55"/>
          <p:cNvSpPr txBox="1">
            <a:spLocks noChangeArrowheads="1"/>
          </p:cNvSpPr>
          <p:nvPr/>
        </p:nvSpPr>
        <p:spPr bwMode="auto">
          <a:xfrm>
            <a:off x="3919538" y="2278063"/>
            <a:ext cx="347662" cy="3416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None/>
            </a:pPr>
            <a:r>
              <a:rPr lang="en-SG" sz="1800" dirty="0"/>
              <a:t>B</a:t>
            </a:r>
          </a:p>
        </p:txBody>
      </p:sp>
      <p:sp>
        <p:nvSpPr>
          <p:cNvPr id="12305" name="Text Box 56"/>
          <p:cNvSpPr txBox="1">
            <a:spLocks noChangeArrowheads="1"/>
          </p:cNvSpPr>
          <p:nvPr/>
        </p:nvSpPr>
        <p:spPr bwMode="auto">
          <a:xfrm>
            <a:off x="4543425" y="2287588"/>
            <a:ext cx="347663" cy="3416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None/>
            </a:pPr>
            <a:r>
              <a:rPr lang="en-SG" sz="1800" dirty="0"/>
              <a:t>C</a:t>
            </a:r>
          </a:p>
        </p:txBody>
      </p:sp>
      <p:sp>
        <p:nvSpPr>
          <p:cNvPr id="12306" name="Line 13"/>
          <p:cNvSpPr>
            <a:spLocks noChangeShapeType="1"/>
          </p:cNvSpPr>
          <p:nvPr/>
        </p:nvSpPr>
        <p:spPr bwMode="auto">
          <a:xfrm flipH="1">
            <a:off x="3262313" y="3562350"/>
            <a:ext cx="0" cy="18034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arrow" w="med" len="med"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307" name="Line 14"/>
          <p:cNvSpPr>
            <a:spLocks noChangeShapeType="1"/>
          </p:cNvSpPr>
          <p:nvPr/>
        </p:nvSpPr>
        <p:spPr bwMode="auto">
          <a:xfrm flipV="1">
            <a:off x="2832100" y="5138738"/>
            <a:ext cx="34925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arrow" w="med" len="med"/>
          </a:ln>
        </p:spPr>
        <p:txBody>
          <a:bodyPr/>
          <a:lstStyle/>
          <a:p>
            <a:endParaRPr lang="en-GB"/>
          </a:p>
        </p:txBody>
      </p:sp>
      <p:sp>
        <p:nvSpPr>
          <p:cNvPr id="12308" name="Text Box 15"/>
          <p:cNvSpPr txBox="1">
            <a:spLocks noChangeArrowheads="1"/>
          </p:cNvSpPr>
          <p:nvPr/>
        </p:nvSpPr>
        <p:spPr bwMode="auto">
          <a:xfrm>
            <a:off x="5519738" y="5164138"/>
            <a:ext cx="417512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>
              <a:buNone/>
            </a:pPr>
            <a:r>
              <a:rPr lang="en-US" sz="1200" i="1" dirty="0">
                <a:latin typeface="Times New Roman" pitchFamily="18" charset="0"/>
              </a:rPr>
              <a:t>t</a:t>
            </a:r>
            <a:endParaRPr lang="en-SG" sz="1800" dirty="0"/>
          </a:p>
        </p:txBody>
      </p:sp>
      <p:sp>
        <p:nvSpPr>
          <p:cNvPr id="12309" name="Text Box 16"/>
          <p:cNvSpPr txBox="1">
            <a:spLocks noChangeArrowheads="1"/>
          </p:cNvSpPr>
          <p:nvPr/>
        </p:nvSpPr>
        <p:spPr bwMode="auto">
          <a:xfrm>
            <a:off x="5911850" y="5127625"/>
            <a:ext cx="803275" cy="30008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None/>
            </a:pPr>
            <a:r>
              <a:rPr lang="en-SG" sz="1500" i="1" dirty="0" smtClean="0">
                <a:latin typeface="Times New Roman" pitchFamily="18" charset="0"/>
                <a:cs typeface="Times New Roman" pitchFamily="18" charset="0"/>
              </a:rPr>
              <a:t>t </a:t>
            </a:r>
            <a:r>
              <a:rPr lang="en-SG" sz="1500" dirty="0" smtClean="0">
                <a:latin typeface="Times New Roman" pitchFamily="18" charset="0"/>
                <a:cs typeface="Times New Roman" pitchFamily="18" charset="0"/>
              </a:rPr>
              <a:t>(s)</a:t>
            </a:r>
          </a:p>
        </p:txBody>
      </p:sp>
      <p:sp>
        <p:nvSpPr>
          <p:cNvPr id="12310" name="Text Box 18"/>
          <p:cNvSpPr txBox="1">
            <a:spLocks noChangeArrowheads="1"/>
          </p:cNvSpPr>
          <p:nvPr/>
        </p:nvSpPr>
        <p:spPr bwMode="auto">
          <a:xfrm>
            <a:off x="3049588" y="5110163"/>
            <a:ext cx="4445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>
              <a:buNone/>
            </a:pPr>
            <a:r>
              <a:rPr lang="en-US" sz="1200" i="1" dirty="0">
                <a:latin typeface="Times New Roman" pitchFamily="18" charset="0"/>
              </a:rPr>
              <a:t>0</a:t>
            </a:r>
            <a:endParaRPr lang="en-SG" sz="1800" dirty="0"/>
          </a:p>
        </p:txBody>
      </p:sp>
      <p:sp>
        <p:nvSpPr>
          <p:cNvPr id="12311" name="Text Box 19"/>
          <p:cNvSpPr txBox="1">
            <a:spLocks noChangeArrowheads="1"/>
          </p:cNvSpPr>
          <p:nvPr/>
        </p:nvSpPr>
        <p:spPr bwMode="auto">
          <a:xfrm>
            <a:off x="2417763" y="3257068"/>
            <a:ext cx="1582737" cy="2862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None/>
            </a:pPr>
            <a:r>
              <a:rPr lang="en-SG" sz="1400" dirty="0" smtClean="0"/>
              <a:t>Quantity</a:t>
            </a:r>
            <a:endParaRPr lang="en-SG" sz="1400" dirty="0"/>
          </a:p>
        </p:txBody>
      </p:sp>
      <p:sp>
        <p:nvSpPr>
          <p:cNvPr id="12312" name="Line 58"/>
          <p:cNvSpPr>
            <a:spLocks noChangeShapeType="1"/>
          </p:cNvSpPr>
          <p:nvPr/>
        </p:nvSpPr>
        <p:spPr bwMode="auto">
          <a:xfrm flipH="1">
            <a:off x="3275013" y="4303713"/>
            <a:ext cx="1785937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313" name="Line 59"/>
          <p:cNvSpPr>
            <a:spLocks noChangeShapeType="1"/>
          </p:cNvSpPr>
          <p:nvPr/>
        </p:nvSpPr>
        <p:spPr bwMode="auto">
          <a:xfrm flipH="1">
            <a:off x="3260725" y="4608513"/>
            <a:ext cx="11176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314" name="Line 60"/>
          <p:cNvSpPr>
            <a:spLocks noChangeShapeType="1"/>
          </p:cNvSpPr>
          <p:nvPr/>
        </p:nvSpPr>
        <p:spPr bwMode="auto">
          <a:xfrm flipH="1">
            <a:off x="3260725" y="4854575"/>
            <a:ext cx="56673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315" name="Text Box 61"/>
          <p:cNvSpPr txBox="1">
            <a:spLocks noChangeArrowheads="1"/>
          </p:cNvSpPr>
          <p:nvPr/>
        </p:nvSpPr>
        <p:spPr bwMode="auto">
          <a:xfrm>
            <a:off x="2933700" y="4730750"/>
            <a:ext cx="347663" cy="2585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None/>
            </a:pPr>
            <a:r>
              <a:rPr lang="en-SG" sz="1200" dirty="0"/>
              <a:t>A</a:t>
            </a:r>
          </a:p>
        </p:txBody>
      </p:sp>
      <p:sp>
        <p:nvSpPr>
          <p:cNvPr id="12316" name="Text Box 62"/>
          <p:cNvSpPr txBox="1">
            <a:spLocks noChangeArrowheads="1"/>
          </p:cNvSpPr>
          <p:nvPr/>
        </p:nvSpPr>
        <p:spPr bwMode="auto">
          <a:xfrm>
            <a:off x="2605088" y="4468813"/>
            <a:ext cx="757237" cy="2585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None/>
            </a:pPr>
            <a:r>
              <a:rPr lang="en-SG" sz="1200" dirty="0"/>
              <a:t>A + B</a:t>
            </a:r>
          </a:p>
        </p:txBody>
      </p:sp>
      <p:sp>
        <p:nvSpPr>
          <p:cNvPr id="12317" name="Text Box 63"/>
          <p:cNvSpPr txBox="1">
            <a:spLocks noChangeArrowheads="1"/>
          </p:cNvSpPr>
          <p:nvPr/>
        </p:nvSpPr>
        <p:spPr bwMode="auto">
          <a:xfrm>
            <a:off x="2366963" y="4173538"/>
            <a:ext cx="957262" cy="2585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None/>
            </a:pPr>
            <a:r>
              <a:rPr lang="en-SG" sz="1200" dirty="0"/>
              <a:t>A + B + C</a:t>
            </a:r>
          </a:p>
        </p:txBody>
      </p:sp>
      <p:sp>
        <p:nvSpPr>
          <p:cNvPr id="12318" name="Line 40"/>
          <p:cNvSpPr>
            <a:spLocks noChangeShapeType="1"/>
          </p:cNvSpPr>
          <p:nvPr/>
        </p:nvSpPr>
        <p:spPr bwMode="auto">
          <a:xfrm flipV="1">
            <a:off x="3832225" y="1898432"/>
            <a:ext cx="0" cy="2952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319" name="Line 41"/>
          <p:cNvSpPr>
            <a:spLocks noChangeShapeType="1"/>
          </p:cNvSpPr>
          <p:nvPr/>
        </p:nvSpPr>
        <p:spPr bwMode="auto">
          <a:xfrm flipV="1">
            <a:off x="4395788" y="1871445"/>
            <a:ext cx="0" cy="2736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320" name="Line 42"/>
          <p:cNvSpPr>
            <a:spLocks noChangeShapeType="1"/>
          </p:cNvSpPr>
          <p:nvPr/>
        </p:nvSpPr>
        <p:spPr bwMode="auto">
          <a:xfrm flipV="1">
            <a:off x="5057775" y="1890495"/>
            <a:ext cx="0" cy="2412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cxnSp>
        <p:nvCxnSpPr>
          <p:cNvPr id="12321" name="Straight Connector 40"/>
          <p:cNvCxnSpPr>
            <a:cxnSpLocks noChangeShapeType="1"/>
          </p:cNvCxnSpPr>
          <p:nvPr/>
        </p:nvCxnSpPr>
        <p:spPr bwMode="auto">
          <a:xfrm rot="5400000">
            <a:off x="4538663" y="2963863"/>
            <a:ext cx="219710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</p:spPr>
      </p:cxnSp>
      <p:cxnSp>
        <p:nvCxnSpPr>
          <p:cNvPr id="12322" name="Straight Connector 42"/>
          <p:cNvCxnSpPr>
            <a:cxnSpLocks noChangeShapeType="1"/>
            <a:stCxn id="12292" idx="1"/>
          </p:cNvCxnSpPr>
          <p:nvPr/>
        </p:nvCxnSpPr>
        <p:spPr bwMode="auto">
          <a:xfrm rot="5400000" flipH="1">
            <a:off x="4446588" y="2878138"/>
            <a:ext cx="3175" cy="2346325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</p:spPr>
      </p:cxnSp>
      <p:sp>
        <p:nvSpPr>
          <p:cNvPr id="12323" name="Text Box 63"/>
          <p:cNvSpPr txBox="1">
            <a:spLocks noChangeArrowheads="1"/>
          </p:cNvSpPr>
          <p:nvPr/>
        </p:nvSpPr>
        <p:spPr bwMode="auto">
          <a:xfrm>
            <a:off x="2087563" y="3930650"/>
            <a:ext cx="1238250" cy="2585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None/>
            </a:pPr>
            <a:r>
              <a:rPr lang="en-SG" sz="1200" dirty="0" smtClean="0"/>
              <a:t>A </a:t>
            </a:r>
            <a:r>
              <a:rPr lang="en-SG" sz="1200" dirty="0"/>
              <a:t>+ B + C + D</a:t>
            </a:r>
          </a:p>
        </p:txBody>
      </p:sp>
      <p:cxnSp>
        <p:nvCxnSpPr>
          <p:cNvPr id="12324" name="Straight Connector 47"/>
          <p:cNvCxnSpPr>
            <a:cxnSpLocks noChangeShapeType="1"/>
          </p:cNvCxnSpPr>
          <p:nvPr/>
        </p:nvCxnSpPr>
        <p:spPr bwMode="auto">
          <a:xfrm>
            <a:off x="3233738" y="1892300"/>
            <a:ext cx="2403475" cy="1588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12325" name="Rectangle 48"/>
          <p:cNvSpPr>
            <a:spLocks noChangeArrowheads="1"/>
          </p:cNvSpPr>
          <p:nvPr/>
        </p:nvSpPr>
        <p:spPr bwMode="auto">
          <a:xfrm>
            <a:off x="5062538" y="1892300"/>
            <a:ext cx="574675" cy="1065213"/>
          </a:xfrm>
          <a:prstGeom prst="rect">
            <a:avLst/>
          </a:prstGeom>
          <a:solidFill>
            <a:srgbClr val="CCFF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1" hangingPunct="1"/>
            <a:endParaRPr lang="en-GB" sz="1800" b="1">
              <a:latin typeface="Arial" charset="0"/>
            </a:endParaRPr>
          </a:p>
        </p:txBody>
      </p:sp>
      <p:sp>
        <p:nvSpPr>
          <p:cNvPr id="12326" name="Text Box 57"/>
          <p:cNvSpPr txBox="1">
            <a:spLocks noChangeArrowheads="1"/>
          </p:cNvSpPr>
          <p:nvPr/>
        </p:nvSpPr>
        <p:spPr bwMode="auto">
          <a:xfrm>
            <a:off x="5180013" y="2282825"/>
            <a:ext cx="347662" cy="3416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None/>
            </a:pPr>
            <a:r>
              <a:rPr lang="en-SG" sz="1800" dirty="0"/>
              <a:t>D</a:t>
            </a:r>
          </a:p>
        </p:txBody>
      </p:sp>
      <p:sp>
        <p:nvSpPr>
          <p:cNvPr id="45" name="AutoShape 51"/>
          <p:cNvSpPr>
            <a:spLocks noChangeArrowheads="1"/>
          </p:cNvSpPr>
          <p:nvPr/>
        </p:nvSpPr>
        <p:spPr bwMode="auto">
          <a:xfrm rot="10800000" flipH="1">
            <a:off x="6334125" y="2181225"/>
            <a:ext cx="887413" cy="1843088"/>
          </a:xfrm>
          <a:prstGeom prst="curvedLeftArrow">
            <a:avLst>
              <a:gd name="adj1" fmla="val 20000"/>
              <a:gd name="adj2" fmla="val 40000"/>
              <a:gd name="adj3" fmla="val 3372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endParaRPr lang="en-SG" sz="1800"/>
          </a:p>
        </p:txBody>
      </p:sp>
      <p:sp>
        <p:nvSpPr>
          <p:cNvPr id="46" name="Text Box 53"/>
          <p:cNvSpPr txBox="1">
            <a:spLocks noChangeArrowheads="1"/>
          </p:cNvSpPr>
          <p:nvPr/>
        </p:nvSpPr>
        <p:spPr bwMode="auto">
          <a:xfrm>
            <a:off x="7345363" y="2051050"/>
            <a:ext cx="1446212" cy="223445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None/>
              <a:defRPr/>
            </a:pPr>
            <a:r>
              <a:rPr lang="en-SG" sz="1600" dirty="0">
                <a:solidFill>
                  <a:schemeClr val="accent2"/>
                </a:solidFill>
                <a:latin typeface="+mn-lt"/>
              </a:rPr>
              <a:t>Rate of change curve</a:t>
            </a:r>
          </a:p>
          <a:p>
            <a:pPr>
              <a:defRPr/>
            </a:pPr>
            <a:endParaRPr lang="en-SG" sz="1600" dirty="0" smtClean="0">
              <a:solidFill>
                <a:schemeClr val="accent2"/>
              </a:solidFill>
              <a:latin typeface="+mn-lt"/>
            </a:endParaRPr>
          </a:p>
          <a:p>
            <a:pPr>
              <a:buNone/>
              <a:defRPr/>
            </a:pPr>
            <a:r>
              <a:rPr lang="en-SG" sz="1600" dirty="0" smtClean="0">
                <a:solidFill>
                  <a:schemeClr val="accent2"/>
                </a:solidFill>
                <a:latin typeface="+mn-lt"/>
              </a:rPr>
              <a:t/>
            </a:r>
            <a:br>
              <a:rPr lang="en-SG" sz="1600" dirty="0" smtClean="0">
                <a:solidFill>
                  <a:schemeClr val="accent2"/>
                </a:solidFill>
                <a:latin typeface="+mn-lt"/>
              </a:rPr>
            </a:br>
            <a:endParaRPr lang="en-SG" sz="1600" dirty="0">
              <a:solidFill>
                <a:schemeClr val="accent2"/>
              </a:solidFill>
              <a:latin typeface="+mn-lt"/>
            </a:endParaRPr>
          </a:p>
          <a:p>
            <a:pPr>
              <a:buNone/>
              <a:defRPr/>
            </a:pPr>
            <a:r>
              <a:rPr lang="en-SG" sz="1600" dirty="0">
                <a:solidFill>
                  <a:schemeClr val="accent2"/>
                </a:solidFill>
                <a:latin typeface="+mn-lt"/>
              </a:rPr>
              <a:t>Finding the </a:t>
            </a:r>
            <a:r>
              <a:rPr lang="en-SG" sz="1600" b="1" dirty="0">
                <a:solidFill>
                  <a:schemeClr val="accent2"/>
                </a:solidFill>
                <a:latin typeface="+mn-lt"/>
              </a:rPr>
              <a:t>gradient </a:t>
            </a:r>
            <a:r>
              <a:rPr lang="en-SG" sz="1600" kern="0" dirty="0">
                <a:solidFill>
                  <a:schemeClr val="accent2"/>
                </a:solidFill>
                <a:latin typeface="+mn-lt"/>
              </a:rPr>
              <a:t>of the quantity-time </a:t>
            </a:r>
            <a:r>
              <a:rPr lang="en-SG" sz="1600" dirty="0">
                <a:solidFill>
                  <a:schemeClr val="accent2"/>
                </a:solidFill>
                <a:latin typeface="+mn-lt"/>
              </a:rPr>
              <a:t>curve</a:t>
            </a:r>
          </a:p>
        </p:txBody>
      </p:sp>
      <p:sp>
        <p:nvSpPr>
          <p:cNvPr id="9258" name="Rectangular Callout 49"/>
          <p:cNvSpPr>
            <a:spLocks noChangeArrowheads="1"/>
          </p:cNvSpPr>
          <p:nvPr/>
        </p:nvSpPr>
        <p:spPr bwMode="auto">
          <a:xfrm>
            <a:off x="5778500" y="1443038"/>
            <a:ext cx="2851150" cy="336550"/>
          </a:xfrm>
          <a:prstGeom prst="wedgeRectCallout">
            <a:avLst>
              <a:gd name="adj1" fmla="val -44028"/>
              <a:gd name="adj2" fmla="val 112500"/>
            </a:avLst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None/>
              <a:defRPr/>
            </a:pPr>
            <a:r>
              <a:rPr lang="en-SG" sz="1600" b="1" dirty="0">
                <a:solidFill>
                  <a:srgbClr val="FF0000"/>
                </a:solidFill>
                <a:latin typeface="+mn-lt"/>
              </a:rPr>
              <a:t>Rate of change-time graph</a:t>
            </a:r>
          </a:p>
        </p:txBody>
      </p:sp>
      <p:sp>
        <p:nvSpPr>
          <p:cNvPr id="9259" name="Rectangular Callout 51"/>
          <p:cNvSpPr>
            <a:spLocks noChangeArrowheads="1"/>
          </p:cNvSpPr>
          <p:nvPr/>
        </p:nvSpPr>
        <p:spPr bwMode="auto">
          <a:xfrm>
            <a:off x="5870575" y="4597400"/>
            <a:ext cx="2468563" cy="314325"/>
          </a:xfrm>
          <a:prstGeom prst="wedgeRectCallout">
            <a:avLst>
              <a:gd name="adj1" fmla="val -47856"/>
              <a:gd name="adj2" fmla="val -104167"/>
            </a:avLst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None/>
              <a:defRPr/>
            </a:pPr>
            <a:r>
              <a:rPr lang="en-SG" sz="1600" b="1" dirty="0" smtClean="0">
                <a:solidFill>
                  <a:srgbClr val="FF0000"/>
                </a:solidFill>
                <a:latin typeface="+mn-lt"/>
              </a:rPr>
              <a:t>Quantity-time </a:t>
            </a:r>
            <a:r>
              <a:rPr lang="en-SG" sz="1600" b="1" dirty="0">
                <a:solidFill>
                  <a:srgbClr val="FF0000"/>
                </a:solidFill>
                <a:latin typeface="+mn-lt"/>
              </a:rPr>
              <a:t>graph</a:t>
            </a:r>
          </a:p>
        </p:txBody>
      </p:sp>
      <p:cxnSp>
        <p:nvCxnSpPr>
          <p:cNvPr id="12331" name="Straight Arrow Connector 47"/>
          <p:cNvCxnSpPr>
            <a:cxnSpLocks noChangeShapeType="1"/>
          </p:cNvCxnSpPr>
          <p:nvPr/>
        </p:nvCxnSpPr>
        <p:spPr bwMode="auto">
          <a:xfrm rot="5400000">
            <a:off x="669131" y="3545682"/>
            <a:ext cx="409575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52" name="Straight Arrow Connector 51"/>
          <p:cNvCxnSpPr>
            <a:cxnSpLocks noChangeShapeType="1"/>
          </p:cNvCxnSpPr>
          <p:nvPr/>
        </p:nvCxnSpPr>
        <p:spPr bwMode="auto">
          <a:xfrm rot="5400000" flipH="1" flipV="1">
            <a:off x="7814469" y="2880519"/>
            <a:ext cx="422275" cy="1587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12333" name="Straight Arrow Connector 53"/>
          <p:cNvCxnSpPr>
            <a:cxnSpLocks noChangeShapeType="1"/>
          </p:cNvCxnSpPr>
          <p:nvPr/>
        </p:nvCxnSpPr>
        <p:spPr bwMode="auto">
          <a:xfrm rot="5400000" flipH="1" flipV="1">
            <a:off x="2463007" y="2413794"/>
            <a:ext cx="1555750" cy="1587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50" name="Rectangle 2"/>
          <p:cNvSpPr txBox="1">
            <a:spLocks noChangeArrowheads="1"/>
          </p:cNvSpPr>
          <p:nvPr/>
        </p:nvSpPr>
        <p:spPr bwMode="auto">
          <a:xfrm>
            <a:off x="228600" y="152400"/>
            <a:ext cx="8834437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l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en-US" sz="3300" b="1" kern="0" dirty="0" smtClean="0">
                <a:solidFill>
                  <a:schemeClr val="tx2"/>
                </a:solidFill>
              </a:rPr>
              <a:t>Quantity versus Rate of change of Quantity</a:t>
            </a:r>
          </a:p>
        </p:txBody>
      </p:sp>
      <p:graphicFrame>
        <p:nvGraphicFramePr>
          <p:cNvPr id="47" name="Table 46"/>
          <p:cNvGraphicFramePr>
            <a:graphicFrameLocks noGrp="1"/>
          </p:cNvGraphicFramePr>
          <p:nvPr/>
        </p:nvGraphicFramePr>
        <p:xfrm>
          <a:off x="114300" y="5406475"/>
          <a:ext cx="3276600" cy="1360229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58383"/>
                <a:gridCol w="1718217"/>
              </a:tblGrid>
              <a:tr h="50311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Quantity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Rate of</a:t>
                      </a:r>
                      <a:r>
                        <a:rPr lang="en-US" sz="1600" baseline="0" dirty="0" smtClean="0"/>
                        <a:t> change of Quantity</a:t>
                      </a:r>
                      <a:endParaRPr lang="en-GB" sz="1600" dirty="0"/>
                    </a:p>
                  </a:txBody>
                  <a:tcPr/>
                </a:tc>
              </a:tr>
              <a:tr h="312081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Displacement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Velocity</a:t>
                      </a:r>
                      <a:endParaRPr lang="en-GB" sz="1600" dirty="0"/>
                    </a:p>
                  </a:txBody>
                  <a:tcPr/>
                </a:tc>
              </a:tr>
              <a:tr h="445829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Velocity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Acceleration</a:t>
                      </a:r>
                      <a:endParaRPr lang="en-GB" sz="16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/>
      <p:bldP spid="12293" grpId="0" animBg="1"/>
      <p:bldP spid="10247" grpId="0"/>
      <p:bldP spid="12300" grpId="0" animBg="1"/>
      <p:bldP spid="12301" grpId="0" animBg="1"/>
      <p:bldP spid="12302" grpId="0" animBg="1"/>
      <p:bldP spid="12303" grpId="0"/>
      <p:bldP spid="12304" grpId="0"/>
      <p:bldP spid="12305" grpId="0"/>
      <p:bldP spid="12312" grpId="0" animBg="1"/>
      <p:bldP spid="12313" grpId="0" animBg="1"/>
      <p:bldP spid="12314" grpId="0" animBg="1"/>
      <p:bldP spid="12315" grpId="0"/>
      <p:bldP spid="12316" grpId="0"/>
      <p:bldP spid="12317" grpId="0"/>
      <p:bldP spid="12318" grpId="0" animBg="1"/>
      <p:bldP spid="12319" grpId="0" animBg="1"/>
      <p:bldP spid="12320" grpId="0" animBg="1"/>
      <p:bldP spid="12323" grpId="0"/>
      <p:bldP spid="12325" grpId="0" animBg="1"/>
      <p:bldP spid="12326" grpId="0"/>
      <p:bldP spid="45" grpId="0" animBg="1"/>
      <p:bldP spid="4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le 2"/>
          <p:cNvSpPr txBox="1">
            <a:spLocks noChangeArrowheads="1"/>
          </p:cNvSpPr>
          <p:nvPr/>
        </p:nvSpPr>
        <p:spPr bwMode="auto">
          <a:xfrm>
            <a:off x="309563" y="152400"/>
            <a:ext cx="85661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l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en-US" sz="3600" b="1" kern="0" dirty="0" smtClean="0">
                <a:solidFill>
                  <a:schemeClr val="tx2"/>
                </a:solidFill>
              </a:rPr>
              <a:t>In summary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3086100" y="1600200"/>
            <a:ext cx="2819400" cy="701731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GB" sz="2200" dirty="0" smtClean="0"/>
              <a:t>Displacement -Time graph</a:t>
            </a:r>
            <a:endParaRPr lang="en-GB" sz="2200" dirty="0"/>
          </a:p>
        </p:txBody>
      </p:sp>
      <p:sp>
        <p:nvSpPr>
          <p:cNvPr id="48" name="TextBox 47"/>
          <p:cNvSpPr txBox="1"/>
          <p:nvPr/>
        </p:nvSpPr>
        <p:spPr>
          <a:xfrm>
            <a:off x="3314700" y="3336869"/>
            <a:ext cx="2324100" cy="701731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GB" sz="2200" dirty="0" smtClean="0"/>
              <a:t>Velocity -Time graph</a:t>
            </a:r>
            <a:endParaRPr lang="en-GB" sz="2200" dirty="0"/>
          </a:p>
        </p:txBody>
      </p:sp>
      <p:sp>
        <p:nvSpPr>
          <p:cNvPr id="49" name="TextBox 48"/>
          <p:cNvSpPr txBox="1"/>
          <p:nvPr/>
        </p:nvSpPr>
        <p:spPr>
          <a:xfrm>
            <a:off x="3238500" y="4991100"/>
            <a:ext cx="2628900" cy="701731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GB" sz="2200" dirty="0" smtClean="0"/>
              <a:t>Acceleration -Time graph</a:t>
            </a:r>
            <a:endParaRPr lang="en-GB" sz="2200" dirty="0"/>
          </a:p>
        </p:txBody>
      </p:sp>
      <p:sp>
        <p:nvSpPr>
          <p:cNvPr id="53" name="AutoShape 51"/>
          <p:cNvSpPr>
            <a:spLocks noChangeArrowheads="1"/>
          </p:cNvSpPr>
          <p:nvPr/>
        </p:nvSpPr>
        <p:spPr bwMode="auto">
          <a:xfrm flipH="1">
            <a:off x="2341563" y="2209800"/>
            <a:ext cx="668337" cy="1363662"/>
          </a:xfrm>
          <a:prstGeom prst="curvedLeftArrow">
            <a:avLst>
              <a:gd name="adj1" fmla="val 20000"/>
              <a:gd name="adj2" fmla="val 40000"/>
              <a:gd name="adj3" fmla="val 3372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endParaRPr lang="en-SG" sz="1800"/>
          </a:p>
        </p:txBody>
      </p:sp>
      <p:sp>
        <p:nvSpPr>
          <p:cNvPr id="55" name="AutoShape 51"/>
          <p:cNvSpPr>
            <a:spLocks noChangeArrowheads="1"/>
          </p:cNvSpPr>
          <p:nvPr/>
        </p:nvSpPr>
        <p:spPr bwMode="auto">
          <a:xfrm flipH="1">
            <a:off x="2379663" y="3848100"/>
            <a:ext cx="668337" cy="1363662"/>
          </a:xfrm>
          <a:prstGeom prst="curvedLeftArrow">
            <a:avLst>
              <a:gd name="adj1" fmla="val 20000"/>
              <a:gd name="adj2" fmla="val 40000"/>
              <a:gd name="adj3" fmla="val 3372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endParaRPr lang="en-SG" sz="1800"/>
          </a:p>
        </p:txBody>
      </p:sp>
      <p:sp>
        <p:nvSpPr>
          <p:cNvPr id="56" name="TextBox 55"/>
          <p:cNvSpPr txBox="1"/>
          <p:nvPr/>
        </p:nvSpPr>
        <p:spPr>
          <a:xfrm>
            <a:off x="164534" y="2400300"/>
            <a:ext cx="2159566" cy="9510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GB" dirty="0" smtClean="0"/>
              <a:t>Gradient of </a:t>
            </a:r>
          </a:p>
          <a:p>
            <a:pPr>
              <a:buNone/>
            </a:pPr>
            <a:r>
              <a:rPr lang="en-GB" dirty="0" smtClean="0"/>
              <a:t>Displacement-time </a:t>
            </a:r>
          </a:p>
          <a:p>
            <a:pPr>
              <a:buNone/>
            </a:pPr>
            <a:r>
              <a:rPr lang="en-GB" dirty="0" smtClean="0"/>
              <a:t>graph</a:t>
            </a:r>
            <a:endParaRPr lang="en-GB" dirty="0"/>
          </a:p>
        </p:txBody>
      </p:sp>
      <p:sp>
        <p:nvSpPr>
          <p:cNvPr id="57" name="TextBox 56"/>
          <p:cNvSpPr txBox="1"/>
          <p:nvPr/>
        </p:nvSpPr>
        <p:spPr>
          <a:xfrm>
            <a:off x="360233" y="3962400"/>
            <a:ext cx="1556901" cy="9510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GB" dirty="0" smtClean="0"/>
              <a:t>Gradient of </a:t>
            </a:r>
          </a:p>
          <a:p>
            <a:pPr>
              <a:buNone/>
            </a:pPr>
            <a:r>
              <a:rPr lang="en-GB" dirty="0" smtClean="0"/>
              <a:t>Velocity-time </a:t>
            </a:r>
          </a:p>
          <a:p>
            <a:pPr>
              <a:buNone/>
            </a:pPr>
            <a:r>
              <a:rPr lang="en-GB" dirty="0" smtClean="0"/>
              <a:t>graph</a:t>
            </a:r>
            <a:endParaRPr lang="en-GB" dirty="0"/>
          </a:p>
        </p:txBody>
      </p:sp>
      <p:sp>
        <p:nvSpPr>
          <p:cNvPr id="58" name="AutoShape 51"/>
          <p:cNvSpPr>
            <a:spLocks noChangeArrowheads="1"/>
          </p:cNvSpPr>
          <p:nvPr/>
        </p:nvSpPr>
        <p:spPr bwMode="auto">
          <a:xfrm rot="10800000" flipH="1">
            <a:off x="5991225" y="3786186"/>
            <a:ext cx="638175" cy="1471613"/>
          </a:xfrm>
          <a:prstGeom prst="curvedLeftArrow">
            <a:avLst>
              <a:gd name="adj1" fmla="val 20000"/>
              <a:gd name="adj2" fmla="val 40000"/>
              <a:gd name="adj3" fmla="val 3372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endParaRPr lang="en-SG" sz="1800"/>
          </a:p>
        </p:txBody>
      </p:sp>
      <p:sp>
        <p:nvSpPr>
          <p:cNvPr id="59" name="AutoShape 51"/>
          <p:cNvSpPr>
            <a:spLocks noChangeArrowheads="1"/>
          </p:cNvSpPr>
          <p:nvPr/>
        </p:nvSpPr>
        <p:spPr bwMode="auto">
          <a:xfrm rot="10800000" flipH="1">
            <a:off x="5943600" y="2057400"/>
            <a:ext cx="638175" cy="1471613"/>
          </a:xfrm>
          <a:prstGeom prst="curvedLeftArrow">
            <a:avLst>
              <a:gd name="adj1" fmla="val 20000"/>
              <a:gd name="adj2" fmla="val 40000"/>
              <a:gd name="adj3" fmla="val 3372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endParaRPr lang="en-SG" sz="1800"/>
          </a:p>
        </p:txBody>
      </p:sp>
      <p:sp>
        <p:nvSpPr>
          <p:cNvPr id="60" name="TextBox 59"/>
          <p:cNvSpPr txBox="1"/>
          <p:nvPr/>
        </p:nvSpPr>
        <p:spPr>
          <a:xfrm>
            <a:off x="6896100" y="2324100"/>
            <a:ext cx="1556901" cy="9510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GB" dirty="0" smtClean="0"/>
              <a:t>Area under</a:t>
            </a:r>
          </a:p>
          <a:p>
            <a:pPr>
              <a:buNone/>
            </a:pPr>
            <a:r>
              <a:rPr lang="en-GB" dirty="0" smtClean="0"/>
              <a:t>Velocity-time </a:t>
            </a:r>
          </a:p>
          <a:p>
            <a:pPr>
              <a:buNone/>
            </a:pPr>
            <a:r>
              <a:rPr lang="en-GB" dirty="0" smtClean="0"/>
              <a:t>graph</a:t>
            </a:r>
            <a:endParaRPr lang="en-GB" dirty="0"/>
          </a:p>
        </p:txBody>
      </p:sp>
      <p:sp>
        <p:nvSpPr>
          <p:cNvPr id="61" name="TextBox 60"/>
          <p:cNvSpPr txBox="1"/>
          <p:nvPr/>
        </p:nvSpPr>
        <p:spPr>
          <a:xfrm>
            <a:off x="6939399" y="4001970"/>
            <a:ext cx="2031325" cy="9510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GB" dirty="0" smtClean="0"/>
              <a:t>Area under </a:t>
            </a:r>
          </a:p>
          <a:p>
            <a:pPr>
              <a:buNone/>
            </a:pPr>
            <a:r>
              <a:rPr lang="en-GB" dirty="0" smtClean="0"/>
              <a:t>Acceleration-time </a:t>
            </a:r>
          </a:p>
          <a:p>
            <a:pPr>
              <a:buNone/>
            </a:pPr>
            <a:r>
              <a:rPr lang="en-GB" dirty="0" smtClean="0"/>
              <a:t>graph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 animBg="1"/>
      <p:bldP spid="55" grpId="0" animBg="1"/>
      <p:bldP spid="56" grpId="0"/>
      <p:bldP spid="57" grpId="0"/>
      <p:bldP spid="58" grpId="0" animBg="1"/>
      <p:bldP spid="59" grpId="0" animBg="1"/>
      <p:bldP spid="60" grpId="0"/>
      <p:bldP spid="6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le 2"/>
          <p:cNvSpPr txBox="1">
            <a:spLocks noChangeArrowheads="1"/>
          </p:cNvSpPr>
          <p:nvPr/>
        </p:nvSpPr>
        <p:spPr bwMode="auto">
          <a:xfrm>
            <a:off x="309563" y="152400"/>
            <a:ext cx="85661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l">
              <a:lnSpc>
                <a:spcPct val="100000"/>
              </a:lnSpc>
              <a:spcBef>
                <a:spcPct val="0"/>
              </a:spcBef>
              <a:buNone/>
              <a:defRPr/>
            </a:pPr>
            <a:r>
              <a:rPr lang="en-US" sz="3600" b="1" kern="0" dirty="0" smtClean="0">
                <a:solidFill>
                  <a:schemeClr val="tx2"/>
                </a:solidFill>
              </a:rPr>
              <a:t>In summary</a:t>
            </a:r>
          </a:p>
        </p:txBody>
      </p:sp>
      <p:graphicFrame>
        <p:nvGraphicFramePr>
          <p:cNvPr id="14" name="Table 13"/>
          <p:cNvGraphicFramePr>
            <a:graphicFrameLocks noGrp="1"/>
          </p:cNvGraphicFramePr>
          <p:nvPr/>
        </p:nvGraphicFramePr>
        <p:xfrm>
          <a:off x="381000" y="2667000"/>
          <a:ext cx="8420100" cy="36576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140703"/>
                <a:gridCol w="3217543"/>
                <a:gridCol w="3061854"/>
              </a:tblGrid>
              <a:tr h="354161">
                <a:tc>
                  <a:txBody>
                    <a:bodyPr/>
                    <a:lstStyle/>
                    <a:p>
                      <a:r>
                        <a:rPr lang="en-US" dirty="0" smtClean="0"/>
                        <a:t>Quantity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Positive value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Negative</a:t>
                      </a:r>
                      <a:r>
                        <a:rPr lang="en-US" baseline="0" dirty="0" smtClean="0"/>
                        <a:t> value</a:t>
                      </a:r>
                      <a:endParaRPr lang="en-GB" dirty="0"/>
                    </a:p>
                  </a:txBody>
                  <a:tcPr/>
                </a:tc>
              </a:tr>
              <a:tr h="611291">
                <a:tc>
                  <a:txBody>
                    <a:bodyPr/>
                    <a:lstStyle/>
                    <a:p>
                      <a:r>
                        <a:rPr lang="en-US" dirty="0" smtClean="0"/>
                        <a:t>Displacement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Object lies on the right side of the reference point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Object lies on the left side of the reference point</a:t>
                      </a:r>
                    </a:p>
                    <a:p>
                      <a:endParaRPr lang="en-GB" dirty="0"/>
                    </a:p>
                  </a:txBody>
                  <a:tcPr/>
                </a:tc>
              </a:tr>
              <a:tr h="873273">
                <a:tc>
                  <a:txBody>
                    <a:bodyPr/>
                    <a:lstStyle/>
                    <a:p>
                      <a:r>
                        <a:rPr lang="en-US" dirty="0" smtClean="0"/>
                        <a:t>Velocity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Object is moving towards the</a:t>
                      </a:r>
                      <a:r>
                        <a:rPr lang="en-US" baseline="0" dirty="0" smtClean="0"/>
                        <a:t> right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Object is moving towards the</a:t>
                      </a:r>
                      <a:r>
                        <a:rPr lang="en-US" baseline="0" dirty="0" smtClean="0"/>
                        <a:t> left</a:t>
                      </a:r>
                      <a:endParaRPr lang="en-GB" dirty="0" smtClean="0"/>
                    </a:p>
                    <a:p>
                      <a:endParaRPr lang="en-GB" dirty="0"/>
                    </a:p>
                  </a:txBody>
                  <a:tcPr/>
                </a:tc>
              </a:tr>
              <a:tr h="1397236">
                <a:tc>
                  <a:txBody>
                    <a:bodyPr/>
                    <a:lstStyle/>
                    <a:p>
                      <a:r>
                        <a:rPr lang="en-US" dirty="0" smtClean="0"/>
                        <a:t>Acceleration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Increasing speed when moving</a:t>
                      </a:r>
                      <a:r>
                        <a:rPr lang="en-US" baseline="0" dirty="0" smtClean="0"/>
                        <a:t> towards the right, or</a:t>
                      </a:r>
                    </a:p>
                    <a:p>
                      <a:r>
                        <a:rPr lang="en-US" baseline="0" dirty="0" smtClean="0"/>
                        <a:t>Reducing speed when moving towards the left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Reducing speed when moving</a:t>
                      </a:r>
                      <a:r>
                        <a:rPr lang="en-US" baseline="0" dirty="0" smtClean="0"/>
                        <a:t> towards the right, or</a:t>
                      </a:r>
                    </a:p>
                    <a:p>
                      <a:r>
                        <a:rPr lang="en-US" baseline="0" dirty="0" smtClean="0"/>
                        <a:t>Increasing speed when moving towards the left</a:t>
                      </a:r>
                      <a:endParaRPr lang="en-GB" dirty="0" smtClean="0"/>
                    </a:p>
                    <a:p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6" name="TextBox 1"/>
          <p:cNvSpPr txBox="1">
            <a:spLocks noChangeArrowheads="1"/>
          </p:cNvSpPr>
          <p:nvPr/>
        </p:nvSpPr>
        <p:spPr bwMode="auto">
          <a:xfrm>
            <a:off x="495300" y="1418171"/>
            <a:ext cx="8305800" cy="11726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en-US" sz="2600" dirty="0" smtClean="0"/>
              <a:t>The following table shows an overview of each vector quantity and the interpretation of its associated positive and negative values using the common convention.</a:t>
            </a:r>
            <a:endParaRPr lang="en-GB" sz="2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309563" y="152400"/>
            <a:ext cx="85661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l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en-US" sz="3600" b="1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Velocity profile analysis – phase 1</a:t>
            </a:r>
            <a:endParaRPr lang="en-US" sz="3600" b="1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2" name="Group 17"/>
          <p:cNvGrpSpPr/>
          <p:nvPr/>
        </p:nvGrpSpPr>
        <p:grpSpPr>
          <a:xfrm>
            <a:off x="1649191" y="1371600"/>
            <a:ext cx="5932709" cy="3222145"/>
            <a:chOff x="1080415" y="1371600"/>
            <a:chExt cx="5932709" cy="3222145"/>
          </a:xfrm>
        </p:grpSpPr>
        <p:pic>
          <p:nvPicPr>
            <p:cNvPr id="4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 t="11654"/>
            <a:stretch>
              <a:fillRect/>
            </a:stretch>
          </p:blipFill>
          <p:spPr bwMode="auto">
            <a:xfrm>
              <a:off x="1080415" y="1371600"/>
              <a:ext cx="5932709" cy="2908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cxnSp>
          <p:nvCxnSpPr>
            <p:cNvPr id="6" name="Straight Arrow Connector 5"/>
            <p:cNvCxnSpPr/>
            <p:nvPr/>
          </p:nvCxnSpPr>
          <p:spPr>
            <a:xfrm>
              <a:off x="1679124" y="4218853"/>
              <a:ext cx="777600" cy="127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Arrow Connector 6"/>
            <p:cNvCxnSpPr/>
            <p:nvPr/>
          </p:nvCxnSpPr>
          <p:spPr>
            <a:xfrm>
              <a:off x="2471604" y="4218853"/>
              <a:ext cx="1152000" cy="127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/>
            <p:nvPr/>
          </p:nvCxnSpPr>
          <p:spPr>
            <a:xfrm>
              <a:off x="3629844" y="4218853"/>
              <a:ext cx="576000" cy="127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>
              <a:off x="4452804" y="4218853"/>
              <a:ext cx="1152000" cy="127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>
              <a:off x="4208964" y="1749973"/>
              <a:ext cx="230400" cy="127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>
              <a:off x="1587684" y="4279813"/>
              <a:ext cx="975360" cy="3139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GB" sz="1600" b="1" dirty="0" smtClean="0">
                  <a:solidFill>
                    <a:srgbClr val="FF0000"/>
                  </a:solidFill>
                </a:rPr>
                <a:t>Phase 1</a:t>
              </a:r>
              <a:endParaRPr lang="en-GB" sz="1600" b="1" dirty="0">
                <a:solidFill>
                  <a:srgbClr val="FF0000"/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2532564" y="4279813"/>
              <a:ext cx="975360" cy="25114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GB" sz="1600" dirty="0" smtClean="0"/>
                <a:t>Phase 2</a:t>
              </a:r>
              <a:endParaRPr lang="en-GB" sz="1600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3477444" y="4290374"/>
              <a:ext cx="975360" cy="25114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GB" sz="1600" dirty="0" smtClean="0"/>
                <a:t>Phase 3</a:t>
              </a:r>
              <a:endParaRPr lang="en-GB" sz="1600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4544244" y="4279813"/>
              <a:ext cx="975360" cy="25114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GB" sz="1600" dirty="0" smtClean="0"/>
                <a:t>Phase 5</a:t>
              </a:r>
              <a:endParaRPr lang="en-GB" sz="1600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3863340" y="1409700"/>
              <a:ext cx="975360" cy="25114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GB" sz="1600" dirty="0" smtClean="0"/>
                <a:t>Phase 4</a:t>
              </a:r>
              <a:endParaRPr lang="en-GB" sz="1600" dirty="0"/>
            </a:p>
          </p:txBody>
        </p:sp>
      </p:grpSp>
      <p:sp>
        <p:nvSpPr>
          <p:cNvPr id="17" name="TextBox 1"/>
          <p:cNvSpPr txBox="1">
            <a:spLocks noChangeArrowheads="1"/>
          </p:cNvSpPr>
          <p:nvPr/>
        </p:nvSpPr>
        <p:spPr bwMode="auto">
          <a:xfrm>
            <a:off x="419100" y="4648200"/>
            <a:ext cx="8343900" cy="186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20700" indent="-520700" algn="l">
              <a:lnSpc>
                <a:spcPct val="100000"/>
              </a:lnSpc>
              <a:spcBef>
                <a:spcPts val="1800"/>
              </a:spcBef>
            </a:pPr>
            <a:r>
              <a:rPr lang="en-GB" sz="2000" dirty="0" smtClean="0"/>
              <a:t>The velocity is always positive, which means that the car is moving to the right.</a:t>
            </a:r>
          </a:p>
          <a:p>
            <a:pPr marL="520700" indent="-520700" algn="l">
              <a:lnSpc>
                <a:spcPct val="100000"/>
              </a:lnSpc>
              <a:spcBef>
                <a:spcPts val="1800"/>
              </a:spcBef>
            </a:pPr>
            <a:r>
              <a:rPr lang="en-GB" sz="2000" dirty="0" smtClean="0"/>
              <a:t>The velocity of the car is increasing at a constant rate (i.e. constant acceleration) with a magnitude of (8 – 0)</a:t>
            </a:r>
            <a:r>
              <a:rPr lang="en-GB" sz="2000" dirty="0" smtClean="0">
                <a:sym typeface="Symbol"/>
              </a:rPr>
              <a:t>(3 – 0)</a:t>
            </a:r>
            <a:r>
              <a:rPr lang="en-GB" sz="2000" dirty="0" smtClean="0"/>
              <a:t> = 2.67 m/s</a:t>
            </a:r>
            <a:r>
              <a:rPr lang="en-GB" sz="2000" baseline="30000" dirty="0" smtClean="0"/>
              <a:t>2</a:t>
            </a:r>
            <a:r>
              <a:rPr lang="en-GB" sz="2000" dirty="0" smtClean="0"/>
              <a:t>, rightwards.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309563" y="152400"/>
            <a:ext cx="85661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l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en-US" sz="3600" b="1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Velocity profile analysis – phase 2</a:t>
            </a:r>
            <a:endParaRPr lang="en-US" sz="3600" b="1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2" name="Group 17"/>
          <p:cNvGrpSpPr/>
          <p:nvPr/>
        </p:nvGrpSpPr>
        <p:grpSpPr>
          <a:xfrm>
            <a:off x="1649191" y="1371600"/>
            <a:ext cx="5932709" cy="3222145"/>
            <a:chOff x="1080415" y="1371600"/>
            <a:chExt cx="5932709" cy="3222145"/>
          </a:xfrm>
        </p:grpSpPr>
        <p:pic>
          <p:nvPicPr>
            <p:cNvPr id="4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 t="11654"/>
            <a:stretch>
              <a:fillRect/>
            </a:stretch>
          </p:blipFill>
          <p:spPr bwMode="auto">
            <a:xfrm>
              <a:off x="1080415" y="1371600"/>
              <a:ext cx="5932709" cy="2908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cxnSp>
          <p:nvCxnSpPr>
            <p:cNvPr id="6" name="Straight Arrow Connector 5"/>
            <p:cNvCxnSpPr/>
            <p:nvPr/>
          </p:nvCxnSpPr>
          <p:spPr>
            <a:xfrm>
              <a:off x="1679124" y="4218853"/>
              <a:ext cx="777600" cy="127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Arrow Connector 6"/>
            <p:cNvCxnSpPr/>
            <p:nvPr/>
          </p:nvCxnSpPr>
          <p:spPr>
            <a:xfrm>
              <a:off x="2471604" y="4218853"/>
              <a:ext cx="1152000" cy="127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/>
            <p:nvPr/>
          </p:nvCxnSpPr>
          <p:spPr>
            <a:xfrm>
              <a:off x="3629844" y="4218853"/>
              <a:ext cx="576000" cy="127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>
              <a:off x="4452804" y="4218853"/>
              <a:ext cx="1152000" cy="127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>
              <a:off x="4208964" y="1749973"/>
              <a:ext cx="230400" cy="127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>
              <a:off x="1587684" y="4279813"/>
              <a:ext cx="975360" cy="25114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GB" sz="1600" dirty="0" smtClean="0"/>
                <a:t>Phase 1</a:t>
              </a:r>
              <a:endParaRPr lang="en-GB" sz="1600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2532564" y="4279813"/>
              <a:ext cx="975360" cy="3139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GB" sz="1600" b="1" dirty="0" smtClean="0">
                  <a:solidFill>
                    <a:srgbClr val="FF0000"/>
                  </a:solidFill>
                </a:rPr>
                <a:t>Phase 2</a:t>
              </a:r>
              <a:endParaRPr lang="en-GB" sz="1600" b="1" dirty="0">
                <a:solidFill>
                  <a:srgbClr val="FF0000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3477444" y="4290374"/>
              <a:ext cx="975360" cy="25114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GB" sz="1600" dirty="0" smtClean="0"/>
                <a:t>Phase 3</a:t>
              </a:r>
              <a:endParaRPr lang="en-GB" sz="1600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4544244" y="4279813"/>
              <a:ext cx="975360" cy="25114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GB" sz="1600" dirty="0" smtClean="0"/>
                <a:t>Phase 5</a:t>
              </a:r>
              <a:endParaRPr lang="en-GB" sz="1600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3863340" y="1409700"/>
              <a:ext cx="975360" cy="25114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GB" sz="1600" dirty="0" smtClean="0"/>
                <a:t>Phase 4</a:t>
              </a:r>
              <a:endParaRPr lang="en-GB" sz="1600" dirty="0"/>
            </a:p>
          </p:txBody>
        </p:sp>
      </p:grpSp>
      <p:sp>
        <p:nvSpPr>
          <p:cNvPr id="17" name="TextBox 1"/>
          <p:cNvSpPr txBox="1">
            <a:spLocks noChangeArrowheads="1"/>
          </p:cNvSpPr>
          <p:nvPr/>
        </p:nvSpPr>
        <p:spPr bwMode="auto">
          <a:xfrm>
            <a:off x="419100" y="4648200"/>
            <a:ext cx="8343900" cy="12464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20700" indent="-520700" algn="l">
              <a:lnSpc>
                <a:spcPct val="100000"/>
              </a:lnSpc>
              <a:spcBef>
                <a:spcPts val="1800"/>
              </a:spcBef>
            </a:pPr>
            <a:r>
              <a:rPr lang="en-GB" sz="2000" dirty="0" smtClean="0"/>
              <a:t>The velocity is always positive, which means that the car is moving to the right.</a:t>
            </a:r>
          </a:p>
          <a:p>
            <a:pPr marL="520700" indent="-520700" algn="l">
              <a:lnSpc>
                <a:spcPct val="100000"/>
              </a:lnSpc>
              <a:spcBef>
                <a:spcPts val="1800"/>
              </a:spcBef>
            </a:pPr>
            <a:r>
              <a:rPr lang="en-GB" sz="2000" dirty="0" smtClean="0"/>
              <a:t>The velocity of the car is constant at 8 m/s (i.e. zero acceleration).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Box 1"/>
          <p:cNvSpPr txBox="1">
            <a:spLocks noChangeArrowheads="1"/>
          </p:cNvSpPr>
          <p:nvPr/>
        </p:nvSpPr>
        <p:spPr bwMode="auto">
          <a:xfrm>
            <a:off x="457200" y="1629942"/>
            <a:ext cx="8305800" cy="49613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20700" indent="-520700" algn="l"/>
            <a:r>
              <a:rPr lang="en-GB" sz="2800" dirty="0" smtClean="0"/>
              <a:t>In describing the </a:t>
            </a:r>
            <a:r>
              <a:rPr lang="en-GB" sz="2800" b="1" dirty="0" smtClean="0">
                <a:solidFill>
                  <a:srgbClr val="0000FF"/>
                </a:solidFill>
              </a:rPr>
              <a:t>motion of objects</a:t>
            </a:r>
            <a:r>
              <a:rPr lang="en-GB" sz="2800" dirty="0" smtClean="0"/>
              <a:t>, the following terms are often used:</a:t>
            </a:r>
          </a:p>
          <a:p>
            <a:pPr marL="1892300" lvl="3" indent="-520700" algn="l">
              <a:buFont typeface="Courier New" pitchFamily="49" charset="0"/>
              <a:buChar char="o"/>
            </a:pPr>
            <a:r>
              <a:rPr lang="en-GB" sz="2800" dirty="0" smtClean="0"/>
              <a:t>Displacement </a:t>
            </a:r>
          </a:p>
          <a:p>
            <a:pPr marL="1892300" lvl="3" indent="-520700" algn="l">
              <a:buFont typeface="Courier New" pitchFamily="49" charset="0"/>
              <a:buChar char="o"/>
            </a:pPr>
            <a:r>
              <a:rPr lang="en-GB" sz="2800" dirty="0" smtClean="0"/>
              <a:t>Velocity</a:t>
            </a:r>
          </a:p>
          <a:p>
            <a:pPr marL="1892300" lvl="3" indent="-520700" algn="l">
              <a:buFont typeface="Courier New" pitchFamily="49" charset="0"/>
              <a:buChar char="o"/>
            </a:pPr>
            <a:r>
              <a:rPr lang="en-GB" sz="2800" dirty="0" smtClean="0"/>
              <a:t>Acceleration</a:t>
            </a:r>
          </a:p>
          <a:p>
            <a:pPr marL="1892300" lvl="3" indent="-520700" algn="l">
              <a:buFont typeface="Courier New" pitchFamily="49" charset="0"/>
              <a:buChar char="o"/>
            </a:pPr>
            <a:endParaRPr lang="en-GB" sz="2800" dirty="0" smtClean="0"/>
          </a:p>
          <a:p>
            <a:pPr marL="520700" indent="-520700" algn="l">
              <a:buFont typeface="Courier New" pitchFamily="49" charset="0"/>
              <a:buChar char="•"/>
            </a:pPr>
            <a:r>
              <a:rPr lang="en-GB" sz="2800" dirty="0" smtClean="0"/>
              <a:t>For better analysis of motion, displacement, velocity and acceleration can be plotted against time on graphs respectively</a:t>
            </a:r>
          </a:p>
          <a:p>
            <a:pPr marL="520700" indent="-520700" algn="l">
              <a:buFont typeface="Courier New" pitchFamily="49" charset="0"/>
              <a:buChar char="o"/>
            </a:pPr>
            <a:endParaRPr lang="en-GB" sz="2800" dirty="0" smtClean="0"/>
          </a:p>
          <a:p>
            <a:pPr marL="520700" indent="-520700" algn="l">
              <a:buNone/>
            </a:pPr>
            <a:endParaRPr lang="en-GB" sz="2800" dirty="0"/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309563" y="152400"/>
            <a:ext cx="85661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l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en-US" sz="3600" b="1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The Study of Motion</a:t>
            </a:r>
            <a:endParaRPr lang="en-US" sz="3600" b="1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309563" y="152400"/>
            <a:ext cx="85661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l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en-US" sz="3600" b="1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Velocity profile analysis – phase 3</a:t>
            </a:r>
            <a:endParaRPr lang="en-US" sz="3600" b="1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2" name="Group 17"/>
          <p:cNvGrpSpPr/>
          <p:nvPr/>
        </p:nvGrpSpPr>
        <p:grpSpPr>
          <a:xfrm>
            <a:off x="1649191" y="1420346"/>
            <a:ext cx="5932709" cy="3194606"/>
            <a:chOff x="1080415" y="1409700"/>
            <a:chExt cx="5932709" cy="3194606"/>
          </a:xfrm>
        </p:grpSpPr>
        <p:pic>
          <p:nvPicPr>
            <p:cNvPr id="4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 t="13793"/>
            <a:stretch>
              <a:fillRect/>
            </a:stretch>
          </p:blipFill>
          <p:spPr bwMode="auto">
            <a:xfrm>
              <a:off x="1080415" y="1442006"/>
              <a:ext cx="5932709" cy="28378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cxnSp>
          <p:nvCxnSpPr>
            <p:cNvPr id="6" name="Straight Arrow Connector 5"/>
            <p:cNvCxnSpPr/>
            <p:nvPr/>
          </p:nvCxnSpPr>
          <p:spPr>
            <a:xfrm>
              <a:off x="1679124" y="4218853"/>
              <a:ext cx="777600" cy="127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Arrow Connector 6"/>
            <p:cNvCxnSpPr/>
            <p:nvPr/>
          </p:nvCxnSpPr>
          <p:spPr>
            <a:xfrm>
              <a:off x="2471604" y="4218853"/>
              <a:ext cx="1152000" cy="127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/>
            <p:nvPr/>
          </p:nvCxnSpPr>
          <p:spPr>
            <a:xfrm>
              <a:off x="3629844" y="4218853"/>
              <a:ext cx="576000" cy="127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>
              <a:off x="4452804" y="4218853"/>
              <a:ext cx="1152000" cy="127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>
              <a:off x="4208964" y="1749973"/>
              <a:ext cx="230400" cy="127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>
              <a:off x="1587684" y="4279813"/>
              <a:ext cx="975360" cy="25114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GB" sz="1600" dirty="0" smtClean="0"/>
                <a:t>Phase 1</a:t>
              </a:r>
              <a:endParaRPr lang="en-GB" sz="1600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2532564" y="4279813"/>
              <a:ext cx="975360" cy="3139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GB" sz="1600" dirty="0" smtClean="0"/>
                <a:t>Phase 2</a:t>
              </a:r>
              <a:endParaRPr lang="en-GB" sz="1600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3477444" y="4290374"/>
              <a:ext cx="975360" cy="3139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GB" sz="1600" b="1" dirty="0" smtClean="0">
                  <a:solidFill>
                    <a:srgbClr val="FF0000"/>
                  </a:solidFill>
                </a:rPr>
                <a:t>Phase 3</a:t>
              </a:r>
              <a:endParaRPr lang="en-GB" sz="1600" b="1" dirty="0">
                <a:solidFill>
                  <a:srgbClr val="FF0000"/>
                </a:solidFill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4544244" y="4279813"/>
              <a:ext cx="975360" cy="25114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GB" sz="1600" dirty="0" smtClean="0"/>
                <a:t>Phase 5</a:t>
              </a:r>
              <a:endParaRPr lang="en-GB" sz="1600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3863340" y="1409700"/>
              <a:ext cx="975360" cy="25114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GB" sz="1600" dirty="0" smtClean="0"/>
                <a:t>Phase 4</a:t>
              </a:r>
              <a:endParaRPr lang="en-GB" sz="1600" dirty="0"/>
            </a:p>
          </p:txBody>
        </p:sp>
      </p:grpSp>
      <p:sp>
        <p:nvSpPr>
          <p:cNvPr id="17" name="TextBox 1"/>
          <p:cNvSpPr txBox="1">
            <a:spLocks noChangeArrowheads="1"/>
          </p:cNvSpPr>
          <p:nvPr/>
        </p:nvSpPr>
        <p:spPr bwMode="auto">
          <a:xfrm>
            <a:off x="419100" y="4576852"/>
            <a:ext cx="8534400" cy="2015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20700" indent="-520700" algn="l">
              <a:lnSpc>
                <a:spcPct val="100000"/>
              </a:lnSpc>
              <a:spcBef>
                <a:spcPts val="1800"/>
              </a:spcBef>
            </a:pPr>
            <a:r>
              <a:rPr lang="en-GB" sz="1900" dirty="0" smtClean="0"/>
              <a:t>The velocity changes from positive to 0 m/s, which means that the car is moving to the right and stopping momentarily at </a:t>
            </a:r>
            <a:r>
              <a:rPr lang="en-GB" sz="1900" i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GB" sz="1900" dirty="0" smtClean="0"/>
              <a:t> = 10 s, changing its direction of travel.</a:t>
            </a:r>
          </a:p>
          <a:p>
            <a:pPr marL="520700" indent="-520700" algn="l">
              <a:lnSpc>
                <a:spcPct val="100000"/>
              </a:lnSpc>
              <a:spcBef>
                <a:spcPts val="1800"/>
              </a:spcBef>
            </a:pPr>
            <a:r>
              <a:rPr lang="en-SG" sz="1900" dirty="0" smtClean="0"/>
              <a:t>Rate of change of velocity = (0 − 8) ÷ (10 − 8) = - 4 m/s</a:t>
            </a:r>
            <a:r>
              <a:rPr lang="en-SG" sz="1900" baseline="30000" dirty="0" smtClean="0"/>
              <a:t>2</a:t>
            </a:r>
            <a:endParaRPr lang="en-SG" sz="1900" dirty="0" smtClean="0"/>
          </a:p>
          <a:p>
            <a:pPr marL="520700" indent="-520700" algn="l">
              <a:lnSpc>
                <a:spcPct val="100000"/>
              </a:lnSpc>
              <a:spcBef>
                <a:spcPts val="1800"/>
              </a:spcBef>
            </a:pPr>
            <a:r>
              <a:rPr lang="en-SG" sz="1900" dirty="0" smtClean="0"/>
              <a:t>This indicates a reducing speed with the car moving towards the right. </a:t>
            </a:r>
            <a:endParaRPr lang="en-GB" sz="19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309563" y="152400"/>
            <a:ext cx="85661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l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en-US" sz="3600" b="1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Velocity profile analysis – phase 4</a:t>
            </a:r>
            <a:endParaRPr lang="en-US" sz="3600" b="1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2" name="Group 17"/>
          <p:cNvGrpSpPr/>
          <p:nvPr/>
        </p:nvGrpSpPr>
        <p:grpSpPr>
          <a:xfrm>
            <a:off x="1649191" y="1371600"/>
            <a:ext cx="5932709" cy="3232706"/>
            <a:chOff x="1080415" y="1371600"/>
            <a:chExt cx="5932709" cy="3232706"/>
          </a:xfrm>
        </p:grpSpPr>
        <p:pic>
          <p:nvPicPr>
            <p:cNvPr id="4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 t="11654"/>
            <a:stretch>
              <a:fillRect/>
            </a:stretch>
          </p:blipFill>
          <p:spPr bwMode="auto">
            <a:xfrm>
              <a:off x="1080415" y="1371600"/>
              <a:ext cx="5932709" cy="2908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cxnSp>
          <p:nvCxnSpPr>
            <p:cNvPr id="6" name="Straight Arrow Connector 5"/>
            <p:cNvCxnSpPr/>
            <p:nvPr/>
          </p:nvCxnSpPr>
          <p:spPr>
            <a:xfrm>
              <a:off x="1679124" y="4218853"/>
              <a:ext cx="777600" cy="127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Arrow Connector 6"/>
            <p:cNvCxnSpPr/>
            <p:nvPr/>
          </p:nvCxnSpPr>
          <p:spPr>
            <a:xfrm>
              <a:off x="2471604" y="4218853"/>
              <a:ext cx="1152000" cy="127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/>
            <p:nvPr/>
          </p:nvCxnSpPr>
          <p:spPr>
            <a:xfrm>
              <a:off x="3629844" y="4218853"/>
              <a:ext cx="576000" cy="127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>
              <a:off x="4452804" y="4218853"/>
              <a:ext cx="1152000" cy="127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>
              <a:off x="4208964" y="1749973"/>
              <a:ext cx="230400" cy="127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>
              <a:off x="1587684" y="4279813"/>
              <a:ext cx="975360" cy="25114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GB" sz="1600" dirty="0" smtClean="0"/>
                <a:t>Phase 1</a:t>
              </a:r>
              <a:endParaRPr lang="en-GB" sz="1600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2532564" y="4279813"/>
              <a:ext cx="975360" cy="3139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GB" sz="1600" dirty="0" smtClean="0"/>
                <a:t>Phase 2</a:t>
              </a:r>
              <a:endParaRPr lang="en-GB" sz="1600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3477444" y="4290374"/>
              <a:ext cx="975360" cy="3139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GB" sz="1600" dirty="0" smtClean="0"/>
                <a:t>Phase 3</a:t>
              </a:r>
              <a:endParaRPr lang="en-GB" sz="1600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4544244" y="4279813"/>
              <a:ext cx="975360" cy="3139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GB" sz="1600" dirty="0" smtClean="0"/>
                <a:t>Phase 5</a:t>
              </a:r>
              <a:endParaRPr lang="en-GB" sz="1600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3863340" y="1409700"/>
              <a:ext cx="975360" cy="3139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GB" sz="1600" b="1" dirty="0" smtClean="0">
                  <a:solidFill>
                    <a:srgbClr val="FF0000"/>
                  </a:solidFill>
                </a:rPr>
                <a:t>Phase 4</a:t>
              </a:r>
              <a:endParaRPr lang="en-GB" sz="1600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17" name="TextBox 1"/>
          <p:cNvSpPr txBox="1">
            <a:spLocks noChangeArrowheads="1"/>
          </p:cNvSpPr>
          <p:nvPr/>
        </p:nvSpPr>
        <p:spPr bwMode="auto">
          <a:xfrm>
            <a:off x="419100" y="4648201"/>
            <a:ext cx="8534400" cy="204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20700" indent="-520700" algn="l">
              <a:lnSpc>
                <a:spcPct val="100000"/>
              </a:lnSpc>
              <a:spcBef>
                <a:spcPts val="1800"/>
              </a:spcBef>
            </a:pPr>
            <a:r>
              <a:rPr lang="en-GB" sz="1900" dirty="0" smtClean="0">
                <a:latin typeface="+mj-lt"/>
              </a:rPr>
              <a:t>The velocity changes from 0 m/s to negative, which means that the car is moving from its momentarily rest at </a:t>
            </a:r>
            <a:r>
              <a:rPr lang="en-GB" sz="1900" i="1" dirty="0" smtClean="0">
                <a:latin typeface="+mj-lt"/>
                <a:cs typeface="Times New Roman" pitchFamily="18" charset="0"/>
              </a:rPr>
              <a:t>t</a:t>
            </a:r>
            <a:r>
              <a:rPr lang="en-GB" sz="1900" dirty="0" smtClean="0">
                <a:latin typeface="+mj-lt"/>
              </a:rPr>
              <a:t> = 10 s to the left.</a:t>
            </a:r>
          </a:p>
          <a:p>
            <a:pPr marL="520700" indent="-520700" algn="l">
              <a:lnSpc>
                <a:spcPct val="100000"/>
              </a:lnSpc>
              <a:spcBef>
                <a:spcPts val="1800"/>
              </a:spcBef>
            </a:pPr>
            <a:r>
              <a:rPr lang="en-GB" sz="1900" dirty="0" smtClean="0">
                <a:latin typeface="+mj-lt"/>
              </a:rPr>
              <a:t>Rate of change of velocity = (- 4 – 0)</a:t>
            </a:r>
            <a:r>
              <a:rPr lang="en-SG" sz="1900" dirty="0" smtClean="0">
                <a:latin typeface="+mj-lt"/>
              </a:rPr>
              <a:t> ÷ </a:t>
            </a:r>
            <a:r>
              <a:rPr lang="en-GB" sz="1900" dirty="0" smtClean="0">
                <a:latin typeface="+mj-lt"/>
              </a:rPr>
              <a:t>(11 − 10) = - 4 m/s</a:t>
            </a:r>
            <a:r>
              <a:rPr lang="en-GB" sz="1900" baseline="30000" dirty="0" smtClean="0">
                <a:latin typeface="+mj-lt"/>
              </a:rPr>
              <a:t>2</a:t>
            </a:r>
          </a:p>
          <a:p>
            <a:pPr marL="520700" indent="-520700" algn="l">
              <a:lnSpc>
                <a:spcPct val="100000"/>
              </a:lnSpc>
              <a:spcBef>
                <a:spcPts val="1800"/>
              </a:spcBef>
            </a:pPr>
            <a:r>
              <a:rPr lang="en-GB" sz="1900" dirty="0" smtClean="0">
                <a:latin typeface="+mj-lt"/>
              </a:rPr>
              <a:t>This indicates an increasing speed with the car moving towards the left. </a:t>
            </a:r>
          </a:p>
          <a:p>
            <a:pPr marL="520700" indent="-520700" algn="l">
              <a:buNone/>
            </a:pPr>
            <a:endParaRPr lang="en-GB" sz="19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309563" y="152400"/>
            <a:ext cx="85661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l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en-US" sz="3600" b="1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Velocity profile analysis – phase 5</a:t>
            </a:r>
            <a:endParaRPr lang="en-US" sz="3600" b="1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2" name="Group 17"/>
          <p:cNvGrpSpPr/>
          <p:nvPr/>
        </p:nvGrpSpPr>
        <p:grpSpPr>
          <a:xfrm>
            <a:off x="1649191" y="1371600"/>
            <a:ext cx="5932709" cy="3232706"/>
            <a:chOff x="1080415" y="1371600"/>
            <a:chExt cx="5932709" cy="3232706"/>
          </a:xfrm>
        </p:grpSpPr>
        <p:pic>
          <p:nvPicPr>
            <p:cNvPr id="4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 t="11654"/>
            <a:stretch>
              <a:fillRect/>
            </a:stretch>
          </p:blipFill>
          <p:spPr bwMode="auto">
            <a:xfrm>
              <a:off x="1080415" y="1371600"/>
              <a:ext cx="5932709" cy="2908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cxnSp>
          <p:nvCxnSpPr>
            <p:cNvPr id="6" name="Straight Arrow Connector 5"/>
            <p:cNvCxnSpPr/>
            <p:nvPr/>
          </p:nvCxnSpPr>
          <p:spPr>
            <a:xfrm>
              <a:off x="1679124" y="4218853"/>
              <a:ext cx="777600" cy="127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Arrow Connector 6"/>
            <p:cNvCxnSpPr/>
            <p:nvPr/>
          </p:nvCxnSpPr>
          <p:spPr>
            <a:xfrm>
              <a:off x="2471604" y="4218853"/>
              <a:ext cx="1152000" cy="127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/>
            <p:nvPr/>
          </p:nvCxnSpPr>
          <p:spPr>
            <a:xfrm>
              <a:off x="3629844" y="4218853"/>
              <a:ext cx="576000" cy="127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>
              <a:off x="4452804" y="4218853"/>
              <a:ext cx="1152000" cy="127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>
              <a:off x="4208964" y="1749973"/>
              <a:ext cx="230400" cy="127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>
              <a:off x="1587684" y="4279813"/>
              <a:ext cx="975360" cy="25114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GB" sz="1600" dirty="0" smtClean="0"/>
                <a:t>Phase 1</a:t>
              </a:r>
              <a:endParaRPr lang="en-GB" sz="1600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2532564" y="4279813"/>
              <a:ext cx="975360" cy="3139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GB" sz="1600" dirty="0" smtClean="0"/>
                <a:t>Phase 2</a:t>
              </a:r>
              <a:endParaRPr lang="en-GB" sz="1600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3477444" y="4290374"/>
              <a:ext cx="975360" cy="3139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GB" sz="1600" dirty="0" smtClean="0"/>
                <a:t>Phase 3</a:t>
              </a:r>
              <a:endParaRPr lang="en-GB" sz="1600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4544244" y="4279813"/>
              <a:ext cx="975360" cy="3139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GB" sz="1600" b="1" dirty="0" smtClean="0">
                  <a:solidFill>
                    <a:srgbClr val="FF0000"/>
                  </a:solidFill>
                </a:rPr>
                <a:t>Phase 5</a:t>
              </a:r>
              <a:endParaRPr lang="en-GB" sz="1600" b="1" dirty="0">
                <a:solidFill>
                  <a:srgbClr val="FF0000"/>
                </a:solidFill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3863340" y="1409700"/>
              <a:ext cx="975360" cy="25114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GB" sz="1600" dirty="0" smtClean="0"/>
                <a:t>Phase 4</a:t>
              </a:r>
              <a:endParaRPr lang="en-GB" sz="1600" dirty="0"/>
            </a:p>
          </p:txBody>
        </p:sp>
      </p:grpSp>
      <p:sp>
        <p:nvSpPr>
          <p:cNvPr id="17" name="TextBox 1"/>
          <p:cNvSpPr txBox="1">
            <a:spLocks noChangeArrowheads="1"/>
          </p:cNvSpPr>
          <p:nvPr/>
        </p:nvSpPr>
        <p:spPr bwMode="auto">
          <a:xfrm>
            <a:off x="419100" y="4648201"/>
            <a:ext cx="8534400" cy="1892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20700" indent="-520700" algn="l">
              <a:lnSpc>
                <a:spcPct val="100000"/>
              </a:lnSpc>
              <a:spcBef>
                <a:spcPts val="1800"/>
              </a:spcBef>
            </a:pPr>
            <a:r>
              <a:rPr lang="en-GB" sz="2000" dirty="0" smtClean="0"/>
              <a:t>The velocity changes from negative to zero, which means that the car is moving to the left until it comes to a stop at </a:t>
            </a:r>
            <a:r>
              <a:rPr lang="en-GB" sz="2000" i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GB" sz="2000" dirty="0" smtClean="0"/>
              <a:t> = 15 s.</a:t>
            </a:r>
          </a:p>
          <a:p>
            <a:pPr marL="520700" indent="-520700" algn="l">
              <a:lnSpc>
                <a:spcPct val="100000"/>
              </a:lnSpc>
              <a:spcBef>
                <a:spcPts val="1800"/>
              </a:spcBef>
            </a:pPr>
            <a:r>
              <a:rPr lang="en-GB" sz="2000" dirty="0" smtClean="0"/>
              <a:t>The velocity of the car is increasing at a decreasing rate (decreasing acceleration). </a:t>
            </a:r>
          </a:p>
          <a:p>
            <a:pPr marL="520700" indent="-520700" algn="l">
              <a:buNone/>
            </a:pPr>
            <a:endParaRPr lang="en-GB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309563" y="152400"/>
            <a:ext cx="85661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l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en-US" sz="3600" b="1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Characteristics of graphs</a:t>
            </a:r>
            <a:endParaRPr lang="en-US" sz="3600" b="1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TextBox 1"/>
          <p:cNvSpPr txBox="1">
            <a:spLocks noChangeArrowheads="1"/>
          </p:cNvSpPr>
          <p:nvPr/>
        </p:nvSpPr>
        <p:spPr bwMode="auto">
          <a:xfrm>
            <a:off x="457200" y="1629942"/>
            <a:ext cx="8305800" cy="3151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en-SG" sz="2800" dirty="0" smtClean="0"/>
              <a:t>The following characteristics are considered in the respective time intervals when choosing the correct sketches:</a:t>
            </a:r>
          </a:p>
          <a:p>
            <a:pPr marL="520700" indent="-520700" algn="l">
              <a:buFont typeface="Courier New" pitchFamily="49" charset="0"/>
              <a:buChar char="o"/>
            </a:pPr>
            <a:r>
              <a:rPr lang="en-SG" sz="2800" dirty="0" smtClean="0"/>
              <a:t>Gradient</a:t>
            </a:r>
          </a:p>
          <a:p>
            <a:pPr marL="520700" indent="-520700" algn="l">
              <a:buFont typeface="Courier New" pitchFamily="49" charset="0"/>
              <a:buChar char="o"/>
            </a:pPr>
            <a:r>
              <a:rPr lang="en-SG" sz="2800" dirty="0" smtClean="0"/>
              <a:t>Area under graph</a:t>
            </a:r>
          </a:p>
          <a:p>
            <a:pPr marL="520700" indent="-520700" algn="l">
              <a:buFont typeface="Courier New" pitchFamily="49" charset="0"/>
              <a:buChar char="o"/>
            </a:pPr>
            <a:r>
              <a:rPr lang="en-SG" sz="2800" dirty="0" smtClean="0"/>
              <a:t>Values indicated on axes</a:t>
            </a:r>
            <a:endParaRPr lang="en-GB" sz="2800" dirty="0" smtClean="0"/>
          </a:p>
          <a:p>
            <a:pPr marL="520700" indent="-520700" algn="l">
              <a:buNone/>
            </a:pPr>
            <a:endParaRPr lang="en-GB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309563" y="152400"/>
            <a:ext cx="85661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l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en-US" sz="3600" b="1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Correct displacement-time sketch</a:t>
            </a:r>
            <a:endParaRPr lang="en-US" sz="3600" b="1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57800" y="1485900"/>
            <a:ext cx="3429000" cy="48290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buNone/>
            </a:pPr>
            <a:r>
              <a:rPr lang="en-GB" u="sng" dirty="0" smtClean="0"/>
              <a:t>Phase 1:</a:t>
            </a:r>
          </a:p>
          <a:p>
            <a:pPr algn="l">
              <a:buNone/>
            </a:pPr>
            <a:r>
              <a:rPr lang="en-GB" dirty="0" smtClean="0"/>
              <a:t>Change in displacement </a:t>
            </a:r>
            <a:br>
              <a:rPr lang="en-GB" dirty="0" smtClean="0"/>
            </a:br>
            <a:r>
              <a:rPr lang="en-GB" dirty="0" smtClean="0"/>
              <a:t>= area of filled triangle</a:t>
            </a:r>
          </a:p>
          <a:p>
            <a:pPr algn="l">
              <a:buNone/>
            </a:pPr>
            <a:r>
              <a:rPr lang="en-GB" dirty="0" smtClean="0"/>
              <a:t>= 0.5 × (3 − 0) × (8 − 0) </a:t>
            </a:r>
          </a:p>
          <a:p>
            <a:pPr algn="l">
              <a:buNone/>
            </a:pPr>
            <a:r>
              <a:rPr lang="en-GB" dirty="0" smtClean="0"/>
              <a:t>= </a:t>
            </a:r>
            <a:r>
              <a:rPr lang="en-GB" dirty="0" smtClean="0">
                <a:solidFill>
                  <a:srgbClr val="FF0000"/>
                </a:solidFill>
              </a:rPr>
              <a:t>12</a:t>
            </a:r>
            <a:r>
              <a:rPr lang="en-GB" dirty="0" smtClean="0"/>
              <a:t> m</a:t>
            </a:r>
          </a:p>
          <a:p>
            <a:pPr algn="l">
              <a:buNone/>
            </a:pPr>
            <a:endParaRPr lang="en-GB" dirty="0" smtClean="0"/>
          </a:p>
          <a:p>
            <a:pPr algn="l">
              <a:buNone/>
            </a:pPr>
            <a:r>
              <a:rPr lang="en-GB" dirty="0" smtClean="0"/>
              <a:t>Value on </a:t>
            </a:r>
            <a:r>
              <a:rPr lang="en-GB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GB" dirty="0" smtClean="0"/>
              <a:t>-axis</a:t>
            </a:r>
          </a:p>
          <a:p>
            <a:pPr algn="l">
              <a:buNone/>
            </a:pPr>
            <a:r>
              <a:rPr lang="en-GB" dirty="0" smtClean="0"/>
              <a:t>= 0 </a:t>
            </a:r>
            <a:r>
              <a:rPr lang="en-GB" dirty="0" smtClean="0">
                <a:solidFill>
                  <a:srgbClr val="FF0000"/>
                </a:solidFill>
              </a:rPr>
              <a:t>+ 12 </a:t>
            </a:r>
          </a:p>
          <a:p>
            <a:pPr algn="l">
              <a:buNone/>
            </a:pPr>
            <a:r>
              <a:rPr lang="en-GB" dirty="0" smtClean="0"/>
              <a:t>= 12 m</a:t>
            </a:r>
          </a:p>
          <a:p>
            <a:pPr algn="l">
              <a:buNone/>
            </a:pPr>
            <a:endParaRPr lang="en-GB" dirty="0" smtClean="0"/>
          </a:p>
          <a:p>
            <a:pPr algn="l">
              <a:buNone/>
            </a:pPr>
            <a:r>
              <a:rPr lang="en-GB" dirty="0" smtClean="0"/>
              <a:t>Shape of </a:t>
            </a:r>
            <a:r>
              <a:rPr lang="en-GB" i="1" dirty="0" smtClean="0">
                <a:latin typeface="Times New Roman" pitchFamily="18" charset="0"/>
                <a:cs typeface="Times New Roman" pitchFamily="18" charset="0"/>
              </a:rPr>
              <a:t>x-t</a:t>
            </a:r>
            <a:r>
              <a:rPr lang="en-GB" dirty="0" smtClean="0"/>
              <a:t> graph:</a:t>
            </a:r>
            <a:br>
              <a:rPr lang="en-GB" dirty="0" smtClean="0"/>
            </a:br>
            <a:r>
              <a:rPr lang="en-GB" dirty="0" smtClean="0"/>
              <a:t>Since the magnitude of velocity is increasing at a constant rate, the shape of the displacement-time graph in this interval should be a curve with an increasing gradient.</a:t>
            </a:r>
            <a:endParaRPr lang="en-GB" dirty="0"/>
          </a:p>
        </p:txBody>
      </p:sp>
      <p:grpSp>
        <p:nvGrpSpPr>
          <p:cNvPr id="20" name="Group 19"/>
          <p:cNvGrpSpPr/>
          <p:nvPr/>
        </p:nvGrpSpPr>
        <p:grpSpPr>
          <a:xfrm>
            <a:off x="76200" y="1340815"/>
            <a:ext cx="5067300" cy="5288585"/>
            <a:chOff x="76200" y="1340815"/>
            <a:chExt cx="5067300" cy="5288585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92079" y="1340815"/>
              <a:ext cx="4975221" cy="30787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3077" name="Picture 5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6200" y="3601822"/>
              <a:ext cx="5067300" cy="30275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cxnSp>
          <p:nvCxnSpPr>
            <p:cNvPr id="10" name="Straight Arrow Connector 9"/>
            <p:cNvCxnSpPr/>
            <p:nvPr/>
          </p:nvCxnSpPr>
          <p:spPr>
            <a:xfrm>
              <a:off x="647700" y="4015740"/>
              <a:ext cx="648000" cy="127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>
              <a:off x="583375" y="4038600"/>
              <a:ext cx="838200" cy="2446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GB" sz="1100" b="1" dirty="0" smtClean="0">
                  <a:solidFill>
                    <a:srgbClr val="FF0000"/>
                  </a:solidFill>
                </a:rPr>
                <a:t>Phase 1</a:t>
              </a:r>
              <a:endParaRPr lang="en-GB" sz="1100" b="1" dirty="0">
                <a:solidFill>
                  <a:srgbClr val="FF0000"/>
                </a:solidFill>
              </a:endParaRPr>
            </a:p>
          </p:txBody>
        </p:sp>
        <p:cxnSp>
          <p:nvCxnSpPr>
            <p:cNvPr id="12" name="Straight Arrow Connector 11"/>
            <p:cNvCxnSpPr/>
            <p:nvPr/>
          </p:nvCxnSpPr>
          <p:spPr>
            <a:xfrm>
              <a:off x="1295400" y="4015740"/>
              <a:ext cx="936000" cy="127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Box 12"/>
            <p:cNvSpPr txBox="1"/>
            <p:nvPr/>
          </p:nvSpPr>
          <p:spPr>
            <a:xfrm>
              <a:off x="1333500" y="3755818"/>
              <a:ext cx="838200" cy="2446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GB" sz="1100" dirty="0" smtClean="0"/>
                <a:t>Phase 2</a:t>
              </a:r>
              <a:endParaRPr lang="en-GB" sz="1100" dirty="0"/>
            </a:p>
          </p:txBody>
        </p:sp>
        <p:cxnSp>
          <p:nvCxnSpPr>
            <p:cNvPr id="14" name="Straight Arrow Connector 13"/>
            <p:cNvCxnSpPr/>
            <p:nvPr/>
          </p:nvCxnSpPr>
          <p:spPr>
            <a:xfrm>
              <a:off x="2213165" y="4015740"/>
              <a:ext cx="594000" cy="127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>
              <a:off x="2095500" y="4038600"/>
              <a:ext cx="838200" cy="2446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GB" sz="1100" dirty="0" smtClean="0"/>
                <a:t>Phase 3</a:t>
              </a:r>
              <a:endParaRPr lang="en-GB" sz="1100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2514600" y="3695700"/>
              <a:ext cx="838200" cy="2446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GB" sz="1100" dirty="0" smtClean="0"/>
                <a:t>Phase 4</a:t>
              </a:r>
              <a:endParaRPr lang="en-GB" sz="1100" dirty="0"/>
            </a:p>
          </p:txBody>
        </p:sp>
        <p:cxnSp>
          <p:nvCxnSpPr>
            <p:cNvPr id="17" name="Straight Arrow Connector 16"/>
            <p:cNvCxnSpPr/>
            <p:nvPr/>
          </p:nvCxnSpPr>
          <p:spPr>
            <a:xfrm>
              <a:off x="2758680" y="4012375"/>
              <a:ext cx="360000" cy="127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/>
            <p:nvPr/>
          </p:nvCxnSpPr>
          <p:spPr>
            <a:xfrm>
              <a:off x="3097085" y="4015740"/>
              <a:ext cx="882000" cy="127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TextBox 18"/>
            <p:cNvSpPr txBox="1"/>
            <p:nvPr/>
          </p:nvSpPr>
          <p:spPr>
            <a:xfrm>
              <a:off x="3048000" y="4038600"/>
              <a:ext cx="838200" cy="2446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GB" sz="1100" dirty="0" smtClean="0"/>
                <a:t>Phase 5</a:t>
              </a:r>
              <a:endParaRPr lang="en-GB" sz="1100" dirty="0"/>
            </a:p>
          </p:txBody>
        </p:sp>
      </p:grpSp>
      <p:sp>
        <p:nvSpPr>
          <p:cNvPr id="21" name="TextBox 20"/>
          <p:cNvSpPr txBox="1"/>
          <p:nvPr/>
        </p:nvSpPr>
        <p:spPr>
          <a:xfrm>
            <a:off x="281050" y="3631375"/>
            <a:ext cx="228600" cy="30008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GB" sz="1500" b="1" i="1" dirty="0" smtClean="0">
                <a:latin typeface="Times New Roman" pitchFamily="18" charset="0"/>
                <a:cs typeface="Times New Roman" pitchFamily="18" charset="0"/>
              </a:rPr>
              <a:t>x</a:t>
            </a:r>
            <a:endParaRPr lang="en-GB" sz="15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Isosceles Triangle 21"/>
          <p:cNvSpPr/>
          <p:nvPr/>
        </p:nvSpPr>
        <p:spPr>
          <a:xfrm rot="10800000" flipV="1">
            <a:off x="723900" y="2019300"/>
            <a:ext cx="571500" cy="914398"/>
          </a:xfrm>
          <a:prstGeom prst="triangle">
            <a:avLst>
              <a:gd name="adj" fmla="val 0"/>
            </a:avLst>
          </a:prstGeom>
          <a:solidFill>
            <a:srgbClr val="CC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309563" y="152400"/>
            <a:ext cx="85661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l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en-US" sz="3600" b="1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Correct displacement-time sketch</a:t>
            </a:r>
            <a:endParaRPr lang="en-US" sz="3600" b="1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57800" y="1485900"/>
            <a:ext cx="3429000" cy="48290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buNone/>
            </a:pPr>
            <a:r>
              <a:rPr lang="en-GB" u="sng" dirty="0" smtClean="0"/>
              <a:t>Phase 2:</a:t>
            </a:r>
          </a:p>
          <a:p>
            <a:pPr algn="l">
              <a:buNone/>
            </a:pPr>
            <a:r>
              <a:rPr lang="en-GB" dirty="0" smtClean="0"/>
              <a:t>Change in displacement </a:t>
            </a:r>
            <a:br>
              <a:rPr lang="en-GB" dirty="0" smtClean="0"/>
            </a:br>
            <a:r>
              <a:rPr lang="en-GB" dirty="0" smtClean="0"/>
              <a:t>= area of filled rectangle</a:t>
            </a:r>
          </a:p>
          <a:p>
            <a:pPr algn="l">
              <a:buNone/>
            </a:pPr>
            <a:r>
              <a:rPr lang="en-GB" dirty="0" smtClean="0"/>
              <a:t>= (8 − 3) × (8 − 0) </a:t>
            </a:r>
          </a:p>
          <a:p>
            <a:pPr algn="l">
              <a:buNone/>
            </a:pPr>
            <a:r>
              <a:rPr lang="en-GB" dirty="0" smtClean="0"/>
              <a:t>= </a:t>
            </a:r>
            <a:r>
              <a:rPr lang="en-GB" dirty="0" smtClean="0">
                <a:solidFill>
                  <a:srgbClr val="FF0000"/>
                </a:solidFill>
              </a:rPr>
              <a:t>40</a:t>
            </a:r>
            <a:r>
              <a:rPr lang="en-GB" dirty="0" smtClean="0"/>
              <a:t> m</a:t>
            </a:r>
          </a:p>
          <a:p>
            <a:pPr algn="l">
              <a:buNone/>
            </a:pPr>
            <a:endParaRPr lang="en-GB" dirty="0" smtClean="0"/>
          </a:p>
          <a:p>
            <a:pPr algn="l">
              <a:buNone/>
            </a:pPr>
            <a:r>
              <a:rPr lang="en-GB" dirty="0" smtClean="0"/>
              <a:t>Value on </a:t>
            </a:r>
            <a:r>
              <a:rPr lang="en-GB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GB" dirty="0" smtClean="0"/>
              <a:t>-axis</a:t>
            </a:r>
          </a:p>
          <a:p>
            <a:pPr algn="l">
              <a:buNone/>
            </a:pPr>
            <a:r>
              <a:rPr lang="en-GB" dirty="0" smtClean="0"/>
              <a:t>= 0 + 12 </a:t>
            </a:r>
            <a:r>
              <a:rPr lang="en-GB" dirty="0" smtClean="0">
                <a:solidFill>
                  <a:srgbClr val="FF0000"/>
                </a:solidFill>
              </a:rPr>
              <a:t>+ 40 </a:t>
            </a:r>
          </a:p>
          <a:p>
            <a:pPr algn="l">
              <a:buNone/>
            </a:pPr>
            <a:r>
              <a:rPr lang="en-GB" dirty="0" smtClean="0"/>
              <a:t>= 52 m</a:t>
            </a:r>
          </a:p>
          <a:p>
            <a:pPr algn="l">
              <a:buNone/>
            </a:pPr>
            <a:endParaRPr lang="en-GB" dirty="0" smtClean="0"/>
          </a:p>
          <a:p>
            <a:pPr algn="l">
              <a:buNone/>
            </a:pPr>
            <a:r>
              <a:rPr lang="en-GB" dirty="0" smtClean="0"/>
              <a:t>Shape of </a:t>
            </a:r>
            <a:r>
              <a:rPr lang="en-GB" i="1" dirty="0" smtClean="0">
                <a:latin typeface="Times New Roman" pitchFamily="18" charset="0"/>
                <a:cs typeface="Times New Roman" pitchFamily="18" charset="0"/>
              </a:rPr>
              <a:t>x-t</a:t>
            </a:r>
            <a:r>
              <a:rPr lang="en-GB" dirty="0" smtClean="0"/>
              <a:t> graph:</a:t>
            </a:r>
            <a:br>
              <a:rPr lang="en-GB" dirty="0" smtClean="0"/>
            </a:br>
            <a:r>
              <a:rPr lang="en-GB" dirty="0" smtClean="0"/>
              <a:t>Since the magnitude of velocity is kept at a constant value of 8 m/s, the shape of the displacement-time graph in this interval should be a straight sloping line with a gradient of 8.</a:t>
            </a:r>
            <a:endParaRPr lang="en-GB" dirty="0"/>
          </a:p>
        </p:txBody>
      </p:sp>
      <p:grpSp>
        <p:nvGrpSpPr>
          <p:cNvPr id="11" name="Group 10"/>
          <p:cNvGrpSpPr/>
          <p:nvPr/>
        </p:nvGrpSpPr>
        <p:grpSpPr>
          <a:xfrm>
            <a:off x="76200" y="1340815"/>
            <a:ext cx="5067300" cy="5288585"/>
            <a:chOff x="76200" y="1340815"/>
            <a:chExt cx="5067300" cy="5288585"/>
          </a:xfrm>
        </p:grpSpPr>
        <p:pic>
          <p:nvPicPr>
            <p:cNvPr id="12" name="Picture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92079" y="1340815"/>
              <a:ext cx="4975221" cy="30787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3" name="Picture 5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6200" y="3601822"/>
              <a:ext cx="5067300" cy="30275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cxnSp>
          <p:nvCxnSpPr>
            <p:cNvPr id="14" name="Straight Arrow Connector 13"/>
            <p:cNvCxnSpPr/>
            <p:nvPr/>
          </p:nvCxnSpPr>
          <p:spPr>
            <a:xfrm>
              <a:off x="647700" y="4015740"/>
              <a:ext cx="648000" cy="127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>
              <a:off x="583375" y="4038600"/>
              <a:ext cx="838200" cy="2446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GB" sz="1100" dirty="0" smtClean="0"/>
                <a:t>Phase 1</a:t>
              </a:r>
              <a:endParaRPr lang="en-GB" sz="1100" dirty="0"/>
            </a:p>
          </p:txBody>
        </p:sp>
        <p:cxnSp>
          <p:nvCxnSpPr>
            <p:cNvPr id="16" name="Straight Arrow Connector 15"/>
            <p:cNvCxnSpPr/>
            <p:nvPr/>
          </p:nvCxnSpPr>
          <p:spPr>
            <a:xfrm>
              <a:off x="1295400" y="4015740"/>
              <a:ext cx="936000" cy="127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TextBox 16"/>
            <p:cNvSpPr txBox="1"/>
            <p:nvPr/>
          </p:nvSpPr>
          <p:spPr>
            <a:xfrm>
              <a:off x="1333500" y="3755818"/>
              <a:ext cx="838200" cy="2446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GB" sz="1100" b="1" dirty="0" smtClean="0">
                  <a:solidFill>
                    <a:srgbClr val="FF0000"/>
                  </a:solidFill>
                </a:rPr>
                <a:t>Phase 2</a:t>
              </a:r>
              <a:endParaRPr lang="en-GB" sz="1100" b="1" dirty="0">
                <a:solidFill>
                  <a:srgbClr val="FF0000"/>
                </a:solidFill>
              </a:endParaRPr>
            </a:p>
          </p:txBody>
        </p:sp>
        <p:cxnSp>
          <p:nvCxnSpPr>
            <p:cNvPr id="18" name="Straight Arrow Connector 17"/>
            <p:cNvCxnSpPr/>
            <p:nvPr/>
          </p:nvCxnSpPr>
          <p:spPr>
            <a:xfrm>
              <a:off x="2213165" y="4015740"/>
              <a:ext cx="594000" cy="127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TextBox 18"/>
            <p:cNvSpPr txBox="1"/>
            <p:nvPr/>
          </p:nvSpPr>
          <p:spPr>
            <a:xfrm>
              <a:off x="2095500" y="4038600"/>
              <a:ext cx="838200" cy="2446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GB" sz="1100" dirty="0" smtClean="0"/>
                <a:t>Phase 3</a:t>
              </a:r>
              <a:endParaRPr lang="en-GB" sz="1100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2514600" y="3695700"/>
              <a:ext cx="838200" cy="2446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GB" sz="1100" dirty="0" smtClean="0"/>
                <a:t>Phase 4</a:t>
              </a:r>
              <a:endParaRPr lang="en-GB" sz="1100" dirty="0"/>
            </a:p>
          </p:txBody>
        </p:sp>
        <p:cxnSp>
          <p:nvCxnSpPr>
            <p:cNvPr id="21" name="Straight Arrow Connector 20"/>
            <p:cNvCxnSpPr/>
            <p:nvPr/>
          </p:nvCxnSpPr>
          <p:spPr>
            <a:xfrm>
              <a:off x="2751060" y="4012375"/>
              <a:ext cx="360000" cy="127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/>
            <p:nvPr/>
          </p:nvCxnSpPr>
          <p:spPr>
            <a:xfrm>
              <a:off x="3097085" y="4015740"/>
              <a:ext cx="882000" cy="127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Box 22"/>
            <p:cNvSpPr txBox="1"/>
            <p:nvPr/>
          </p:nvSpPr>
          <p:spPr>
            <a:xfrm>
              <a:off x="3048000" y="4038600"/>
              <a:ext cx="838200" cy="2446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GB" sz="1100" dirty="0" smtClean="0"/>
                <a:t>Phase 5</a:t>
              </a:r>
              <a:endParaRPr lang="en-GB" sz="1100" dirty="0"/>
            </a:p>
          </p:txBody>
        </p:sp>
      </p:grpSp>
      <p:sp>
        <p:nvSpPr>
          <p:cNvPr id="24" name="TextBox 23"/>
          <p:cNvSpPr txBox="1"/>
          <p:nvPr/>
        </p:nvSpPr>
        <p:spPr>
          <a:xfrm>
            <a:off x="281050" y="3631375"/>
            <a:ext cx="228600" cy="30008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GB" sz="1500" b="1" i="1" dirty="0" smtClean="0">
                <a:latin typeface="Times New Roman" pitchFamily="18" charset="0"/>
                <a:cs typeface="Times New Roman" pitchFamily="18" charset="0"/>
              </a:rPr>
              <a:t>x</a:t>
            </a:r>
            <a:endParaRPr lang="en-GB" sz="15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1333500" y="1981200"/>
            <a:ext cx="882000" cy="972000"/>
          </a:xfrm>
          <a:prstGeom prst="rect">
            <a:avLst/>
          </a:prstGeom>
          <a:solidFill>
            <a:srgbClr val="CC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309563" y="152400"/>
            <a:ext cx="85661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l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en-US" sz="3600" b="1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Correct displacement-time sketch</a:t>
            </a:r>
            <a:endParaRPr lang="en-US" sz="3600" b="1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57800" y="1485900"/>
            <a:ext cx="34290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buNone/>
            </a:pPr>
            <a:r>
              <a:rPr lang="en-GB" u="sng" dirty="0" smtClean="0"/>
              <a:t>Phase 3:</a:t>
            </a:r>
          </a:p>
          <a:p>
            <a:pPr algn="l">
              <a:buNone/>
            </a:pPr>
            <a:r>
              <a:rPr lang="en-GB" dirty="0" smtClean="0"/>
              <a:t>Change in displacement </a:t>
            </a:r>
            <a:br>
              <a:rPr lang="en-GB" dirty="0" smtClean="0"/>
            </a:br>
            <a:r>
              <a:rPr lang="en-GB" dirty="0" smtClean="0"/>
              <a:t>= area of filled triangle</a:t>
            </a:r>
          </a:p>
          <a:p>
            <a:pPr algn="l">
              <a:buNone/>
            </a:pPr>
            <a:r>
              <a:rPr lang="en-GB" dirty="0" smtClean="0"/>
              <a:t>= 0.5 × (10 − 8) × (8 − 0) </a:t>
            </a:r>
          </a:p>
          <a:p>
            <a:pPr algn="l">
              <a:buNone/>
            </a:pPr>
            <a:r>
              <a:rPr lang="en-GB" dirty="0" smtClean="0"/>
              <a:t>= </a:t>
            </a:r>
            <a:r>
              <a:rPr lang="en-GB" dirty="0" smtClean="0">
                <a:solidFill>
                  <a:srgbClr val="FF0000"/>
                </a:solidFill>
              </a:rPr>
              <a:t>8 </a:t>
            </a:r>
            <a:r>
              <a:rPr lang="en-GB" dirty="0" smtClean="0"/>
              <a:t>m</a:t>
            </a:r>
          </a:p>
          <a:p>
            <a:pPr algn="l">
              <a:buNone/>
            </a:pPr>
            <a:endParaRPr lang="en-GB" dirty="0" smtClean="0"/>
          </a:p>
          <a:p>
            <a:pPr algn="l">
              <a:buNone/>
            </a:pPr>
            <a:r>
              <a:rPr lang="en-GB" dirty="0" smtClean="0"/>
              <a:t>Value on </a:t>
            </a:r>
            <a:r>
              <a:rPr lang="en-GB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GB" dirty="0" smtClean="0"/>
              <a:t>-axis</a:t>
            </a:r>
          </a:p>
          <a:p>
            <a:pPr algn="l">
              <a:buNone/>
            </a:pPr>
            <a:r>
              <a:rPr lang="en-GB" dirty="0" smtClean="0"/>
              <a:t>= 0 + 12 + 40 </a:t>
            </a:r>
            <a:r>
              <a:rPr lang="en-GB" dirty="0" smtClean="0">
                <a:solidFill>
                  <a:srgbClr val="FF0000"/>
                </a:solidFill>
              </a:rPr>
              <a:t>+ 8</a:t>
            </a:r>
            <a:r>
              <a:rPr lang="en-GB" dirty="0" smtClean="0"/>
              <a:t> </a:t>
            </a:r>
          </a:p>
          <a:p>
            <a:pPr algn="l">
              <a:buNone/>
            </a:pPr>
            <a:r>
              <a:rPr lang="en-GB" dirty="0" smtClean="0"/>
              <a:t>= 60 m</a:t>
            </a:r>
          </a:p>
          <a:p>
            <a:pPr algn="l">
              <a:buNone/>
            </a:pPr>
            <a:endParaRPr lang="en-GB" dirty="0" smtClean="0"/>
          </a:p>
          <a:p>
            <a:pPr algn="l">
              <a:buNone/>
            </a:pPr>
            <a:r>
              <a:rPr lang="en-GB" dirty="0" smtClean="0"/>
              <a:t>Shape of </a:t>
            </a:r>
            <a:r>
              <a:rPr lang="en-GB" i="1" dirty="0" smtClean="0">
                <a:latin typeface="Times New Roman" pitchFamily="18" charset="0"/>
                <a:cs typeface="Times New Roman" pitchFamily="18" charset="0"/>
              </a:rPr>
              <a:t>x-t</a:t>
            </a:r>
            <a:r>
              <a:rPr lang="en-GB" dirty="0" smtClean="0"/>
              <a:t> graph:</a:t>
            </a:r>
            <a:br>
              <a:rPr lang="en-GB" dirty="0" smtClean="0"/>
            </a:br>
            <a:r>
              <a:rPr lang="en-GB" dirty="0" smtClean="0"/>
              <a:t>Since the magnitude of velocity is decreasing at a constant rate to zero, the shape of the displacement-time graph in this interval should be a curve with a gradient which decreases to zero.</a:t>
            </a:r>
            <a:endParaRPr lang="en-GB" dirty="0"/>
          </a:p>
        </p:txBody>
      </p:sp>
      <p:grpSp>
        <p:nvGrpSpPr>
          <p:cNvPr id="6" name="Group 5"/>
          <p:cNvGrpSpPr/>
          <p:nvPr/>
        </p:nvGrpSpPr>
        <p:grpSpPr>
          <a:xfrm>
            <a:off x="76200" y="1340815"/>
            <a:ext cx="5067300" cy="5288585"/>
            <a:chOff x="76200" y="1340815"/>
            <a:chExt cx="5067300" cy="5288585"/>
          </a:xfrm>
        </p:grpSpPr>
        <p:pic>
          <p:nvPicPr>
            <p:cNvPr id="10" name="Picture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92079" y="1340815"/>
              <a:ext cx="4975221" cy="30787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1" name="Picture 5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6200" y="3601822"/>
              <a:ext cx="5067300" cy="30275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cxnSp>
          <p:nvCxnSpPr>
            <p:cNvPr id="12" name="Straight Arrow Connector 11"/>
            <p:cNvCxnSpPr/>
            <p:nvPr/>
          </p:nvCxnSpPr>
          <p:spPr>
            <a:xfrm>
              <a:off x="647700" y="4015740"/>
              <a:ext cx="648000" cy="127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Box 12"/>
            <p:cNvSpPr txBox="1"/>
            <p:nvPr/>
          </p:nvSpPr>
          <p:spPr>
            <a:xfrm>
              <a:off x="583375" y="4038600"/>
              <a:ext cx="838200" cy="2446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GB" sz="1100" dirty="0" smtClean="0"/>
                <a:t>Phase 1</a:t>
              </a:r>
              <a:endParaRPr lang="en-GB" sz="1100" dirty="0"/>
            </a:p>
          </p:txBody>
        </p:sp>
        <p:cxnSp>
          <p:nvCxnSpPr>
            <p:cNvPr id="14" name="Straight Arrow Connector 13"/>
            <p:cNvCxnSpPr/>
            <p:nvPr/>
          </p:nvCxnSpPr>
          <p:spPr>
            <a:xfrm>
              <a:off x="1295400" y="4015740"/>
              <a:ext cx="936000" cy="127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>
              <a:off x="1333500" y="3755818"/>
              <a:ext cx="838200" cy="2446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GB" sz="1100" dirty="0" smtClean="0"/>
                <a:t>Phase 2</a:t>
              </a:r>
              <a:endParaRPr lang="en-GB" sz="1100" dirty="0"/>
            </a:p>
          </p:txBody>
        </p:sp>
        <p:cxnSp>
          <p:nvCxnSpPr>
            <p:cNvPr id="16" name="Straight Arrow Connector 15"/>
            <p:cNvCxnSpPr/>
            <p:nvPr/>
          </p:nvCxnSpPr>
          <p:spPr>
            <a:xfrm>
              <a:off x="2213165" y="4015740"/>
              <a:ext cx="594000" cy="127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TextBox 16"/>
            <p:cNvSpPr txBox="1"/>
            <p:nvPr/>
          </p:nvSpPr>
          <p:spPr>
            <a:xfrm>
              <a:off x="2095500" y="4038600"/>
              <a:ext cx="838200" cy="2446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GB" sz="1100" b="1" dirty="0" smtClean="0">
                  <a:solidFill>
                    <a:srgbClr val="FF0000"/>
                  </a:solidFill>
                </a:rPr>
                <a:t>Phase 3</a:t>
              </a:r>
              <a:endParaRPr lang="en-GB" sz="1100" b="1" dirty="0">
                <a:solidFill>
                  <a:srgbClr val="FF0000"/>
                </a:solidFill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2514600" y="3695700"/>
              <a:ext cx="838200" cy="2446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GB" sz="1100" dirty="0" smtClean="0"/>
                <a:t>Phase 4</a:t>
              </a:r>
              <a:endParaRPr lang="en-GB" sz="1100" dirty="0"/>
            </a:p>
          </p:txBody>
        </p:sp>
        <p:cxnSp>
          <p:nvCxnSpPr>
            <p:cNvPr id="19" name="Straight Arrow Connector 18"/>
            <p:cNvCxnSpPr/>
            <p:nvPr/>
          </p:nvCxnSpPr>
          <p:spPr>
            <a:xfrm>
              <a:off x="2751060" y="4012375"/>
              <a:ext cx="360000" cy="127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/>
            <p:nvPr/>
          </p:nvCxnSpPr>
          <p:spPr>
            <a:xfrm>
              <a:off x="3097085" y="4015740"/>
              <a:ext cx="882000" cy="127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TextBox 20"/>
            <p:cNvSpPr txBox="1"/>
            <p:nvPr/>
          </p:nvSpPr>
          <p:spPr>
            <a:xfrm>
              <a:off x="3048000" y="4038600"/>
              <a:ext cx="838200" cy="2446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GB" sz="1100" dirty="0" smtClean="0"/>
                <a:t>Phase 5</a:t>
              </a:r>
              <a:endParaRPr lang="en-GB" sz="1100" dirty="0"/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281050" y="3631375"/>
            <a:ext cx="228600" cy="30008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GB" sz="1500" b="1" i="1" dirty="0" smtClean="0">
                <a:latin typeface="Times New Roman" pitchFamily="18" charset="0"/>
                <a:cs typeface="Times New Roman" pitchFamily="18" charset="0"/>
              </a:rPr>
              <a:t>x</a:t>
            </a:r>
            <a:endParaRPr lang="en-GB" sz="15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Isosceles Triangle 22"/>
          <p:cNvSpPr/>
          <p:nvPr/>
        </p:nvSpPr>
        <p:spPr>
          <a:xfrm rot="16200000" flipV="1">
            <a:off x="2047649" y="2200051"/>
            <a:ext cx="933900" cy="533398"/>
          </a:xfrm>
          <a:prstGeom prst="triangle">
            <a:avLst>
              <a:gd name="adj" fmla="val 935"/>
            </a:avLst>
          </a:prstGeom>
          <a:solidFill>
            <a:srgbClr val="CC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309563" y="152400"/>
            <a:ext cx="85661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l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en-US" sz="3600" b="1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Correct displacement-time sketch</a:t>
            </a:r>
            <a:endParaRPr lang="en-US" sz="3600" b="1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57800" y="1485900"/>
            <a:ext cx="3429000" cy="47736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buNone/>
            </a:pPr>
            <a:r>
              <a:rPr lang="en-GB" u="sng" dirty="0" smtClean="0"/>
              <a:t>Phase 4:</a:t>
            </a:r>
          </a:p>
          <a:p>
            <a:pPr algn="l">
              <a:buNone/>
            </a:pPr>
            <a:r>
              <a:rPr lang="en-GB" dirty="0" smtClean="0"/>
              <a:t>Change in displacement </a:t>
            </a:r>
            <a:br>
              <a:rPr lang="en-GB" dirty="0" smtClean="0"/>
            </a:br>
            <a:r>
              <a:rPr lang="en-GB" dirty="0" smtClean="0"/>
              <a:t>= area of filled triangle</a:t>
            </a:r>
          </a:p>
          <a:p>
            <a:pPr algn="l">
              <a:buNone/>
            </a:pPr>
            <a:r>
              <a:rPr lang="en-GB" dirty="0" smtClean="0"/>
              <a:t>=</a:t>
            </a:r>
            <a:r>
              <a:rPr lang="en-GB" dirty="0" smtClean="0">
                <a:solidFill>
                  <a:srgbClr val="0000FF"/>
                </a:solidFill>
              </a:rPr>
              <a:t> </a:t>
            </a:r>
            <a:r>
              <a:rPr lang="en-GB" dirty="0" smtClean="0"/>
              <a:t>0.5 × (11 − 10) × (−4 − 0) </a:t>
            </a:r>
            <a:br>
              <a:rPr lang="en-GB" dirty="0" smtClean="0"/>
            </a:br>
            <a:r>
              <a:rPr lang="en-GB" dirty="0" smtClean="0"/>
              <a:t>= </a:t>
            </a:r>
            <a:r>
              <a:rPr lang="en-GB" dirty="0" smtClean="0">
                <a:solidFill>
                  <a:srgbClr val="FF0000"/>
                </a:solidFill>
              </a:rPr>
              <a:t>−2</a:t>
            </a:r>
            <a:r>
              <a:rPr lang="en-GB" dirty="0" smtClean="0"/>
              <a:t> m</a:t>
            </a:r>
          </a:p>
          <a:p>
            <a:pPr algn="l">
              <a:buNone/>
            </a:pPr>
            <a:endParaRPr lang="en-GB" dirty="0" smtClean="0"/>
          </a:p>
          <a:p>
            <a:pPr algn="l">
              <a:buNone/>
            </a:pPr>
            <a:r>
              <a:rPr lang="en-GB" dirty="0" smtClean="0"/>
              <a:t>Value on </a:t>
            </a:r>
            <a:r>
              <a:rPr lang="en-GB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GB" dirty="0" smtClean="0"/>
              <a:t>-axis</a:t>
            </a:r>
          </a:p>
          <a:p>
            <a:pPr algn="l">
              <a:buNone/>
            </a:pPr>
            <a:r>
              <a:rPr lang="en-GB" dirty="0" smtClean="0"/>
              <a:t>= 0 + 12 + 40 + 8 </a:t>
            </a:r>
            <a:r>
              <a:rPr lang="en-GB" dirty="0" smtClean="0">
                <a:solidFill>
                  <a:srgbClr val="FF0000"/>
                </a:solidFill>
              </a:rPr>
              <a:t>− 2</a:t>
            </a:r>
            <a:r>
              <a:rPr lang="en-GB" dirty="0" smtClean="0"/>
              <a:t> </a:t>
            </a:r>
          </a:p>
          <a:p>
            <a:pPr algn="l">
              <a:buNone/>
            </a:pPr>
            <a:r>
              <a:rPr lang="en-GB" dirty="0" smtClean="0"/>
              <a:t>= 58 m</a:t>
            </a:r>
          </a:p>
          <a:p>
            <a:pPr algn="l">
              <a:buNone/>
            </a:pPr>
            <a:endParaRPr lang="en-GB" dirty="0" smtClean="0"/>
          </a:p>
          <a:p>
            <a:pPr algn="l">
              <a:buNone/>
            </a:pPr>
            <a:r>
              <a:rPr lang="en-GB" dirty="0" smtClean="0"/>
              <a:t>Shape of </a:t>
            </a:r>
            <a:r>
              <a:rPr lang="en-GB" i="1" dirty="0" smtClean="0">
                <a:latin typeface="Times New Roman" pitchFamily="18" charset="0"/>
                <a:cs typeface="Times New Roman" pitchFamily="18" charset="0"/>
              </a:rPr>
              <a:t>x-t</a:t>
            </a:r>
            <a:r>
              <a:rPr lang="en-GB" dirty="0" smtClean="0"/>
              <a:t> graph:</a:t>
            </a:r>
            <a:br>
              <a:rPr lang="en-GB" dirty="0" smtClean="0"/>
            </a:br>
            <a:r>
              <a:rPr lang="en-GB" dirty="0" smtClean="0"/>
              <a:t>Since the magnitude of velocity is increasing at a constant rate, the shape of the displacement-time graph in this interval should be a curve with an increasing gradient.</a:t>
            </a:r>
            <a:endParaRPr lang="en-GB" dirty="0"/>
          </a:p>
        </p:txBody>
      </p:sp>
      <p:grpSp>
        <p:nvGrpSpPr>
          <p:cNvPr id="6" name="Group 5"/>
          <p:cNvGrpSpPr/>
          <p:nvPr/>
        </p:nvGrpSpPr>
        <p:grpSpPr>
          <a:xfrm>
            <a:off x="76200" y="1340815"/>
            <a:ext cx="5067300" cy="5288585"/>
            <a:chOff x="76200" y="1340815"/>
            <a:chExt cx="5067300" cy="5288585"/>
          </a:xfrm>
        </p:grpSpPr>
        <p:pic>
          <p:nvPicPr>
            <p:cNvPr id="10" name="Picture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92079" y="1340815"/>
              <a:ext cx="4975221" cy="30787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1" name="Picture 5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6200" y="3601822"/>
              <a:ext cx="5067300" cy="30275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cxnSp>
          <p:nvCxnSpPr>
            <p:cNvPr id="12" name="Straight Arrow Connector 11"/>
            <p:cNvCxnSpPr/>
            <p:nvPr/>
          </p:nvCxnSpPr>
          <p:spPr>
            <a:xfrm>
              <a:off x="647700" y="4015740"/>
              <a:ext cx="648000" cy="127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Box 12"/>
            <p:cNvSpPr txBox="1"/>
            <p:nvPr/>
          </p:nvSpPr>
          <p:spPr>
            <a:xfrm>
              <a:off x="583375" y="4038600"/>
              <a:ext cx="838200" cy="2446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GB" sz="1100" dirty="0" smtClean="0"/>
                <a:t>Phase 1</a:t>
              </a:r>
              <a:endParaRPr lang="en-GB" sz="1100" dirty="0"/>
            </a:p>
          </p:txBody>
        </p:sp>
        <p:cxnSp>
          <p:nvCxnSpPr>
            <p:cNvPr id="14" name="Straight Arrow Connector 13"/>
            <p:cNvCxnSpPr/>
            <p:nvPr/>
          </p:nvCxnSpPr>
          <p:spPr>
            <a:xfrm>
              <a:off x="1295400" y="4015740"/>
              <a:ext cx="936000" cy="127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>
              <a:off x="1333500" y="3755818"/>
              <a:ext cx="838200" cy="2446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GB" sz="1100" dirty="0" smtClean="0"/>
                <a:t>Phase 2</a:t>
              </a:r>
              <a:endParaRPr lang="en-GB" sz="1100" dirty="0"/>
            </a:p>
          </p:txBody>
        </p:sp>
        <p:cxnSp>
          <p:nvCxnSpPr>
            <p:cNvPr id="16" name="Straight Arrow Connector 15"/>
            <p:cNvCxnSpPr/>
            <p:nvPr/>
          </p:nvCxnSpPr>
          <p:spPr>
            <a:xfrm>
              <a:off x="2205545" y="4015740"/>
              <a:ext cx="594000" cy="127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TextBox 16"/>
            <p:cNvSpPr txBox="1"/>
            <p:nvPr/>
          </p:nvSpPr>
          <p:spPr>
            <a:xfrm>
              <a:off x="2095500" y="4038600"/>
              <a:ext cx="838200" cy="2446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GB" sz="1100" dirty="0" smtClean="0"/>
                <a:t>Phase 3</a:t>
              </a:r>
              <a:endParaRPr lang="en-GB" sz="1100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2514600" y="3695700"/>
              <a:ext cx="838200" cy="2446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GB" sz="1100" b="1" dirty="0" smtClean="0">
                  <a:solidFill>
                    <a:srgbClr val="FF0000"/>
                  </a:solidFill>
                </a:rPr>
                <a:t>Phase 4</a:t>
              </a:r>
              <a:endParaRPr lang="en-GB" sz="1100" b="1" dirty="0">
                <a:solidFill>
                  <a:srgbClr val="FF0000"/>
                </a:solidFill>
              </a:endParaRPr>
            </a:p>
          </p:txBody>
        </p:sp>
        <p:cxnSp>
          <p:nvCxnSpPr>
            <p:cNvPr id="19" name="Straight Arrow Connector 18"/>
            <p:cNvCxnSpPr/>
            <p:nvPr/>
          </p:nvCxnSpPr>
          <p:spPr>
            <a:xfrm>
              <a:off x="2758680" y="4012375"/>
              <a:ext cx="360000" cy="127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/>
            <p:nvPr/>
          </p:nvCxnSpPr>
          <p:spPr>
            <a:xfrm>
              <a:off x="3112325" y="4015740"/>
              <a:ext cx="882000" cy="127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TextBox 20"/>
            <p:cNvSpPr txBox="1"/>
            <p:nvPr/>
          </p:nvSpPr>
          <p:spPr>
            <a:xfrm>
              <a:off x="3048000" y="4038600"/>
              <a:ext cx="838200" cy="2446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GB" sz="1100" dirty="0" smtClean="0"/>
                <a:t>Phase 5</a:t>
              </a:r>
              <a:endParaRPr lang="en-GB" sz="1100" dirty="0"/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281050" y="3631375"/>
            <a:ext cx="228600" cy="30008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GB" sz="1500" b="1" i="1" dirty="0" smtClean="0">
                <a:latin typeface="Times New Roman" pitchFamily="18" charset="0"/>
                <a:cs typeface="Times New Roman" pitchFamily="18" charset="0"/>
              </a:rPr>
              <a:t>x</a:t>
            </a:r>
            <a:endParaRPr lang="en-GB" sz="15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Isosceles Triangle 22"/>
          <p:cNvSpPr/>
          <p:nvPr/>
        </p:nvSpPr>
        <p:spPr>
          <a:xfrm rot="5400000" flipV="1">
            <a:off x="2762248" y="3067051"/>
            <a:ext cx="419103" cy="228600"/>
          </a:xfrm>
          <a:prstGeom prst="triangle">
            <a:avLst>
              <a:gd name="adj" fmla="val 2710"/>
            </a:avLst>
          </a:prstGeom>
          <a:solidFill>
            <a:srgbClr val="CC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76200" y="1340815"/>
            <a:ext cx="5067300" cy="5288585"/>
            <a:chOff x="76200" y="1340815"/>
            <a:chExt cx="5067300" cy="5288585"/>
          </a:xfrm>
        </p:grpSpPr>
        <p:pic>
          <p:nvPicPr>
            <p:cNvPr id="11" name="Picture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92079" y="1340815"/>
              <a:ext cx="4975221" cy="30787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2" name="Picture 5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6200" y="3601822"/>
              <a:ext cx="5067300" cy="30275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cxnSp>
          <p:nvCxnSpPr>
            <p:cNvPr id="13" name="Straight Arrow Connector 12"/>
            <p:cNvCxnSpPr/>
            <p:nvPr/>
          </p:nvCxnSpPr>
          <p:spPr>
            <a:xfrm>
              <a:off x="647700" y="4015740"/>
              <a:ext cx="648000" cy="127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583375" y="4038600"/>
              <a:ext cx="838200" cy="2446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GB" sz="1100" dirty="0" smtClean="0"/>
                <a:t>Phase 1</a:t>
              </a:r>
              <a:endParaRPr lang="en-GB" sz="1100" dirty="0"/>
            </a:p>
          </p:txBody>
        </p:sp>
        <p:cxnSp>
          <p:nvCxnSpPr>
            <p:cNvPr id="15" name="Straight Arrow Connector 14"/>
            <p:cNvCxnSpPr/>
            <p:nvPr/>
          </p:nvCxnSpPr>
          <p:spPr>
            <a:xfrm>
              <a:off x="1295400" y="4015740"/>
              <a:ext cx="936000" cy="127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/>
            <p:cNvSpPr txBox="1"/>
            <p:nvPr/>
          </p:nvSpPr>
          <p:spPr>
            <a:xfrm>
              <a:off x="1333500" y="3755818"/>
              <a:ext cx="838200" cy="2446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GB" sz="1100" dirty="0" smtClean="0"/>
                <a:t>Phase 2</a:t>
              </a:r>
              <a:endParaRPr lang="en-GB" sz="1100" dirty="0"/>
            </a:p>
          </p:txBody>
        </p:sp>
        <p:cxnSp>
          <p:nvCxnSpPr>
            <p:cNvPr id="17" name="Straight Arrow Connector 16"/>
            <p:cNvCxnSpPr/>
            <p:nvPr/>
          </p:nvCxnSpPr>
          <p:spPr>
            <a:xfrm>
              <a:off x="2213165" y="4015740"/>
              <a:ext cx="594000" cy="127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/>
            <p:cNvSpPr txBox="1"/>
            <p:nvPr/>
          </p:nvSpPr>
          <p:spPr>
            <a:xfrm>
              <a:off x="2095500" y="4038600"/>
              <a:ext cx="838200" cy="2446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GB" sz="1100" dirty="0" smtClean="0"/>
                <a:t>Phase 3</a:t>
              </a:r>
              <a:endParaRPr lang="en-GB" sz="1100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2514600" y="3695700"/>
              <a:ext cx="838200" cy="2446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GB" sz="1100" dirty="0" smtClean="0"/>
                <a:t>Phase 4</a:t>
              </a:r>
              <a:endParaRPr lang="en-GB" sz="1100" dirty="0"/>
            </a:p>
          </p:txBody>
        </p:sp>
        <p:cxnSp>
          <p:nvCxnSpPr>
            <p:cNvPr id="20" name="Straight Arrow Connector 19"/>
            <p:cNvCxnSpPr/>
            <p:nvPr/>
          </p:nvCxnSpPr>
          <p:spPr>
            <a:xfrm>
              <a:off x="2758680" y="4012375"/>
              <a:ext cx="360000" cy="127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/>
            <p:nvPr/>
          </p:nvCxnSpPr>
          <p:spPr>
            <a:xfrm>
              <a:off x="3104705" y="4015740"/>
              <a:ext cx="889200" cy="127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TextBox 21"/>
            <p:cNvSpPr txBox="1"/>
            <p:nvPr/>
          </p:nvSpPr>
          <p:spPr>
            <a:xfrm>
              <a:off x="3048000" y="4038600"/>
              <a:ext cx="838200" cy="2446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GB" sz="1100" b="1" dirty="0" smtClean="0">
                  <a:solidFill>
                    <a:srgbClr val="FF0000"/>
                  </a:solidFill>
                </a:rPr>
                <a:t>Phase 5</a:t>
              </a:r>
              <a:endParaRPr lang="en-GB" sz="1100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309563" y="152400"/>
            <a:ext cx="85661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l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en-US" sz="3600" b="1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Correct displacement-time sketch</a:t>
            </a:r>
            <a:endParaRPr lang="en-US" sz="3600" b="1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57800" y="1485900"/>
            <a:ext cx="3429000" cy="49675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buNone/>
            </a:pPr>
            <a:r>
              <a:rPr lang="en-GB" u="sng" dirty="0" smtClean="0"/>
              <a:t>Phase 5:</a:t>
            </a:r>
          </a:p>
          <a:p>
            <a:pPr algn="l">
              <a:buNone/>
            </a:pPr>
            <a:r>
              <a:rPr lang="en-GB" dirty="0" smtClean="0"/>
              <a:t>Change in displacement </a:t>
            </a:r>
            <a:br>
              <a:rPr lang="en-GB" dirty="0" smtClean="0"/>
            </a:br>
            <a:r>
              <a:rPr lang="en-GB" dirty="0" smtClean="0">
                <a:solidFill>
                  <a:srgbClr val="0000FF"/>
                </a:solidFill>
              </a:rPr>
              <a:t>&lt; area of blue triangle</a:t>
            </a:r>
          </a:p>
          <a:p>
            <a:pPr algn="l">
              <a:buNone/>
            </a:pPr>
            <a:r>
              <a:rPr lang="en-GB" dirty="0" smtClean="0">
                <a:solidFill>
                  <a:srgbClr val="0000FF"/>
                </a:solidFill>
              </a:rPr>
              <a:t>= 0.5 × (15 − 11) × (−4 − 0) </a:t>
            </a:r>
            <a:br>
              <a:rPr lang="en-GB" dirty="0" smtClean="0">
                <a:solidFill>
                  <a:srgbClr val="0000FF"/>
                </a:solidFill>
              </a:rPr>
            </a:br>
            <a:r>
              <a:rPr lang="en-GB" dirty="0" smtClean="0">
                <a:solidFill>
                  <a:srgbClr val="0000FF"/>
                </a:solidFill>
              </a:rPr>
              <a:t>= −8 m </a:t>
            </a:r>
            <a:r>
              <a:rPr lang="en-GB" dirty="0" smtClean="0"/>
              <a:t>which can possibly be </a:t>
            </a:r>
            <a:r>
              <a:rPr lang="en-GB" dirty="0" smtClean="0">
                <a:solidFill>
                  <a:srgbClr val="FF0000"/>
                </a:solidFill>
              </a:rPr>
              <a:t>−6</a:t>
            </a:r>
            <a:r>
              <a:rPr lang="en-GB" dirty="0" smtClean="0"/>
              <a:t> m</a:t>
            </a:r>
          </a:p>
          <a:p>
            <a:pPr algn="l">
              <a:buNone/>
            </a:pPr>
            <a:endParaRPr lang="en-GB" dirty="0" smtClean="0"/>
          </a:p>
          <a:p>
            <a:pPr algn="l">
              <a:buNone/>
            </a:pPr>
            <a:r>
              <a:rPr lang="en-GB" dirty="0" smtClean="0"/>
              <a:t>Value on </a:t>
            </a:r>
            <a:r>
              <a:rPr lang="en-GB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GB" dirty="0" smtClean="0"/>
              <a:t>-axis</a:t>
            </a:r>
          </a:p>
          <a:p>
            <a:pPr algn="l">
              <a:buNone/>
            </a:pPr>
            <a:r>
              <a:rPr lang="en-GB" dirty="0" smtClean="0"/>
              <a:t>= 0 + 12 + 40 + 8 − 2 </a:t>
            </a:r>
            <a:r>
              <a:rPr lang="en-GB" dirty="0" smtClean="0">
                <a:solidFill>
                  <a:srgbClr val="FF0000"/>
                </a:solidFill>
              </a:rPr>
              <a:t>− 6</a:t>
            </a:r>
            <a:r>
              <a:rPr lang="en-GB" dirty="0" smtClean="0"/>
              <a:t> </a:t>
            </a:r>
            <a:br>
              <a:rPr lang="en-GB" dirty="0" smtClean="0"/>
            </a:br>
            <a:r>
              <a:rPr lang="en-GB" dirty="0" smtClean="0"/>
              <a:t>= 52 m</a:t>
            </a:r>
          </a:p>
          <a:p>
            <a:pPr algn="l">
              <a:buNone/>
            </a:pPr>
            <a:endParaRPr lang="en-GB" dirty="0" smtClean="0"/>
          </a:p>
          <a:p>
            <a:pPr algn="l">
              <a:buNone/>
            </a:pPr>
            <a:r>
              <a:rPr lang="en-GB" dirty="0" smtClean="0"/>
              <a:t>Shape of </a:t>
            </a:r>
            <a:r>
              <a:rPr lang="en-GB" i="1" dirty="0" smtClean="0">
                <a:latin typeface="Times New Roman" pitchFamily="18" charset="0"/>
                <a:cs typeface="Times New Roman" pitchFamily="18" charset="0"/>
              </a:rPr>
              <a:t>x-t</a:t>
            </a:r>
            <a:r>
              <a:rPr lang="en-GB" dirty="0" smtClean="0"/>
              <a:t> graph:</a:t>
            </a:r>
            <a:br>
              <a:rPr lang="en-GB" dirty="0" smtClean="0"/>
            </a:br>
            <a:r>
              <a:rPr lang="en-GB" dirty="0" smtClean="0"/>
              <a:t>Since the magnitude of velocity is decreasing </a:t>
            </a:r>
            <a:r>
              <a:rPr lang="en-GB" dirty="0" smtClean="0"/>
              <a:t>to </a:t>
            </a:r>
            <a:r>
              <a:rPr lang="en-GB" dirty="0" smtClean="0"/>
              <a:t>zero, the shape of the displacement-time graph in this interval should be a curve with a gradient which decreases to zero.</a:t>
            </a:r>
            <a:endParaRPr lang="en-GB" dirty="0"/>
          </a:p>
        </p:txBody>
      </p:sp>
      <p:sp>
        <p:nvSpPr>
          <p:cNvPr id="6" name="Isosceles Triangle 5"/>
          <p:cNvSpPr/>
          <p:nvPr/>
        </p:nvSpPr>
        <p:spPr>
          <a:xfrm flipV="1">
            <a:off x="3086100" y="2956034"/>
            <a:ext cx="876300" cy="434866"/>
          </a:xfrm>
          <a:prstGeom prst="triangle">
            <a:avLst>
              <a:gd name="adj" fmla="val 2710"/>
            </a:avLst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/>
          <p:cNvSpPr txBox="1"/>
          <p:nvPr/>
        </p:nvSpPr>
        <p:spPr>
          <a:xfrm>
            <a:off x="281050" y="3631375"/>
            <a:ext cx="228600" cy="30008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GB" sz="1500" b="1" i="1" dirty="0" smtClean="0">
                <a:latin typeface="Times New Roman" pitchFamily="18" charset="0"/>
                <a:cs typeface="Times New Roman" pitchFamily="18" charset="0"/>
              </a:rPr>
              <a:t>x</a:t>
            </a:r>
            <a:endParaRPr lang="en-GB" sz="15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300" y="1347148"/>
            <a:ext cx="4953000" cy="30787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309563" y="152400"/>
            <a:ext cx="85661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l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en-US" sz="3600" b="1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Correct acceleration-time sketch</a:t>
            </a:r>
            <a:endParaRPr lang="en-US" sz="3600" b="1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57800" y="1485900"/>
            <a:ext cx="3429000" cy="41088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buNone/>
            </a:pPr>
            <a:r>
              <a:rPr lang="en-GB" u="sng" dirty="0" smtClean="0"/>
              <a:t>Phase 1:</a:t>
            </a:r>
          </a:p>
          <a:p>
            <a:pPr algn="l">
              <a:buNone/>
            </a:pPr>
            <a:r>
              <a:rPr lang="en-GB" dirty="0" smtClean="0"/>
              <a:t>Value on </a:t>
            </a:r>
            <a:r>
              <a:rPr lang="en-GB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GB" dirty="0" smtClean="0"/>
              <a:t>-axis</a:t>
            </a:r>
          </a:p>
          <a:p>
            <a:pPr algn="l">
              <a:buNone/>
            </a:pPr>
            <a:r>
              <a:rPr lang="en-GB" dirty="0" smtClean="0"/>
              <a:t>= gradient of </a:t>
            </a:r>
            <a:r>
              <a:rPr lang="en-GB" i="1" dirty="0" smtClean="0">
                <a:latin typeface="Times New Roman" pitchFamily="18" charset="0"/>
                <a:cs typeface="Times New Roman" pitchFamily="18" charset="0"/>
              </a:rPr>
              <a:t>v-t</a:t>
            </a:r>
            <a:r>
              <a:rPr lang="en-GB" dirty="0" smtClean="0"/>
              <a:t> graph</a:t>
            </a:r>
            <a:br>
              <a:rPr lang="en-GB" dirty="0" smtClean="0"/>
            </a:br>
            <a:r>
              <a:rPr lang="en-GB" dirty="0" smtClean="0"/>
              <a:t>= (8 − 0) </a:t>
            </a:r>
            <a:r>
              <a:rPr lang="en-GB" dirty="0" smtClean="0">
                <a:sym typeface="Symbol"/>
              </a:rPr>
              <a:t> </a:t>
            </a:r>
            <a:r>
              <a:rPr lang="en-GB" dirty="0" smtClean="0"/>
              <a:t>(3 − 0) </a:t>
            </a:r>
          </a:p>
          <a:p>
            <a:pPr algn="l">
              <a:buNone/>
            </a:pPr>
            <a:r>
              <a:rPr lang="en-GB" dirty="0" smtClean="0"/>
              <a:t>≈ 2.67 m/s</a:t>
            </a:r>
            <a:r>
              <a:rPr lang="en-GB" baseline="30000" dirty="0" smtClean="0"/>
              <a:t>2</a:t>
            </a:r>
          </a:p>
          <a:p>
            <a:pPr algn="l">
              <a:buNone/>
            </a:pPr>
            <a:endParaRPr lang="en-GB" dirty="0" smtClean="0"/>
          </a:p>
          <a:p>
            <a:pPr algn="l">
              <a:buNone/>
            </a:pPr>
            <a:r>
              <a:rPr lang="en-GB" dirty="0" smtClean="0"/>
              <a:t>Shape of </a:t>
            </a:r>
            <a:r>
              <a:rPr lang="en-GB" i="1" dirty="0" smtClean="0">
                <a:latin typeface="Times New Roman" pitchFamily="18" charset="0"/>
                <a:cs typeface="Times New Roman" pitchFamily="18" charset="0"/>
              </a:rPr>
              <a:t>a-t</a:t>
            </a:r>
            <a:r>
              <a:rPr lang="en-GB" dirty="0" smtClean="0"/>
              <a:t> graph:</a:t>
            </a:r>
            <a:br>
              <a:rPr lang="en-GB" dirty="0" smtClean="0"/>
            </a:br>
            <a:r>
              <a:rPr lang="en-GB" dirty="0" smtClean="0"/>
              <a:t>Since the gradient of the velocity-time graph in this time interval has a constant value of 2.67 m/s</a:t>
            </a:r>
            <a:r>
              <a:rPr lang="en-GB" baseline="30000" dirty="0" smtClean="0"/>
              <a:t>2</a:t>
            </a:r>
            <a:r>
              <a:rPr lang="en-GB" dirty="0" smtClean="0"/>
              <a:t> (i.e. constant acceleration), the shape of the acceleration-time graph in this interval should be a horizontal straight line.</a:t>
            </a:r>
            <a:endParaRPr lang="en-GB" dirty="0"/>
          </a:p>
        </p:txBody>
      </p:sp>
      <p:pic>
        <p:nvPicPr>
          <p:cNvPr id="24" name="Picture 3"/>
          <p:cNvPicPr>
            <a:picLocks noChangeArrowheads="1"/>
          </p:cNvPicPr>
          <p:nvPr/>
        </p:nvPicPr>
        <p:blipFill>
          <a:blip r:embed="rId4" cstate="print"/>
          <a:srcRect b="9654"/>
          <a:stretch>
            <a:fillRect/>
          </a:stretch>
        </p:blipFill>
        <p:spPr bwMode="auto">
          <a:xfrm>
            <a:off x="56864" y="3619500"/>
            <a:ext cx="505336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23" name="Group 22"/>
          <p:cNvGrpSpPr/>
          <p:nvPr/>
        </p:nvGrpSpPr>
        <p:grpSpPr>
          <a:xfrm>
            <a:off x="583375" y="3695700"/>
            <a:ext cx="3403330" cy="587582"/>
            <a:chOff x="583375" y="3695700"/>
            <a:chExt cx="3403330" cy="587582"/>
          </a:xfrm>
        </p:grpSpPr>
        <p:cxnSp>
          <p:nvCxnSpPr>
            <p:cNvPr id="13" name="Straight Arrow Connector 12"/>
            <p:cNvCxnSpPr/>
            <p:nvPr/>
          </p:nvCxnSpPr>
          <p:spPr>
            <a:xfrm>
              <a:off x="647700" y="4015740"/>
              <a:ext cx="648000" cy="127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583375" y="4038600"/>
              <a:ext cx="838200" cy="2446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GB" sz="1100" b="1" dirty="0" smtClean="0">
                  <a:solidFill>
                    <a:srgbClr val="FF0000"/>
                  </a:solidFill>
                </a:rPr>
                <a:t>Phase 1</a:t>
              </a:r>
              <a:endParaRPr lang="en-GB" sz="1100" b="1" dirty="0">
                <a:solidFill>
                  <a:srgbClr val="FF0000"/>
                </a:solidFill>
              </a:endParaRPr>
            </a:p>
          </p:txBody>
        </p:sp>
        <p:cxnSp>
          <p:nvCxnSpPr>
            <p:cNvPr id="15" name="Straight Arrow Connector 14"/>
            <p:cNvCxnSpPr/>
            <p:nvPr/>
          </p:nvCxnSpPr>
          <p:spPr>
            <a:xfrm>
              <a:off x="1295400" y="4015740"/>
              <a:ext cx="936000" cy="127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/>
            <p:cNvSpPr txBox="1"/>
            <p:nvPr/>
          </p:nvSpPr>
          <p:spPr>
            <a:xfrm>
              <a:off x="1333500" y="3755818"/>
              <a:ext cx="838200" cy="2446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GB" sz="1100" dirty="0" smtClean="0"/>
                <a:t>Phase 2</a:t>
              </a:r>
              <a:endParaRPr lang="en-GB" sz="1100" dirty="0"/>
            </a:p>
          </p:txBody>
        </p:sp>
        <p:cxnSp>
          <p:nvCxnSpPr>
            <p:cNvPr id="17" name="Straight Arrow Connector 16"/>
            <p:cNvCxnSpPr/>
            <p:nvPr/>
          </p:nvCxnSpPr>
          <p:spPr>
            <a:xfrm>
              <a:off x="2213165" y="4015740"/>
              <a:ext cx="594000" cy="127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/>
            <p:cNvSpPr txBox="1"/>
            <p:nvPr/>
          </p:nvSpPr>
          <p:spPr>
            <a:xfrm>
              <a:off x="2095500" y="4038600"/>
              <a:ext cx="838200" cy="2446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GB" sz="1100" dirty="0" smtClean="0"/>
                <a:t>Phase 3</a:t>
              </a:r>
              <a:endParaRPr lang="en-GB" sz="1100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2514600" y="3695700"/>
              <a:ext cx="838200" cy="2446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GB" sz="1100" dirty="0" smtClean="0"/>
                <a:t>Phase 4</a:t>
              </a:r>
              <a:endParaRPr lang="en-GB" sz="1100" dirty="0"/>
            </a:p>
          </p:txBody>
        </p:sp>
        <p:cxnSp>
          <p:nvCxnSpPr>
            <p:cNvPr id="20" name="Straight Arrow Connector 19"/>
            <p:cNvCxnSpPr/>
            <p:nvPr/>
          </p:nvCxnSpPr>
          <p:spPr>
            <a:xfrm>
              <a:off x="2758680" y="4012375"/>
              <a:ext cx="360000" cy="127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/>
            <p:nvPr/>
          </p:nvCxnSpPr>
          <p:spPr>
            <a:xfrm>
              <a:off x="3104705" y="4015740"/>
              <a:ext cx="882000" cy="127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TextBox 21"/>
            <p:cNvSpPr txBox="1"/>
            <p:nvPr/>
          </p:nvSpPr>
          <p:spPr>
            <a:xfrm>
              <a:off x="3048000" y="4038600"/>
              <a:ext cx="838200" cy="2446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GB" sz="1100" dirty="0" smtClean="0"/>
                <a:t>Phase 5</a:t>
              </a:r>
              <a:endParaRPr lang="en-GB" sz="11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309562" y="152400"/>
            <a:ext cx="8834438" cy="1066800"/>
          </a:xfrm>
        </p:spPr>
        <p:txBody>
          <a:bodyPr/>
          <a:lstStyle/>
          <a:p>
            <a:pPr algn="l"/>
            <a:r>
              <a:rPr lang="en-GB" sz="3400" dirty="0" smtClean="0">
                <a:solidFill>
                  <a:schemeClr val="tx1"/>
                </a:solidFill>
              </a:rPr>
              <a:t>Directional and non-directional quantities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1775" y="1531938"/>
            <a:ext cx="8680450" cy="4962525"/>
          </a:xfrm>
        </p:spPr>
        <p:txBody>
          <a:bodyPr/>
          <a:lstStyle/>
          <a:p>
            <a:r>
              <a:rPr lang="en-GB" sz="2600" b="1" dirty="0" smtClean="0"/>
              <a:t>Scalars </a:t>
            </a:r>
            <a:r>
              <a:rPr lang="en-GB" sz="2600" dirty="0" smtClean="0"/>
              <a:t>are quantities that </a:t>
            </a:r>
            <a:r>
              <a:rPr lang="en-GB" sz="2600" b="1" dirty="0" smtClean="0"/>
              <a:t>only</a:t>
            </a:r>
            <a:r>
              <a:rPr lang="en-GB" sz="2600" dirty="0" smtClean="0"/>
              <a:t> have</a:t>
            </a:r>
            <a:r>
              <a:rPr lang="en-GB" sz="2600" b="1" dirty="0" smtClean="0"/>
              <a:t> </a:t>
            </a:r>
            <a:r>
              <a:rPr lang="en-GB" sz="2600" dirty="0" smtClean="0"/>
              <a:t>magnitude. </a:t>
            </a:r>
          </a:p>
          <a:p>
            <a:pPr>
              <a:buFontTx/>
              <a:buNone/>
            </a:pPr>
            <a:r>
              <a:rPr lang="en-GB" sz="2800" dirty="0" smtClean="0"/>
              <a:t>	</a:t>
            </a:r>
            <a:r>
              <a:rPr lang="en-GB" sz="2000" dirty="0" smtClean="0"/>
              <a:t>E.g. Speed, Mass, Distance, Time</a:t>
            </a:r>
          </a:p>
          <a:p>
            <a:r>
              <a:rPr lang="en-GB" sz="2600" b="1" dirty="0" smtClean="0"/>
              <a:t>Vectors</a:t>
            </a:r>
            <a:r>
              <a:rPr lang="en-GB" sz="2600" dirty="0" smtClean="0"/>
              <a:t> are quantities that have </a:t>
            </a:r>
            <a:r>
              <a:rPr lang="en-GB" sz="2600" b="1" dirty="0" smtClean="0"/>
              <a:t>both</a:t>
            </a:r>
            <a:r>
              <a:rPr lang="en-GB" sz="2600" dirty="0" smtClean="0"/>
              <a:t> magnitude and direction.</a:t>
            </a:r>
          </a:p>
          <a:p>
            <a:pPr>
              <a:buFontTx/>
              <a:buNone/>
            </a:pPr>
            <a:r>
              <a:rPr lang="en-GB" sz="2800" dirty="0" smtClean="0"/>
              <a:t>	</a:t>
            </a:r>
            <a:r>
              <a:rPr lang="en-GB" sz="2000" dirty="0" smtClean="0"/>
              <a:t>E.g. Velocity, Weight, Displacement, Acceleration</a:t>
            </a:r>
          </a:p>
          <a:p>
            <a:r>
              <a:rPr lang="en-SG" sz="2600" dirty="0" smtClean="0"/>
              <a:t>The common convention is to treat vector quantity in the right direction as positive and that in the left direction as negative. </a:t>
            </a:r>
          </a:p>
          <a:p>
            <a:pPr>
              <a:buNone/>
            </a:pPr>
            <a:r>
              <a:rPr lang="en-SG" sz="2600" dirty="0" smtClean="0"/>
              <a:t>	</a:t>
            </a:r>
            <a:r>
              <a:rPr lang="en-SG" sz="2000" dirty="0" smtClean="0"/>
              <a:t>E.g. a car travelling at 2 m/s is said to be travelling towards the right while a car travelling at −2 m/s is said to be travelling towards the left. </a:t>
            </a:r>
            <a:br>
              <a:rPr lang="en-SG" sz="2000" dirty="0" smtClean="0"/>
            </a:br>
            <a:r>
              <a:rPr lang="en-SG" sz="2000" dirty="0" smtClean="0"/>
              <a:t>(Note: Although this is a common convention, it is also possible to take vector quantity in the left direction as positive and vice versa.)</a:t>
            </a:r>
            <a:endParaRPr lang="en-GB" sz="2000" dirty="0" smtClean="0"/>
          </a:p>
          <a:p>
            <a:pPr>
              <a:buFontTx/>
              <a:buNone/>
            </a:pPr>
            <a:endParaRPr lang="en-GB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300" y="1347148"/>
            <a:ext cx="4953000" cy="30787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309563" y="152400"/>
            <a:ext cx="85661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l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en-US" sz="3600" b="1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Correct acceleration-time sketch</a:t>
            </a:r>
            <a:endParaRPr lang="en-US" sz="3600" b="1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57800" y="1485900"/>
            <a:ext cx="3429000" cy="38041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buNone/>
            </a:pPr>
            <a:r>
              <a:rPr lang="en-GB" u="sng" dirty="0" smtClean="0"/>
              <a:t>Phase 2:</a:t>
            </a:r>
          </a:p>
          <a:p>
            <a:pPr algn="l">
              <a:buNone/>
            </a:pPr>
            <a:r>
              <a:rPr lang="en-GB" dirty="0" smtClean="0"/>
              <a:t>Value on </a:t>
            </a:r>
            <a:r>
              <a:rPr lang="en-GB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GB" dirty="0" smtClean="0"/>
              <a:t>-axis</a:t>
            </a:r>
          </a:p>
          <a:p>
            <a:pPr algn="l">
              <a:buNone/>
            </a:pPr>
            <a:r>
              <a:rPr lang="en-GB" dirty="0" smtClean="0"/>
              <a:t>= gradient of </a:t>
            </a:r>
            <a:r>
              <a:rPr lang="en-GB" i="1" dirty="0" smtClean="0">
                <a:latin typeface="Times New Roman" pitchFamily="18" charset="0"/>
                <a:cs typeface="Times New Roman" pitchFamily="18" charset="0"/>
              </a:rPr>
              <a:t>v-t</a:t>
            </a:r>
            <a:r>
              <a:rPr lang="en-GB" dirty="0" smtClean="0"/>
              <a:t> graph</a:t>
            </a:r>
            <a:br>
              <a:rPr lang="en-GB" dirty="0" smtClean="0"/>
            </a:br>
            <a:r>
              <a:rPr lang="en-GB" dirty="0" smtClean="0"/>
              <a:t>= (8 − 8) </a:t>
            </a:r>
            <a:r>
              <a:rPr lang="en-GB" dirty="0" smtClean="0">
                <a:sym typeface="Symbol"/>
              </a:rPr>
              <a:t> </a:t>
            </a:r>
            <a:r>
              <a:rPr lang="en-GB" dirty="0" smtClean="0"/>
              <a:t>(8 − 3) = 0 m/s</a:t>
            </a:r>
            <a:r>
              <a:rPr lang="en-GB" baseline="30000" dirty="0" smtClean="0"/>
              <a:t>2</a:t>
            </a:r>
          </a:p>
          <a:p>
            <a:pPr algn="l">
              <a:buNone/>
            </a:pPr>
            <a:endParaRPr lang="en-GB" dirty="0" smtClean="0"/>
          </a:p>
          <a:p>
            <a:pPr algn="l">
              <a:buNone/>
            </a:pPr>
            <a:r>
              <a:rPr lang="en-GB" dirty="0" smtClean="0"/>
              <a:t>Shape of </a:t>
            </a:r>
            <a:r>
              <a:rPr lang="en-GB" i="1" dirty="0" smtClean="0">
                <a:latin typeface="Times New Roman" pitchFamily="18" charset="0"/>
                <a:cs typeface="Times New Roman" pitchFamily="18" charset="0"/>
              </a:rPr>
              <a:t>a-t</a:t>
            </a:r>
            <a:r>
              <a:rPr lang="en-GB" dirty="0" smtClean="0"/>
              <a:t> graph:</a:t>
            </a:r>
            <a:br>
              <a:rPr lang="en-GB" dirty="0" smtClean="0"/>
            </a:br>
            <a:r>
              <a:rPr lang="en-GB" dirty="0" smtClean="0"/>
              <a:t>Since the gradient of the velocity-time graph in this time interval has a constant value of 0 m/s</a:t>
            </a:r>
            <a:r>
              <a:rPr lang="en-GB" baseline="30000" dirty="0" smtClean="0"/>
              <a:t>2</a:t>
            </a:r>
            <a:r>
              <a:rPr lang="en-GB" dirty="0" smtClean="0"/>
              <a:t> (i.e. zero acceleration), the shape of the acceleration-time graph in this interval should be a horizontal straight line.</a:t>
            </a:r>
            <a:endParaRPr lang="en-GB" dirty="0"/>
          </a:p>
        </p:txBody>
      </p:sp>
      <p:pic>
        <p:nvPicPr>
          <p:cNvPr id="24" name="Picture 3"/>
          <p:cNvPicPr>
            <a:picLocks noChangeArrowheads="1"/>
          </p:cNvPicPr>
          <p:nvPr/>
        </p:nvPicPr>
        <p:blipFill>
          <a:blip r:embed="rId4" cstate="print"/>
          <a:srcRect b="9654"/>
          <a:stretch>
            <a:fillRect/>
          </a:stretch>
        </p:blipFill>
        <p:spPr bwMode="auto">
          <a:xfrm>
            <a:off x="56864" y="3619500"/>
            <a:ext cx="505336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23" name="Group 22"/>
          <p:cNvGrpSpPr/>
          <p:nvPr/>
        </p:nvGrpSpPr>
        <p:grpSpPr>
          <a:xfrm>
            <a:off x="583375" y="3695700"/>
            <a:ext cx="3395710" cy="587582"/>
            <a:chOff x="583375" y="3695700"/>
            <a:chExt cx="3395710" cy="587582"/>
          </a:xfrm>
        </p:grpSpPr>
        <p:cxnSp>
          <p:nvCxnSpPr>
            <p:cNvPr id="13" name="Straight Arrow Connector 12"/>
            <p:cNvCxnSpPr/>
            <p:nvPr/>
          </p:nvCxnSpPr>
          <p:spPr>
            <a:xfrm>
              <a:off x="647700" y="4015740"/>
              <a:ext cx="648000" cy="127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583375" y="4038600"/>
              <a:ext cx="838200" cy="2446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GB" sz="1100" dirty="0" smtClean="0"/>
                <a:t>Phase 1</a:t>
              </a:r>
              <a:endParaRPr lang="en-GB" sz="1100" dirty="0"/>
            </a:p>
          </p:txBody>
        </p:sp>
        <p:cxnSp>
          <p:nvCxnSpPr>
            <p:cNvPr id="15" name="Straight Arrow Connector 14"/>
            <p:cNvCxnSpPr/>
            <p:nvPr/>
          </p:nvCxnSpPr>
          <p:spPr>
            <a:xfrm>
              <a:off x="1295400" y="4015740"/>
              <a:ext cx="936000" cy="127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/>
            <p:cNvSpPr txBox="1"/>
            <p:nvPr/>
          </p:nvSpPr>
          <p:spPr>
            <a:xfrm>
              <a:off x="1333500" y="3755818"/>
              <a:ext cx="838200" cy="2446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GB" sz="1100" b="1" dirty="0" smtClean="0">
                  <a:solidFill>
                    <a:srgbClr val="FF0000"/>
                  </a:solidFill>
                </a:rPr>
                <a:t>Phase 2</a:t>
              </a:r>
              <a:endParaRPr lang="en-GB" sz="1100" b="1" dirty="0">
                <a:solidFill>
                  <a:srgbClr val="FF0000"/>
                </a:solidFill>
              </a:endParaRPr>
            </a:p>
          </p:txBody>
        </p:sp>
        <p:cxnSp>
          <p:nvCxnSpPr>
            <p:cNvPr id="17" name="Straight Arrow Connector 16"/>
            <p:cNvCxnSpPr/>
            <p:nvPr/>
          </p:nvCxnSpPr>
          <p:spPr>
            <a:xfrm>
              <a:off x="2213165" y="4015740"/>
              <a:ext cx="594000" cy="127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/>
            <p:cNvSpPr txBox="1"/>
            <p:nvPr/>
          </p:nvSpPr>
          <p:spPr>
            <a:xfrm>
              <a:off x="2095500" y="4038600"/>
              <a:ext cx="838200" cy="2446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GB" sz="1100" dirty="0" smtClean="0"/>
                <a:t>Phase 3</a:t>
              </a:r>
              <a:endParaRPr lang="en-GB" sz="1100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2514600" y="3695700"/>
              <a:ext cx="838200" cy="2446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GB" sz="1100" dirty="0" smtClean="0"/>
                <a:t>Phase 4</a:t>
              </a:r>
              <a:endParaRPr lang="en-GB" sz="1100" dirty="0"/>
            </a:p>
          </p:txBody>
        </p:sp>
        <p:cxnSp>
          <p:nvCxnSpPr>
            <p:cNvPr id="20" name="Straight Arrow Connector 19"/>
            <p:cNvCxnSpPr/>
            <p:nvPr/>
          </p:nvCxnSpPr>
          <p:spPr>
            <a:xfrm>
              <a:off x="2758680" y="4012375"/>
              <a:ext cx="360000" cy="127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/>
            <p:nvPr/>
          </p:nvCxnSpPr>
          <p:spPr>
            <a:xfrm>
              <a:off x="3097085" y="4015740"/>
              <a:ext cx="882000" cy="127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TextBox 21"/>
            <p:cNvSpPr txBox="1"/>
            <p:nvPr/>
          </p:nvSpPr>
          <p:spPr>
            <a:xfrm>
              <a:off x="3048000" y="4038600"/>
              <a:ext cx="838200" cy="2446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GB" sz="1100" dirty="0" smtClean="0"/>
                <a:t>Phase 5</a:t>
              </a:r>
              <a:endParaRPr lang="en-GB" sz="11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300" y="1347148"/>
            <a:ext cx="4953000" cy="30787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309563" y="152400"/>
            <a:ext cx="85661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l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en-US" sz="3600" b="1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Correct acceleration-time sketch</a:t>
            </a:r>
            <a:endParaRPr lang="en-US" sz="3600" b="1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57800" y="1485900"/>
            <a:ext cx="3429000" cy="38041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buNone/>
            </a:pPr>
            <a:r>
              <a:rPr lang="en-GB" u="sng" dirty="0" smtClean="0"/>
              <a:t>Phases 3 and 4:</a:t>
            </a:r>
          </a:p>
          <a:p>
            <a:pPr algn="l">
              <a:buNone/>
            </a:pPr>
            <a:r>
              <a:rPr lang="en-GB" dirty="0" smtClean="0"/>
              <a:t>Value on </a:t>
            </a:r>
            <a:r>
              <a:rPr lang="en-GB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GB" dirty="0" smtClean="0"/>
              <a:t>-axis</a:t>
            </a:r>
          </a:p>
          <a:p>
            <a:pPr algn="l">
              <a:buNone/>
            </a:pPr>
            <a:r>
              <a:rPr lang="en-GB" dirty="0" smtClean="0"/>
              <a:t>= gradient of </a:t>
            </a:r>
            <a:r>
              <a:rPr lang="en-GB" i="1" dirty="0" smtClean="0">
                <a:latin typeface="Times New Roman" pitchFamily="18" charset="0"/>
                <a:cs typeface="Times New Roman" pitchFamily="18" charset="0"/>
              </a:rPr>
              <a:t>v-t</a:t>
            </a:r>
            <a:r>
              <a:rPr lang="en-GB" dirty="0" smtClean="0"/>
              <a:t> graph</a:t>
            </a:r>
            <a:br>
              <a:rPr lang="en-GB" dirty="0" smtClean="0"/>
            </a:br>
            <a:r>
              <a:rPr lang="en-GB" dirty="0" smtClean="0"/>
              <a:t>= (−4 − 8) </a:t>
            </a:r>
            <a:r>
              <a:rPr lang="en-GB" dirty="0" smtClean="0">
                <a:sym typeface="Symbol"/>
              </a:rPr>
              <a:t> </a:t>
            </a:r>
            <a:r>
              <a:rPr lang="en-GB" dirty="0" smtClean="0"/>
              <a:t>(11 − 8) = −4 m/s</a:t>
            </a:r>
            <a:r>
              <a:rPr lang="en-GB" baseline="30000" dirty="0" smtClean="0"/>
              <a:t>2</a:t>
            </a:r>
          </a:p>
          <a:p>
            <a:pPr algn="l">
              <a:buNone/>
            </a:pPr>
            <a:endParaRPr lang="en-GB" dirty="0" smtClean="0"/>
          </a:p>
          <a:p>
            <a:pPr algn="l">
              <a:buNone/>
            </a:pPr>
            <a:r>
              <a:rPr lang="en-GB" dirty="0" smtClean="0"/>
              <a:t>Shape of </a:t>
            </a:r>
            <a:r>
              <a:rPr lang="en-GB" i="1" dirty="0" smtClean="0">
                <a:latin typeface="Times New Roman" pitchFamily="18" charset="0"/>
                <a:cs typeface="Times New Roman" pitchFamily="18" charset="0"/>
              </a:rPr>
              <a:t>a-t</a:t>
            </a:r>
            <a:r>
              <a:rPr lang="en-GB" dirty="0" smtClean="0"/>
              <a:t> graph:</a:t>
            </a:r>
            <a:br>
              <a:rPr lang="en-GB" dirty="0" smtClean="0"/>
            </a:br>
            <a:r>
              <a:rPr lang="en-GB" dirty="0" smtClean="0"/>
              <a:t>Since the gradient of the velocity-time graph in this time interval has a constant value of −4 m/s</a:t>
            </a:r>
            <a:r>
              <a:rPr lang="en-GB" baseline="30000" dirty="0" smtClean="0"/>
              <a:t>2</a:t>
            </a:r>
            <a:r>
              <a:rPr lang="en-GB" dirty="0" smtClean="0"/>
              <a:t> (i.e. constant acceleration), the shape of the acceleration-time graph in this interval should be a horizontal straight line.</a:t>
            </a:r>
            <a:endParaRPr lang="en-GB" dirty="0"/>
          </a:p>
        </p:txBody>
      </p:sp>
      <p:pic>
        <p:nvPicPr>
          <p:cNvPr id="27" name="Picture 3"/>
          <p:cNvPicPr>
            <a:picLocks noChangeArrowheads="1"/>
          </p:cNvPicPr>
          <p:nvPr/>
        </p:nvPicPr>
        <p:blipFill>
          <a:blip r:embed="rId4" cstate="print"/>
          <a:srcRect b="9654"/>
          <a:stretch>
            <a:fillRect/>
          </a:stretch>
        </p:blipFill>
        <p:spPr bwMode="auto">
          <a:xfrm>
            <a:off x="56864" y="3619500"/>
            <a:ext cx="505336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24" name="Group 23"/>
          <p:cNvGrpSpPr/>
          <p:nvPr/>
        </p:nvGrpSpPr>
        <p:grpSpPr>
          <a:xfrm>
            <a:off x="583375" y="3695700"/>
            <a:ext cx="3403330" cy="587582"/>
            <a:chOff x="583375" y="3695700"/>
            <a:chExt cx="3403330" cy="587582"/>
          </a:xfrm>
        </p:grpSpPr>
        <p:cxnSp>
          <p:nvCxnSpPr>
            <p:cNvPr id="13" name="Straight Arrow Connector 12"/>
            <p:cNvCxnSpPr/>
            <p:nvPr/>
          </p:nvCxnSpPr>
          <p:spPr>
            <a:xfrm>
              <a:off x="647700" y="4015740"/>
              <a:ext cx="648000" cy="127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583375" y="4038600"/>
              <a:ext cx="838200" cy="2446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GB" sz="1100" dirty="0" smtClean="0"/>
                <a:t>Phase 1</a:t>
              </a:r>
              <a:endParaRPr lang="en-GB" sz="1100" dirty="0"/>
            </a:p>
          </p:txBody>
        </p:sp>
        <p:cxnSp>
          <p:nvCxnSpPr>
            <p:cNvPr id="15" name="Straight Arrow Connector 14"/>
            <p:cNvCxnSpPr/>
            <p:nvPr/>
          </p:nvCxnSpPr>
          <p:spPr>
            <a:xfrm>
              <a:off x="1295400" y="4015740"/>
              <a:ext cx="936000" cy="127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/>
            <p:cNvSpPr txBox="1"/>
            <p:nvPr/>
          </p:nvSpPr>
          <p:spPr>
            <a:xfrm>
              <a:off x="1333500" y="3755818"/>
              <a:ext cx="838200" cy="2446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GB" sz="1100" dirty="0" smtClean="0"/>
                <a:t>Phase 2</a:t>
              </a:r>
              <a:endParaRPr lang="en-GB" sz="1100" dirty="0"/>
            </a:p>
          </p:txBody>
        </p:sp>
        <p:cxnSp>
          <p:nvCxnSpPr>
            <p:cNvPr id="17" name="Straight Arrow Connector 16"/>
            <p:cNvCxnSpPr/>
            <p:nvPr/>
          </p:nvCxnSpPr>
          <p:spPr>
            <a:xfrm>
              <a:off x="2205545" y="4015740"/>
              <a:ext cx="594000" cy="127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/>
            <p:cNvSpPr txBox="1"/>
            <p:nvPr/>
          </p:nvSpPr>
          <p:spPr>
            <a:xfrm>
              <a:off x="2095500" y="4038600"/>
              <a:ext cx="838200" cy="2446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GB" sz="1100" b="1" dirty="0" smtClean="0">
                  <a:solidFill>
                    <a:srgbClr val="FF0000"/>
                  </a:solidFill>
                </a:rPr>
                <a:t>Phase 3</a:t>
              </a:r>
              <a:endParaRPr lang="en-GB" sz="1100" b="1" dirty="0">
                <a:solidFill>
                  <a:srgbClr val="FF0000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2514600" y="3695700"/>
              <a:ext cx="838200" cy="2446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GB" sz="1100" b="1" dirty="0" smtClean="0">
                  <a:solidFill>
                    <a:srgbClr val="FF0000"/>
                  </a:solidFill>
                </a:rPr>
                <a:t>Phase 4</a:t>
              </a:r>
              <a:endParaRPr lang="en-GB" sz="1100" b="1" dirty="0">
                <a:solidFill>
                  <a:srgbClr val="FF0000"/>
                </a:solidFill>
              </a:endParaRPr>
            </a:p>
          </p:txBody>
        </p:sp>
        <p:cxnSp>
          <p:nvCxnSpPr>
            <p:cNvPr id="20" name="Straight Arrow Connector 19"/>
            <p:cNvCxnSpPr/>
            <p:nvPr/>
          </p:nvCxnSpPr>
          <p:spPr>
            <a:xfrm>
              <a:off x="2751060" y="4012375"/>
              <a:ext cx="360000" cy="127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/>
            <p:nvPr/>
          </p:nvCxnSpPr>
          <p:spPr>
            <a:xfrm>
              <a:off x="3104705" y="4015740"/>
              <a:ext cx="882000" cy="127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TextBox 21"/>
            <p:cNvSpPr txBox="1"/>
            <p:nvPr/>
          </p:nvSpPr>
          <p:spPr>
            <a:xfrm>
              <a:off x="3048000" y="4038600"/>
              <a:ext cx="838200" cy="2446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GB" sz="1100" dirty="0" smtClean="0"/>
                <a:t>Phase 5</a:t>
              </a:r>
              <a:endParaRPr lang="en-GB" sz="11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300" y="1347148"/>
            <a:ext cx="4953000" cy="30787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6" name="Picture 3"/>
          <p:cNvPicPr>
            <a:picLocks noChangeArrowheads="1"/>
          </p:cNvPicPr>
          <p:nvPr/>
        </p:nvPicPr>
        <p:blipFill>
          <a:blip r:embed="rId4" cstate="print"/>
          <a:srcRect b="9654"/>
          <a:stretch>
            <a:fillRect/>
          </a:stretch>
        </p:blipFill>
        <p:spPr bwMode="auto">
          <a:xfrm>
            <a:off x="56864" y="3619500"/>
            <a:ext cx="505336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309563" y="152400"/>
            <a:ext cx="85661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l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en-US" sz="3600" b="1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Correct acceleration-time sketch</a:t>
            </a:r>
            <a:endParaRPr lang="en-US" sz="3600" b="1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57800" y="1485900"/>
            <a:ext cx="3429000" cy="44504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buNone/>
            </a:pPr>
            <a:r>
              <a:rPr lang="en-GB" u="sng" dirty="0" smtClean="0"/>
              <a:t>Phase 5:</a:t>
            </a:r>
          </a:p>
          <a:p>
            <a:pPr algn="l">
              <a:buNone/>
            </a:pPr>
            <a:r>
              <a:rPr lang="en-GB" dirty="0" smtClean="0"/>
              <a:t>Value on </a:t>
            </a:r>
            <a:r>
              <a:rPr lang="en-GB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GB" dirty="0" smtClean="0"/>
              <a:t>-axis</a:t>
            </a:r>
          </a:p>
          <a:p>
            <a:pPr algn="l">
              <a:buNone/>
            </a:pPr>
            <a:r>
              <a:rPr lang="en-GB" dirty="0" smtClean="0"/>
              <a:t>= gradient of </a:t>
            </a:r>
            <a:r>
              <a:rPr lang="en-GB" i="1" dirty="0" smtClean="0">
                <a:latin typeface="Times New Roman" pitchFamily="18" charset="0"/>
                <a:cs typeface="Times New Roman" pitchFamily="18" charset="0"/>
              </a:rPr>
              <a:t>v-t</a:t>
            </a:r>
            <a:r>
              <a:rPr lang="en-GB" dirty="0" smtClean="0"/>
              <a:t> graph, which is decreasing by comparing the </a:t>
            </a:r>
            <a:r>
              <a:rPr lang="en-GB" dirty="0" smtClean="0">
                <a:solidFill>
                  <a:srgbClr val="0000FF"/>
                </a:solidFill>
              </a:rPr>
              <a:t>two blue triangles</a:t>
            </a:r>
            <a:r>
              <a:rPr lang="en-GB" dirty="0" smtClean="0"/>
              <a:t>.</a:t>
            </a:r>
          </a:p>
          <a:p>
            <a:pPr algn="l">
              <a:buNone/>
            </a:pPr>
            <a:endParaRPr lang="en-GB" baseline="30000" dirty="0" smtClean="0"/>
          </a:p>
          <a:p>
            <a:pPr algn="l">
              <a:buNone/>
            </a:pPr>
            <a:r>
              <a:rPr lang="en-GB" dirty="0" smtClean="0"/>
              <a:t>Shape of </a:t>
            </a:r>
            <a:r>
              <a:rPr lang="en-GB" i="1" dirty="0" smtClean="0">
                <a:latin typeface="Times New Roman" pitchFamily="18" charset="0"/>
                <a:cs typeface="Times New Roman" pitchFamily="18" charset="0"/>
              </a:rPr>
              <a:t>a-t</a:t>
            </a:r>
            <a:r>
              <a:rPr lang="en-GB" dirty="0" smtClean="0"/>
              <a:t> graph:</a:t>
            </a:r>
            <a:br>
              <a:rPr lang="en-GB" dirty="0" smtClean="0"/>
            </a:br>
            <a:r>
              <a:rPr lang="en-GB" dirty="0" smtClean="0"/>
              <a:t>Since the gradient of the velocity-time graph in this time interval is decreasing (i.e. decreasing acceleration), </a:t>
            </a:r>
            <a:r>
              <a:rPr lang="en-GB" b="1" dirty="0" smtClean="0"/>
              <a:t>assuming a decreasing rate of decrease in gradient (i.e. velocity)</a:t>
            </a:r>
            <a:r>
              <a:rPr lang="en-GB" dirty="0" smtClean="0"/>
              <a:t>, the shape of the acceleration-time graph in this interval would be a curve with decreasing gradient.</a:t>
            </a:r>
            <a:endParaRPr lang="en-GB" dirty="0"/>
          </a:p>
        </p:txBody>
      </p:sp>
      <p:grpSp>
        <p:nvGrpSpPr>
          <p:cNvPr id="27" name="Group 26"/>
          <p:cNvGrpSpPr/>
          <p:nvPr/>
        </p:nvGrpSpPr>
        <p:grpSpPr>
          <a:xfrm>
            <a:off x="583375" y="2920052"/>
            <a:ext cx="3395710" cy="1363230"/>
            <a:chOff x="583375" y="2920052"/>
            <a:chExt cx="3395710" cy="1363230"/>
          </a:xfrm>
        </p:grpSpPr>
        <p:sp>
          <p:nvSpPr>
            <p:cNvPr id="6" name="Isosceles Triangle 5"/>
            <p:cNvSpPr/>
            <p:nvPr/>
          </p:nvSpPr>
          <p:spPr>
            <a:xfrm flipV="1">
              <a:off x="3502356" y="2920052"/>
              <a:ext cx="381000" cy="152400"/>
            </a:xfrm>
            <a:prstGeom prst="triangle">
              <a:avLst>
                <a:gd name="adj" fmla="val 2710"/>
              </a:avLst>
            </a:prstGeom>
            <a:noFill/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3" name="Straight Arrow Connector 12"/>
            <p:cNvCxnSpPr/>
            <p:nvPr/>
          </p:nvCxnSpPr>
          <p:spPr>
            <a:xfrm>
              <a:off x="647700" y="4015740"/>
              <a:ext cx="648000" cy="127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583375" y="4038600"/>
              <a:ext cx="838200" cy="2446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GB" sz="1100" dirty="0" smtClean="0"/>
                <a:t>Phase 1</a:t>
              </a:r>
              <a:endParaRPr lang="en-GB" sz="1100" dirty="0"/>
            </a:p>
          </p:txBody>
        </p:sp>
        <p:cxnSp>
          <p:nvCxnSpPr>
            <p:cNvPr id="15" name="Straight Arrow Connector 14"/>
            <p:cNvCxnSpPr/>
            <p:nvPr/>
          </p:nvCxnSpPr>
          <p:spPr>
            <a:xfrm>
              <a:off x="1295400" y="4015740"/>
              <a:ext cx="936000" cy="127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/>
            <p:cNvSpPr txBox="1"/>
            <p:nvPr/>
          </p:nvSpPr>
          <p:spPr>
            <a:xfrm>
              <a:off x="1333500" y="3755818"/>
              <a:ext cx="838200" cy="2446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GB" sz="1100" dirty="0" smtClean="0"/>
                <a:t>Phase 2</a:t>
              </a:r>
              <a:endParaRPr lang="en-GB" sz="1100" dirty="0"/>
            </a:p>
          </p:txBody>
        </p:sp>
        <p:cxnSp>
          <p:nvCxnSpPr>
            <p:cNvPr id="17" name="Straight Arrow Connector 16"/>
            <p:cNvCxnSpPr/>
            <p:nvPr/>
          </p:nvCxnSpPr>
          <p:spPr>
            <a:xfrm>
              <a:off x="2213165" y="4015740"/>
              <a:ext cx="594000" cy="127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/>
            <p:cNvSpPr txBox="1"/>
            <p:nvPr/>
          </p:nvSpPr>
          <p:spPr>
            <a:xfrm>
              <a:off x="2095500" y="4038600"/>
              <a:ext cx="838200" cy="2446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GB" sz="1100" dirty="0" smtClean="0"/>
                <a:t>Phase 3</a:t>
              </a:r>
              <a:endParaRPr lang="en-GB" sz="1100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2514600" y="3695700"/>
              <a:ext cx="838200" cy="2446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GB" sz="1100" dirty="0" smtClean="0"/>
                <a:t>Phase 4</a:t>
              </a:r>
              <a:endParaRPr lang="en-GB" sz="1100" dirty="0"/>
            </a:p>
          </p:txBody>
        </p:sp>
        <p:cxnSp>
          <p:nvCxnSpPr>
            <p:cNvPr id="20" name="Straight Arrow Connector 19"/>
            <p:cNvCxnSpPr/>
            <p:nvPr/>
          </p:nvCxnSpPr>
          <p:spPr>
            <a:xfrm>
              <a:off x="2758680" y="4012375"/>
              <a:ext cx="360000" cy="127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/>
            <p:nvPr/>
          </p:nvCxnSpPr>
          <p:spPr>
            <a:xfrm>
              <a:off x="3097085" y="4015740"/>
              <a:ext cx="882000" cy="127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TextBox 21"/>
            <p:cNvSpPr txBox="1"/>
            <p:nvPr/>
          </p:nvSpPr>
          <p:spPr>
            <a:xfrm>
              <a:off x="3048000" y="4038600"/>
              <a:ext cx="838200" cy="2446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GB" sz="1100" b="1" dirty="0" smtClean="0">
                  <a:solidFill>
                    <a:srgbClr val="FF0000"/>
                  </a:solidFill>
                </a:rPr>
                <a:t>Phase 5</a:t>
              </a:r>
              <a:endParaRPr lang="en-GB" sz="1100" b="1" dirty="0">
                <a:solidFill>
                  <a:srgbClr val="FF0000"/>
                </a:solidFill>
              </a:endParaRPr>
            </a:p>
          </p:txBody>
        </p:sp>
        <p:sp>
          <p:nvSpPr>
            <p:cNvPr id="48" name="Isosceles Triangle 47"/>
            <p:cNvSpPr/>
            <p:nvPr/>
          </p:nvSpPr>
          <p:spPr>
            <a:xfrm flipV="1">
              <a:off x="3110552" y="3061648"/>
              <a:ext cx="381000" cy="304800"/>
            </a:xfrm>
            <a:prstGeom prst="triangle">
              <a:avLst>
                <a:gd name="adj" fmla="val 2710"/>
              </a:avLst>
            </a:prstGeom>
            <a:noFill/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864" y="1351864"/>
            <a:ext cx="5059340" cy="2991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309563" y="152400"/>
            <a:ext cx="85661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l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en-US" sz="3600" b="1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Anne versus Betty</a:t>
            </a:r>
            <a:endParaRPr lang="en-US" sz="3600" b="1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57800" y="1485900"/>
            <a:ext cx="3695700" cy="51060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buNone/>
            </a:pPr>
            <a:r>
              <a:rPr lang="en-GB" dirty="0" smtClean="0"/>
              <a:t>The difference between Anne’s and Betty’s acceleration-time sketches is in phase 5.</a:t>
            </a:r>
          </a:p>
          <a:p>
            <a:pPr algn="l">
              <a:buNone/>
            </a:pPr>
            <a:endParaRPr lang="en-GB" dirty="0" smtClean="0"/>
          </a:p>
          <a:p>
            <a:pPr algn="l">
              <a:buNone/>
            </a:pPr>
            <a:r>
              <a:rPr lang="en-GB" u="sng" dirty="0" smtClean="0"/>
              <a:t>Phase 5:</a:t>
            </a:r>
          </a:p>
          <a:p>
            <a:pPr algn="l">
              <a:buNone/>
            </a:pPr>
            <a:r>
              <a:rPr lang="en-GB" dirty="0" smtClean="0"/>
              <a:t>Shape of </a:t>
            </a:r>
            <a:r>
              <a:rPr lang="en-GB" i="1" dirty="0" smtClean="0">
                <a:latin typeface="Times New Roman" pitchFamily="18" charset="0"/>
                <a:cs typeface="Times New Roman" pitchFamily="18" charset="0"/>
              </a:rPr>
              <a:t>a-t</a:t>
            </a:r>
            <a:r>
              <a:rPr lang="en-GB" dirty="0" smtClean="0"/>
              <a:t> graph:</a:t>
            </a:r>
            <a:br>
              <a:rPr lang="en-GB" dirty="0" smtClean="0"/>
            </a:br>
            <a:r>
              <a:rPr lang="en-GB" dirty="0" smtClean="0"/>
              <a:t>Since the gradient of the velocity-time graph in this time interval is decreasing (i.e. decreasing acceleration), </a:t>
            </a:r>
            <a:r>
              <a:rPr lang="en-GB" b="1" dirty="0" smtClean="0"/>
              <a:t>assuming a constant rate of decrease in gradient (i.e. velocity)</a:t>
            </a:r>
            <a:r>
              <a:rPr lang="en-GB" dirty="0" smtClean="0"/>
              <a:t>, the shape of the acceleration-time graph in this interval could also be a sloping straight line.</a:t>
            </a:r>
          </a:p>
          <a:p>
            <a:pPr algn="l">
              <a:buNone/>
            </a:pPr>
            <a:endParaRPr lang="en-GB" dirty="0" smtClean="0"/>
          </a:p>
          <a:p>
            <a:pPr algn="l">
              <a:buNone/>
            </a:pPr>
            <a:r>
              <a:rPr lang="en-GB" dirty="0" smtClean="0"/>
              <a:t>Thus, at first glance, the shape of Anne’s sketch is possibly a correct sketch.</a:t>
            </a:r>
            <a:endParaRPr lang="en-GB" dirty="0"/>
          </a:p>
        </p:txBody>
      </p:sp>
      <p:sp>
        <p:nvSpPr>
          <p:cNvPr id="25" name="TextBox 24"/>
          <p:cNvSpPr txBox="1"/>
          <p:nvPr/>
        </p:nvSpPr>
        <p:spPr>
          <a:xfrm>
            <a:off x="3886200" y="1618869"/>
            <a:ext cx="1181100" cy="5909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GB" b="1" dirty="0" smtClean="0">
                <a:solidFill>
                  <a:srgbClr val="0000FF"/>
                </a:solidFill>
              </a:rPr>
              <a:t>Betty’s sketch</a:t>
            </a:r>
            <a:endParaRPr lang="en-GB" b="1" dirty="0">
              <a:solidFill>
                <a:srgbClr val="0000FF"/>
              </a:solidFill>
            </a:endParaRPr>
          </a:p>
        </p:txBody>
      </p:sp>
      <p:sp>
        <p:nvSpPr>
          <p:cNvPr id="29" name="Oval 28"/>
          <p:cNvSpPr/>
          <p:nvPr/>
        </p:nvSpPr>
        <p:spPr>
          <a:xfrm>
            <a:off x="2971800" y="1790700"/>
            <a:ext cx="1181100" cy="14097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1" name="Picture 2"/>
          <p:cNvPicPr>
            <a:picLocks noChangeAspect="1" noChangeArrowheads="1"/>
          </p:cNvPicPr>
          <p:nvPr/>
        </p:nvPicPr>
        <p:blipFill>
          <a:blip r:embed="rId4" cstate="print"/>
          <a:srcRect b="8915"/>
          <a:stretch>
            <a:fillRect/>
          </a:stretch>
        </p:blipFill>
        <p:spPr bwMode="auto">
          <a:xfrm>
            <a:off x="40944" y="3942664"/>
            <a:ext cx="5105400" cy="27248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32" name="Group 31"/>
          <p:cNvGrpSpPr/>
          <p:nvPr/>
        </p:nvGrpSpPr>
        <p:grpSpPr>
          <a:xfrm>
            <a:off x="583375" y="4060618"/>
            <a:ext cx="3395710" cy="587582"/>
            <a:chOff x="583375" y="3695700"/>
            <a:chExt cx="3395710" cy="587582"/>
          </a:xfrm>
        </p:grpSpPr>
        <p:cxnSp>
          <p:nvCxnSpPr>
            <p:cNvPr id="13" name="Straight Arrow Connector 12"/>
            <p:cNvCxnSpPr/>
            <p:nvPr/>
          </p:nvCxnSpPr>
          <p:spPr>
            <a:xfrm>
              <a:off x="647700" y="4015740"/>
              <a:ext cx="648000" cy="127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583375" y="4038600"/>
              <a:ext cx="838200" cy="2446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GB" sz="1100" dirty="0" smtClean="0"/>
                <a:t>Phase 1</a:t>
              </a:r>
              <a:endParaRPr lang="en-GB" sz="1100" dirty="0"/>
            </a:p>
          </p:txBody>
        </p:sp>
        <p:cxnSp>
          <p:nvCxnSpPr>
            <p:cNvPr id="15" name="Straight Arrow Connector 14"/>
            <p:cNvCxnSpPr/>
            <p:nvPr/>
          </p:nvCxnSpPr>
          <p:spPr>
            <a:xfrm>
              <a:off x="1295400" y="4015740"/>
              <a:ext cx="936000" cy="127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/>
            <p:cNvSpPr txBox="1"/>
            <p:nvPr/>
          </p:nvSpPr>
          <p:spPr>
            <a:xfrm>
              <a:off x="1333500" y="3755818"/>
              <a:ext cx="838200" cy="2446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GB" sz="1100" dirty="0" smtClean="0"/>
                <a:t>Phase 2</a:t>
              </a:r>
              <a:endParaRPr lang="en-GB" sz="1100" dirty="0"/>
            </a:p>
          </p:txBody>
        </p:sp>
        <p:cxnSp>
          <p:nvCxnSpPr>
            <p:cNvPr id="17" name="Straight Arrow Connector 16"/>
            <p:cNvCxnSpPr/>
            <p:nvPr/>
          </p:nvCxnSpPr>
          <p:spPr>
            <a:xfrm>
              <a:off x="2205545" y="4015740"/>
              <a:ext cx="594000" cy="127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/>
            <p:cNvSpPr txBox="1"/>
            <p:nvPr/>
          </p:nvSpPr>
          <p:spPr>
            <a:xfrm>
              <a:off x="2095500" y="4038600"/>
              <a:ext cx="838200" cy="2446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GB" sz="1100" dirty="0" smtClean="0"/>
                <a:t>Phase 3</a:t>
              </a:r>
              <a:endParaRPr lang="en-GB" sz="1100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2514600" y="3695700"/>
              <a:ext cx="838200" cy="2446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GB" sz="1100" dirty="0" smtClean="0"/>
                <a:t>Phase 4</a:t>
              </a:r>
              <a:endParaRPr lang="en-GB" sz="1100" dirty="0"/>
            </a:p>
          </p:txBody>
        </p:sp>
        <p:cxnSp>
          <p:nvCxnSpPr>
            <p:cNvPr id="20" name="Straight Arrow Connector 19"/>
            <p:cNvCxnSpPr/>
            <p:nvPr/>
          </p:nvCxnSpPr>
          <p:spPr>
            <a:xfrm>
              <a:off x="2758680" y="4012375"/>
              <a:ext cx="360000" cy="127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/>
            <p:nvPr/>
          </p:nvCxnSpPr>
          <p:spPr>
            <a:xfrm>
              <a:off x="3097085" y="4015740"/>
              <a:ext cx="882000" cy="127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TextBox 21"/>
            <p:cNvSpPr txBox="1"/>
            <p:nvPr/>
          </p:nvSpPr>
          <p:spPr>
            <a:xfrm>
              <a:off x="3048000" y="4038600"/>
              <a:ext cx="838200" cy="2446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GB" sz="1100" b="1" dirty="0" smtClean="0">
                  <a:solidFill>
                    <a:srgbClr val="FF0000"/>
                  </a:solidFill>
                </a:rPr>
                <a:t>Phase 5</a:t>
              </a:r>
              <a:endParaRPr lang="en-GB" sz="1100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28" name="TextBox 27"/>
          <p:cNvSpPr txBox="1"/>
          <p:nvPr/>
        </p:nvSpPr>
        <p:spPr>
          <a:xfrm>
            <a:off x="3810000" y="4114800"/>
            <a:ext cx="1181100" cy="5909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GB" b="1" dirty="0" smtClean="0">
                <a:solidFill>
                  <a:srgbClr val="0000FF"/>
                </a:solidFill>
              </a:rPr>
              <a:t>Anne’s sketch</a:t>
            </a:r>
            <a:endParaRPr lang="en-GB" b="1" dirty="0">
              <a:solidFill>
                <a:srgbClr val="0000FF"/>
              </a:solidFill>
            </a:endParaRPr>
          </a:p>
        </p:txBody>
      </p:sp>
      <p:sp>
        <p:nvSpPr>
          <p:cNvPr id="30" name="Oval 29"/>
          <p:cNvSpPr/>
          <p:nvPr/>
        </p:nvSpPr>
        <p:spPr>
          <a:xfrm>
            <a:off x="2922896" y="4343400"/>
            <a:ext cx="1181100" cy="14097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0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300" y="1347148"/>
            <a:ext cx="4953000" cy="30787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7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944" y="3581400"/>
            <a:ext cx="5105400" cy="2991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309563" y="152400"/>
            <a:ext cx="85661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l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en-US" sz="3600" b="1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Anne’s acceleration-time sketch</a:t>
            </a:r>
            <a:endParaRPr lang="en-US" sz="3600" b="1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57800" y="1485900"/>
            <a:ext cx="3695700" cy="45797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buNone/>
            </a:pPr>
            <a:r>
              <a:rPr lang="en-GB" u="sng" dirty="0" smtClean="0"/>
              <a:t>Phase 5:</a:t>
            </a:r>
          </a:p>
          <a:p>
            <a:pPr algn="l">
              <a:buNone/>
            </a:pPr>
            <a:r>
              <a:rPr lang="en-GB" dirty="0" smtClean="0"/>
              <a:t>Change in velocity </a:t>
            </a:r>
            <a:br>
              <a:rPr lang="en-GB" dirty="0" smtClean="0"/>
            </a:br>
            <a:r>
              <a:rPr lang="en-GB" dirty="0" smtClean="0"/>
              <a:t>= area of filled triangle</a:t>
            </a:r>
          </a:p>
          <a:p>
            <a:pPr algn="l">
              <a:buNone/>
            </a:pPr>
            <a:r>
              <a:rPr lang="en-GB" dirty="0" smtClean="0"/>
              <a:t>= 0.5 × (15 − 11) × (3 − 0) </a:t>
            </a:r>
          </a:p>
          <a:p>
            <a:pPr algn="l">
              <a:buNone/>
            </a:pPr>
            <a:r>
              <a:rPr lang="en-GB" dirty="0" smtClean="0"/>
              <a:t>= </a:t>
            </a:r>
            <a:r>
              <a:rPr lang="en-GB" dirty="0" smtClean="0">
                <a:solidFill>
                  <a:srgbClr val="FF0000"/>
                </a:solidFill>
              </a:rPr>
              <a:t>6</a:t>
            </a:r>
            <a:r>
              <a:rPr lang="en-GB" dirty="0" smtClean="0"/>
              <a:t> </a:t>
            </a:r>
            <a:r>
              <a:rPr lang="en-GB" dirty="0" err="1" smtClean="0"/>
              <a:t>m/s</a:t>
            </a:r>
            <a:endParaRPr lang="en-GB" dirty="0" smtClean="0"/>
          </a:p>
          <a:p>
            <a:pPr algn="l">
              <a:buNone/>
            </a:pP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Value on </a:t>
            </a:r>
            <a:r>
              <a:rPr lang="en-GB" i="1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GB" dirty="0" smtClean="0"/>
              <a:t>-axis at time </a:t>
            </a:r>
            <a:r>
              <a:rPr lang="en-GB" i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GB" dirty="0" smtClean="0"/>
              <a:t> = 15 s</a:t>
            </a:r>
          </a:p>
          <a:p>
            <a:pPr algn="l">
              <a:buNone/>
            </a:pPr>
            <a:r>
              <a:rPr lang="en-GB" dirty="0" smtClean="0"/>
              <a:t>= − 4 + </a:t>
            </a:r>
            <a:r>
              <a:rPr lang="en-GB" dirty="0" smtClean="0">
                <a:solidFill>
                  <a:srgbClr val="FF0000"/>
                </a:solidFill>
              </a:rPr>
              <a:t>6 </a:t>
            </a:r>
            <a:br>
              <a:rPr lang="en-GB" dirty="0" smtClean="0">
                <a:solidFill>
                  <a:srgbClr val="FF0000"/>
                </a:solidFill>
              </a:rPr>
            </a:br>
            <a:r>
              <a:rPr lang="en-GB" dirty="0" smtClean="0"/>
              <a:t>= 2 m/s</a:t>
            </a:r>
            <a:br>
              <a:rPr lang="en-GB" dirty="0" smtClean="0"/>
            </a:br>
            <a:r>
              <a:rPr lang="en-GB" dirty="0" smtClean="0">
                <a:sym typeface="Symbol"/>
              </a:rPr>
              <a:t> 0 m/s</a:t>
            </a:r>
          </a:p>
          <a:p>
            <a:pPr algn="l">
              <a:buNone/>
            </a:pPr>
            <a:endParaRPr lang="en-GB" dirty="0" smtClean="0">
              <a:sym typeface="Symbol"/>
            </a:endParaRPr>
          </a:p>
          <a:p>
            <a:pPr algn="l">
              <a:buNone/>
            </a:pPr>
            <a:r>
              <a:rPr lang="en-GB" dirty="0" smtClean="0"/>
              <a:t>Since Anne’s sketch results in an incorrect computed value on the </a:t>
            </a:r>
            <a:br>
              <a:rPr lang="en-GB" dirty="0" smtClean="0"/>
            </a:br>
            <a:r>
              <a:rPr lang="en-GB" i="1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GB" dirty="0" smtClean="0"/>
              <a:t>-axis, Anne’s sketch is incorrect.</a:t>
            </a:r>
          </a:p>
          <a:p>
            <a:pPr algn="l">
              <a:buNone/>
            </a:pPr>
            <a:endParaRPr lang="en-GB" dirty="0" smtClean="0"/>
          </a:p>
          <a:p>
            <a:pPr algn="l">
              <a:buNone/>
            </a:pPr>
            <a:endParaRPr lang="en-GB" dirty="0"/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647700" y="4015740"/>
            <a:ext cx="648000" cy="1270"/>
          </a:xfrm>
          <a:prstGeom prst="straightConnector1">
            <a:avLst/>
          </a:prstGeom>
          <a:ln w="1905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583375" y="4038600"/>
            <a:ext cx="838200" cy="2446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GB" sz="1100" dirty="0" smtClean="0"/>
              <a:t>Phase 1</a:t>
            </a:r>
            <a:endParaRPr lang="en-GB" sz="1100" dirty="0"/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1295400" y="4015740"/>
            <a:ext cx="936000" cy="1270"/>
          </a:xfrm>
          <a:prstGeom prst="straightConnector1">
            <a:avLst/>
          </a:prstGeom>
          <a:ln w="1905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1333500" y="3755818"/>
            <a:ext cx="838200" cy="2446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GB" sz="1100" dirty="0" smtClean="0"/>
              <a:t>Phase 2</a:t>
            </a:r>
            <a:endParaRPr lang="en-GB" sz="1100" dirty="0"/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2213165" y="4015740"/>
            <a:ext cx="594000" cy="1270"/>
          </a:xfrm>
          <a:prstGeom prst="straightConnector1">
            <a:avLst/>
          </a:prstGeom>
          <a:ln w="1905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2095500" y="4038600"/>
            <a:ext cx="838200" cy="2446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GB" sz="1100" dirty="0" smtClean="0"/>
              <a:t>Phase 3</a:t>
            </a:r>
            <a:endParaRPr lang="en-GB" sz="1100" dirty="0"/>
          </a:p>
        </p:txBody>
      </p:sp>
      <p:sp>
        <p:nvSpPr>
          <p:cNvPr id="19" name="TextBox 18"/>
          <p:cNvSpPr txBox="1"/>
          <p:nvPr/>
        </p:nvSpPr>
        <p:spPr>
          <a:xfrm>
            <a:off x="2514600" y="3695700"/>
            <a:ext cx="838200" cy="2446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GB" sz="1100" dirty="0" smtClean="0"/>
              <a:t>Phase 4</a:t>
            </a:r>
            <a:endParaRPr lang="en-GB" sz="1100" dirty="0"/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2758680" y="4012375"/>
            <a:ext cx="360000" cy="1270"/>
          </a:xfrm>
          <a:prstGeom prst="straightConnector1">
            <a:avLst/>
          </a:prstGeom>
          <a:ln w="1905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3097085" y="4015740"/>
            <a:ext cx="882000" cy="1270"/>
          </a:xfrm>
          <a:prstGeom prst="straightConnector1">
            <a:avLst/>
          </a:prstGeom>
          <a:ln w="1905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3048000" y="4038600"/>
            <a:ext cx="838200" cy="2446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GB" sz="1100" b="1" dirty="0" smtClean="0">
                <a:solidFill>
                  <a:srgbClr val="FF0000"/>
                </a:solidFill>
              </a:rPr>
              <a:t>Phase 5</a:t>
            </a:r>
            <a:endParaRPr lang="en-GB" sz="1100" b="1" dirty="0">
              <a:solidFill>
                <a:srgbClr val="FF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886200" y="3771900"/>
            <a:ext cx="1181100" cy="5909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GB" b="1" dirty="0" smtClean="0">
                <a:solidFill>
                  <a:srgbClr val="0000FF"/>
                </a:solidFill>
              </a:rPr>
              <a:t>Anne’s sketch</a:t>
            </a:r>
            <a:endParaRPr lang="en-GB" b="1" dirty="0">
              <a:solidFill>
                <a:srgbClr val="0000FF"/>
              </a:solidFill>
            </a:endParaRPr>
          </a:p>
        </p:txBody>
      </p:sp>
      <p:sp>
        <p:nvSpPr>
          <p:cNvPr id="24" name="Isosceles Triangle 23"/>
          <p:cNvSpPr/>
          <p:nvPr/>
        </p:nvSpPr>
        <p:spPr>
          <a:xfrm rot="16200000" flipV="1">
            <a:off x="3146534" y="4327634"/>
            <a:ext cx="762000" cy="793532"/>
          </a:xfrm>
          <a:prstGeom prst="triangle">
            <a:avLst>
              <a:gd name="adj" fmla="val 0"/>
            </a:avLst>
          </a:prstGeom>
          <a:solidFill>
            <a:srgbClr val="CC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300" y="1347148"/>
            <a:ext cx="4953000" cy="30787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6" name="Picture 3"/>
          <p:cNvPicPr>
            <a:picLocks noChangeArrowheads="1"/>
          </p:cNvPicPr>
          <p:nvPr/>
        </p:nvPicPr>
        <p:blipFill>
          <a:blip r:embed="rId4" cstate="print"/>
          <a:srcRect b="9654"/>
          <a:stretch>
            <a:fillRect/>
          </a:stretch>
        </p:blipFill>
        <p:spPr bwMode="auto">
          <a:xfrm>
            <a:off x="56864" y="3619500"/>
            <a:ext cx="505336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309563" y="152400"/>
            <a:ext cx="85661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l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en-US" sz="3600" b="1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Betty’s acceleration-time sketch</a:t>
            </a:r>
            <a:endParaRPr lang="en-US" sz="3600" b="1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57800" y="1485900"/>
            <a:ext cx="3695700" cy="37210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buNone/>
            </a:pPr>
            <a:r>
              <a:rPr lang="en-GB" u="sng" dirty="0" smtClean="0"/>
              <a:t>Phase 5:</a:t>
            </a:r>
          </a:p>
          <a:p>
            <a:pPr algn="l">
              <a:buNone/>
            </a:pPr>
            <a:r>
              <a:rPr lang="en-GB" dirty="0" smtClean="0"/>
              <a:t>Change in velocity </a:t>
            </a:r>
            <a:br>
              <a:rPr lang="en-GB" dirty="0" smtClean="0"/>
            </a:br>
            <a:r>
              <a:rPr lang="en-GB" dirty="0" smtClean="0">
                <a:solidFill>
                  <a:srgbClr val="00B050"/>
                </a:solidFill>
              </a:rPr>
              <a:t>&lt; area of green triangle</a:t>
            </a:r>
          </a:p>
          <a:p>
            <a:pPr algn="l">
              <a:buNone/>
            </a:pPr>
            <a:r>
              <a:rPr lang="en-GB" dirty="0" smtClean="0">
                <a:solidFill>
                  <a:srgbClr val="00B050"/>
                </a:solidFill>
              </a:rPr>
              <a:t>= 0.5 × (15 − 11) × (3 − 0) </a:t>
            </a:r>
            <a:br>
              <a:rPr lang="en-GB" dirty="0" smtClean="0">
                <a:solidFill>
                  <a:srgbClr val="00B050"/>
                </a:solidFill>
              </a:rPr>
            </a:br>
            <a:r>
              <a:rPr lang="en-GB" dirty="0" smtClean="0">
                <a:solidFill>
                  <a:srgbClr val="00B050"/>
                </a:solidFill>
              </a:rPr>
              <a:t>= 6</a:t>
            </a:r>
            <a:r>
              <a:rPr lang="en-GB" dirty="0" smtClean="0"/>
              <a:t> which can possibly be </a:t>
            </a:r>
            <a:r>
              <a:rPr lang="en-GB" dirty="0" smtClean="0">
                <a:solidFill>
                  <a:srgbClr val="FF0000"/>
                </a:solidFill>
              </a:rPr>
              <a:t>4</a:t>
            </a:r>
            <a:r>
              <a:rPr lang="en-GB" dirty="0" smtClean="0"/>
              <a:t> m/s</a:t>
            </a:r>
          </a:p>
          <a:p>
            <a:pPr algn="l">
              <a:buNone/>
            </a:pP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Value on </a:t>
            </a:r>
            <a:r>
              <a:rPr lang="en-GB" i="1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GB" dirty="0" smtClean="0"/>
              <a:t>-axis at time </a:t>
            </a:r>
            <a:r>
              <a:rPr lang="en-GB" i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GB" dirty="0" smtClean="0"/>
              <a:t> = 15 s</a:t>
            </a:r>
          </a:p>
          <a:p>
            <a:pPr algn="l">
              <a:buNone/>
            </a:pPr>
            <a:r>
              <a:rPr lang="en-GB" dirty="0" smtClean="0"/>
              <a:t>= − 4 + </a:t>
            </a:r>
            <a:r>
              <a:rPr lang="en-GB" dirty="0" smtClean="0">
                <a:solidFill>
                  <a:srgbClr val="FF0000"/>
                </a:solidFill>
              </a:rPr>
              <a:t>4 </a:t>
            </a:r>
            <a:r>
              <a:rPr lang="en-GB" dirty="0" smtClean="0"/>
              <a:t>= 0 m/s</a:t>
            </a:r>
          </a:p>
          <a:p>
            <a:pPr algn="l">
              <a:buNone/>
            </a:pPr>
            <a:endParaRPr lang="en-GB" dirty="0" smtClean="0"/>
          </a:p>
          <a:p>
            <a:pPr algn="l">
              <a:buNone/>
            </a:pPr>
            <a:r>
              <a:rPr lang="en-GB" dirty="0" smtClean="0"/>
              <a:t>Thus, Betty’s sketch is a possible correct acceleration-time sketch for the given velocity-time profile.</a:t>
            </a:r>
          </a:p>
          <a:p>
            <a:pPr algn="l">
              <a:buNone/>
            </a:pPr>
            <a:endParaRPr lang="en-GB" dirty="0"/>
          </a:p>
        </p:txBody>
      </p:sp>
      <p:grpSp>
        <p:nvGrpSpPr>
          <p:cNvPr id="2" name="Group 26"/>
          <p:cNvGrpSpPr/>
          <p:nvPr/>
        </p:nvGrpSpPr>
        <p:grpSpPr>
          <a:xfrm>
            <a:off x="583375" y="2920052"/>
            <a:ext cx="3395710" cy="1363230"/>
            <a:chOff x="583375" y="2920052"/>
            <a:chExt cx="3395710" cy="1363230"/>
          </a:xfrm>
        </p:grpSpPr>
        <p:sp>
          <p:nvSpPr>
            <p:cNvPr id="6" name="Isosceles Triangle 5"/>
            <p:cNvSpPr/>
            <p:nvPr/>
          </p:nvSpPr>
          <p:spPr>
            <a:xfrm flipV="1">
              <a:off x="3502356" y="2920052"/>
              <a:ext cx="381000" cy="152400"/>
            </a:xfrm>
            <a:prstGeom prst="triangle">
              <a:avLst>
                <a:gd name="adj" fmla="val 2710"/>
              </a:avLst>
            </a:prstGeom>
            <a:noFill/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3" name="Straight Arrow Connector 12"/>
            <p:cNvCxnSpPr/>
            <p:nvPr/>
          </p:nvCxnSpPr>
          <p:spPr>
            <a:xfrm>
              <a:off x="647700" y="4015740"/>
              <a:ext cx="648000" cy="127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583375" y="4038600"/>
              <a:ext cx="838200" cy="2446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GB" sz="1100" dirty="0" smtClean="0"/>
                <a:t>Phase 1</a:t>
              </a:r>
              <a:endParaRPr lang="en-GB" sz="1100" dirty="0"/>
            </a:p>
          </p:txBody>
        </p:sp>
        <p:cxnSp>
          <p:nvCxnSpPr>
            <p:cNvPr id="15" name="Straight Arrow Connector 14"/>
            <p:cNvCxnSpPr/>
            <p:nvPr/>
          </p:nvCxnSpPr>
          <p:spPr>
            <a:xfrm>
              <a:off x="1295400" y="4015740"/>
              <a:ext cx="936000" cy="127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/>
            <p:cNvSpPr txBox="1"/>
            <p:nvPr/>
          </p:nvSpPr>
          <p:spPr>
            <a:xfrm>
              <a:off x="1333500" y="3755818"/>
              <a:ext cx="838200" cy="2446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GB" sz="1100" dirty="0" smtClean="0"/>
                <a:t>Phase 2</a:t>
              </a:r>
              <a:endParaRPr lang="en-GB" sz="1100" dirty="0"/>
            </a:p>
          </p:txBody>
        </p:sp>
        <p:cxnSp>
          <p:nvCxnSpPr>
            <p:cNvPr id="17" name="Straight Arrow Connector 16"/>
            <p:cNvCxnSpPr/>
            <p:nvPr/>
          </p:nvCxnSpPr>
          <p:spPr>
            <a:xfrm>
              <a:off x="2213165" y="4015740"/>
              <a:ext cx="594000" cy="127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/>
            <p:cNvSpPr txBox="1"/>
            <p:nvPr/>
          </p:nvSpPr>
          <p:spPr>
            <a:xfrm>
              <a:off x="2095500" y="4038600"/>
              <a:ext cx="838200" cy="2446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GB" sz="1100" dirty="0" smtClean="0"/>
                <a:t>Phase 3</a:t>
              </a:r>
              <a:endParaRPr lang="en-GB" sz="1100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2514600" y="3695700"/>
              <a:ext cx="838200" cy="2446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GB" sz="1100" dirty="0" smtClean="0"/>
                <a:t>Phase 4</a:t>
              </a:r>
              <a:endParaRPr lang="en-GB" sz="1100" dirty="0"/>
            </a:p>
          </p:txBody>
        </p:sp>
        <p:cxnSp>
          <p:nvCxnSpPr>
            <p:cNvPr id="20" name="Straight Arrow Connector 19"/>
            <p:cNvCxnSpPr/>
            <p:nvPr/>
          </p:nvCxnSpPr>
          <p:spPr>
            <a:xfrm>
              <a:off x="2758680" y="4012375"/>
              <a:ext cx="360000" cy="127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/>
            <p:nvPr/>
          </p:nvCxnSpPr>
          <p:spPr>
            <a:xfrm>
              <a:off x="3097085" y="4015740"/>
              <a:ext cx="882000" cy="127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TextBox 21"/>
            <p:cNvSpPr txBox="1"/>
            <p:nvPr/>
          </p:nvSpPr>
          <p:spPr>
            <a:xfrm>
              <a:off x="3048000" y="4038600"/>
              <a:ext cx="838200" cy="2446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GB" sz="1100" b="1" dirty="0" smtClean="0">
                  <a:solidFill>
                    <a:srgbClr val="FF0000"/>
                  </a:solidFill>
                </a:rPr>
                <a:t>Phase 5</a:t>
              </a:r>
              <a:endParaRPr lang="en-GB" sz="1100" b="1" dirty="0">
                <a:solidFill>
                  <a:srgbClr val="FF0000"/>
                </a:solidFill>
              </a:endParaRPr>
            </a:p>
          </p:txBody>
        </p:sp>
        <p:sp>
          <p:nvSpPr>
            <p:cNvPr id="48" name="Isosceles Triangle 47"/>
            <p:cNvSpPr/>
            <p:nvPr/>
          </p:nvSpPr>
          <p:spPr>
            <a:xfrm flipV="1">
              <a:off x="3110552" y="3061648"/>
              <a:ext cx="381000" cy="304800"/>
            </a:xfrm>
            <a:prstGeom prst="triangle">
              <a:avLst>
                <a:gd name="adj" fmla="val 2710"/>
              </a:avLst>
            </a:prstGeom>
            <a:noFill/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sp>
        <p:nvSpPr>
          <p:cNvPr id="28" name="Isosceles Triangle 27"/>
          <p:cNvSpPr/>
          <p:nvPr/>
        </p:nvSpPr>
        <p:spPr>
          <a:xfrm>
            <a:off x="3108434" y="4343400"/>
            <a:ext cx="876300" cy="800100"/>
          </a:xfrm>
          <a:prstGeom prst="triangle">
            <a:avLst>
              <a:gd name="adj" fmla="val 0"/>
            </a:avLst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/>
          <p:cNvSpPr txBox="1"/>
          <p:nvPr/>
        </p:nvSpPr>
        <p:spPr>
          <a:xfrm>
            <a:off x="3848100" y="3848100"/>
            <a:ext cx="1181100" cy="5909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GB" b="1" dirty="0" smtClean="0">
                <a:solidFill>
                  <a:srgbClr val="0000FF"/>
                </a:solidFill>
              </a:rPr>
              <a:t>Betty’s sketch</a:t>
            </a:r>
            <a:endParaRPr lang="en-GB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309563" y="152400"/>
            <a:ext cx="85661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l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en-US" sz="3600" b="1" kern="0" dirty="0" smtClean="0">
                <a:solidFill>
                  <a:schemeClr val="tx2"/>
                </a:solidFill>
              </a:rPr>
              <a:t>Going further – Cynthia’s sketch</a:t>
            </a:r>
            <a:endParaRPr lang="en-US" sz="3600" b="1" kern="0" dirty="0">
              <a:solidFill>
                <a:schemeClr val="tx2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592" y="1354463"/>
            <a:ext cx="5050808" cy="30787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2" name="Picture 3"/>
          <p:cNvPicPr>
            <a:picLocks noChangeArrowheads="1"/>
          </p:cNvPicPr>
          <p:nvPr/>
        </p:nvPicPr>
        <p:blipFill>
          <a:blip r:embed="rId4"/>
          <a:srcRect b="7030"/>
          <a:stretch>
            <a:fillRect/>
          </a:stretch>
        </p:blipFill>
        <p:spPr bwMode="auto">
          <a:xfrm>
            <a:off x="0" y="3619500"/>
            <a:ext cx="5104800" cy="278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0" name="TextBox 39"/>
          <p:cNvSpPr txBox="1"/>
          <p:nvPr/>
        </p:nvSpPr>
        <p:spPr>
          <a:xfrm>
            <a:off x="5257800" y="1485900"/>
            <a:ext cx="3429000" cy="47459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buNone/>
            </a:pPr>
            <a:r>
              <a:rPr lang="en-GB" dirty="0" smtClean="0"/>
              <a:t>The gradient value in the first four phases of the </a:t>
            </a:r>
            <a:r>
              <a:rPr lang="en-GB" i="1" dirty="0" smtClean="0">
                <a:latin typeface="Times New Roman" pitchFamily="18" charset="0"/>
                <a:cs typeface="Times New Roman" pitchFamily="18" charset="0"/>
              </a:rPr>
              <a:t>v-t</a:t>
            </a:r>
            <a:r>
              <a:rPr lang="en-GB" dirty="0" smtClean="0"/>
              <a:t> graph are all fixed at one value. Only phase 5 comprises of a curve with decreasing gradient.</a:t>
            </a:r>
          </a:p>
          <a:p>
            <a:pPr algn="l">
              <a:buNone/>
            </a:pPr>
            <a:endParaRPr lang="en-GB" dirty="0" smtClean="0"/>
          </a:p>
          <a:p>
            <a:pPr algn="l">
              <a:buNone/>
            </a:pPr>
            <a:r>
              <a:rPr lang="en-GB" u="sng" dirty="0" smtClean="0"/>
              <a:t>Phase 5:</a:t>
            </a:r>
          </a:p>
          <a:p>
            <a:pPr algn="l">
              <a:buNone/>
            </a:pPr>
            <a:r>
              <a:rPr lang="en-GB" dirty="0" smtClean="0"/>
              <a:t>Shape of </a:t>
            </a:r>
            <a:r>
              <a:rPr lang="en-GB" i="1" dirty="0" smtClean="0">
                <a:latin typeface="Times New Roman" pitchFamily="18" charset="0"/>
                <a:cs typeface="Times New Roman" pitchFamily="18" charset="0"/>
              </a:rPr>
              <a:t>a-t</a:t>
            </a:r>
            <a:r>
              <a:rPr lang="en-GB" dirty="0" smtClean="0"/>
              <a:t> graph:</a:t>
            </a:r>
            <a:br>
              <a:rPr lang="en-GB" dirty="0" smtClean="0"/>
            </a:br>
            <a:r>
              <a:rPr lang="en-GB" dirty="0" smtClean="0"/>
              <a:t>Since the gradient of the velocity-time graph in this time interval is decreasing (i.e. decreasing acceleration), </a:t>
            </a:r>
            <a:r>
              <a:rPr lang="en-GB" b="1" dirty="0" smtClean="0"/>
              <a:t>assuming an increasing rate of decrease in gradient (i.e. velocity)</a:t>
            </a:r>
            <a:r>
              <a:rPr lang="en-GB" dirty="0" smtClean="0"/>
              <a:t>, the shape of the acceleration-time graph in this interval could also be a curve with increasing gradient.</a:t>
            </a:r>
            <a:endParaRPr lang="en-GB" dirty="0"/>
          </a:p>
        </p:txBody>
      </p:sp>
      <p:grpSp>
        <p:nvGrpSpPr>
          <p:cNvPr id="19" name="Group 18"/>
          <p:cNvGrpSpPr/>
          <p:nvPr/>
        </p:nvGrpSpPr>
        <p:grpSpPr>
          <a:xfrm>
            <a:off x="583375" y="3695700"/>
            <a:ext cx="3403330" cy="587582"/>
            <a:chOff x="583375" y="3695700"/>
            <a:chExt cx="3403330" cy="587582"/>
          </a:xfrm>
        </p:grpSpPr>
        <p:cxnSp>
          <p:nvCxnSpPr>
            <p:cNvPr id="41" name="Straight Arrow Connector 40"/>
            <p:cNvCxnSpPr/>
            <p:nvPr/>
          </p:nvCxnSpPr>
          <p:spPr>
            <a:xfrm>
              <a:off x="647700" y="4015740"/>
              <a:ext cx="648000" cy="127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TextBox 41"/>
            <p:cNvSpPr txBox="1"/>
            <p:nvPr/>
          </p:nvSpPr>
          <p:spPr>
            <a:xfrm>
              <a:off x="583375" y="4038600"/>
              <a:ext cx="838200" cy="2446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GB" sz="1100" dirty="0" smtClean="0"/>
                <a:t>Phase 1</a:t>
              </a:r>
              <a:endParaRPr lang="en-GB" sz="1100" dirty="0"/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1333500" y="3755818"/>
              <a:ext cx="838200" cy="2446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GB" sz="1100" dirty="0" smtClean="0"/>
                <a:t>Phase 2</a:t>
              </a:r>
              <a:endParaRPr lang="en-GB" sz="1100" dirty="0"/>
            </a:p>
          </p:txBody>
        </p:sp>
        <p:cxnSp>
          <p:nvCxnSpPr>
            <p:cNvPr id="44" name="Straight Arrow Connector 43"/>
            <p:cNvCxnSpPr/>
            <p:nvPr/>
          </p:nvCxnSpPr>
          <p:spPr>
            <a:xfrm>
              <a:off x="2197925" y="4015740"/>
              <a:ext cx="594000" cy="127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TextBox 44"/>
            <p:cNvSpPr txBox="1"/>
            <p:nvPr/>
          </p:nvSpPr>
          <p:spPr>
            <a:xfrm>
              <a:off x="2095500" y="4038600"/>
              <a:ext cx="838200" cy="2446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GB" sz="1100" dirty="0" smtClean="0"/>
                <a:t>Phase 3</a:t>
              </a:r>
              <a:endParaRPr lang="en-GB" sz="1100" dirty="0"/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2514600" y="3695700"/>
              <a:ext cx="838200" cy="2446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GB" sz="1100" dirty="0" smtClean="0"/>
                <a:t>Phase 4</a:t>
              </a:r>
              <a:endParaRPr lang="en-GB" sz="1100" dirty="0"/>
            </a:p>
          </p:txBody>
        </p:sp>
        <p:cxnSp>
          <p:nvCxnSpPr>
            <p:cNvPr id="47" name="Straight Arrow Connector 46"/>
            <p:cNvCxnSpPr/>
            <p:nvPr/>
          </p:nvCxnSpPr>
          <p:spPr>
            <a:xfrm>
              <a:off x="3104705" y="4015740"/>
              <a:ext cx="882000" cy="127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TextBox 47"/>
            <p:cNvSpPr txBox="1"/>
            <p:nvPr/>
          </p:nvSpPr>
          <p:spPr>
            <a:xfrm>
              <a:off x="3048000" y="4038600"/>
              <a:ext cx="838200" cy="2446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GB" sz="1100" b="1" dirty="0" smtClean="0">
                  <a:solidFill>
                    <a:srgbClr val="FF0000"/>
                  </a:solidFill>
                </a:rPr>
                <a:t>Phase 5</a:t>
              </a:r>
              <a:endParaRPr lang="en-GB" sz="1100" b="1" dirty="0">
                <a:solidFill>
                  <a:srgbClr val="FF0000"/>
                </a:solidFill>
              </a:endParaRPr>
            </a:p>
          </p:txBody>
        </p:sp>
        <p:cxnSp>
          <p:nvCxnSpPr>
            <p:cNvPr id="49" name="Straight Arrow Connector 48"/>
            <p:cNvCxnSpPr/>
            <p:nvPr/>
          </p:nvCxnSpPr>
          <p:spPr>
            <a:xfrm>
              <a:off x="1295400" y="4015740"/>
              <a:ext cx="936000" cy="127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Arrow Connector 49"/>
            <p:cNvCxnSpPr/>
            <p:nvPr/>
          </p:nvCxnSpPr>
          <p:spPr>
            <a:xfrm>
              <a:off x="2758680" y="4012375"/>
              <a:ext cx="360000" cy="127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7" name="TextBox 36"/>
          <p:cNvSpPr txBox="1"/>
          <p:nvPr/>
        </p:nvSpPr>
        <p:spPr>
          <a:xfrm>
            <a:off x="3924300" y="3886200"/>
            <a:ext cx="1371600" cy="5909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GB" b="1" dirty="0" smtClean="0">
                <a:solidFill>
                  <a:srgbClr val="0000FF"/>
                </a:solidFill>
              </a:rPr>
              <a:t>Cynthia’s sketch</a:t>
            </a:r>
            <a:endParaRPr lang="en-GB" b="1" dirty="0">
              <a:solidFill>
                <a:srgbClr val="0000FF"/>
              </a:solidFill>
            </a:endParaRPr>
          </a:p>
        </p:txBody>
      </p:sp>
      <p:sp>
        <p:nvSpPr>
          <p:cNvPr id="52" name="Oval 51"/>
          <p:cNvSpPr/>
          <p:nvPr/>
        </p:nvSpPr>
        <p:spPr>
          <a:xfrm>
            <a:off x="2895600" y="4610100"/>
            <a:ext cx="1181100" cy="914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309563" y="152400"/>
            <a:ext cx="85661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l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en-US" sz="3600" b="1" kern="0" dirty="0" smtClean="0">
                <a:solidFill>
                  <a:schemeClr val="tx2"/>
                </a:solidFill>
              </a:rPr>
              <a:t>Going further – Cynthia’s sketch</a:t>
            </a:r>
            <a:endParaRPr lang="en-US" sz="3600" b="1" kern="0" dirty="0">
              <a:solidFill>
                <a:schemeClr val="tx2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592" y="1354463"/>
            <a:ext cx="5050808" cy="30787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2" name="Picture 3"/>
          <p:cNvPicPr>
            <a:picLocks noChangeArrowheads="1"/>
          </p:cNvPicPr>
          <p:nvPr/>
        </p:nvPicPr>
        <p:blipFill>
          <a:blip r:embed="rId4"/>
          <a:srcRect b="7030"/>
          <a:stretch>
            <a:fillRect/>
          </a:stretch>
        </p:blipFill>
        <p:spPr bwMode="auto">
          <a:xfrm>
            <a:off x="0" y="3619500"/>
            <a:ext cx="5104800" cy="278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0" name="TextBox 39"/>
          <p:cNvSpPr txBox="1"/>
          <p:nvPr/>
        </p:nvSpPr>
        <p:spPr>
          <a:xfrm>
            <a:off x="5257800" y="1485900"/>
            <a:ext cx="36957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buNone/>
            </a:pPr>
            <a:r>
              <a:rPr lang="en-GB" u="sng" dirty="0" smtClean="0"/>
              <a:t>Phase 5:</a:t>
            </a:r>
          </a:p>
          <a:p>
            <a:pPr algn="l">
              <a:buNone/>
            </a:pPr>
            <a:r>
              <a:rPr lang="en-GB" dirty="0" smtClean="0"/>
              <a:t>Change in velocity </a:t>
            </a:r>
            <a:br>
              <a:rPr lang="en-GB" dirty="0" smtClean="0"/>
            </a:br>
            <a:r>
              <a:rPr lang="en-GB" dirty="0" smtClean="0">
                <a:solidFill>
                  <a:srgbClr val="00B050"/>
                </a:solidFill>
              </a:rPr>
              <a:t>&gt; area of green triangle</a:t>
            </a:r>
          </a:p>
          <a:p>
            <a:pPr algn="l">
              <a:buNone/>
            </a:pPr>
            <a:r>
              <a:rPr lang="en-GB" dirty="0" smtClean="0">
                <a:solidFill>
                  <a:srgbClr val="00B050"/>
                </a:solidFill>
              </a:rPr>
              <a:t>= 0.5 × (15 − 11) × (1.5 − 0) </a:t>
            </a:r>
            <a:br>
              <a:rPr lang="en-GB" dirty="0" smtClean="0">
                <a:solidFill>
                  <a:srgbClr val="00B050"/>
                </a:solidFill>
              </a:rPr>
            </a:br>
            <a:r>
              <a:rPr lang="en-GB" dirty="0" smtClean="0">
                <a:solidFill>
                  <a:srgbClr val="00B050"/>
                </a:solidFill>
              </a:rPr>
              <a:t>= 3</a:t>
            </a:r>
            <a:endParaRPr lang="en-GB" dirty="0" smtClean="0"/>
          </a:p>
          <a:p>
            <a:pPr algn="l">
              <a:buNone/>
            </a:pPr>
            <a:endParaRPr lang="en-GB" dirty="0" smtClean="0"/>
          </a:p>
          <a:p>
            <a:pPr algn="l">
              <a:buNone/>
            </a:pPr>
            <a:r>
              <a:rPr lang="en-GB" dirty="0" smtClean="0"/>
              <a:t>Change in velocity </a:t>
            </a:r>
            <a:br>
              <a:rPr lang="en-GB" dirty="0" smtClean="0"/>
            </a:br>
            <a:r>
              <a:rPr lang="en-GB" dirty="0" smtClean="0">
                <a:solidFill>
                  <a:srgbClr val="FF6600"/>
                </a:solidFill>
              </a:rPr>
              <a:t>&lt; area of orange rectangle</a:t>
            </a:r>
          </a:p>
          <a:p>
            <a:pPr algn="l">
              <a:buNone/>
            </a:pPr>
            <a:r>
              <a:rPr lang="en-GB" dirty="0" smtClean="0">
                <a:solidFill>
                  <a:srgbClr val="FF6600"/>
                </a:solidFill>
              </a:rPr>
              <a:t>= (15 − 11) × (1.5 − 0) </a:t>
            </a:r>
            <a:br>
              <a:rPr lang="en-GB" dirty="0" smtClean="0">
                <a:solidFill>
                  <a:srgbClr val="FF6600"/>
                </a:solidFill>
              </a:rPr>
            </a:br>
            <a:r>
              <a:rPr lang="en-GB" dirty="0" smtClean="0">
                <a:solidFill>
                  <a:srgbClr val="FF6600"/>
                </a:solidFill>
              </a:rPr>
              <a:t>= 6</a:t>
            </a:r>
          </a:p>
          <a:p>
            <a:pPr algn="l">
              <a:buNone/>
            </a:pPr>
            <a:endParaRPr lang="en-GB" dirty="0" smtClean="0"/>
          </a:p>
          <a:p>
            <a:pPr algn="l">
              <a:buNone/>
            </a:pPr>
            <a:r>
              <a:rPr lang="en-GB" dirty="0" smtClean="0"/>
              <a:t>Therefore, change in velocity is greater than 3 and smaller than 6 which can possibly be </a:t>
            </a:r>
            <a:r>
              <a:rPr lang="en-GB" dirty="0" smtClean="0">
                <a:solidFill>
                  <a:srgbClr val="FF0000"/>
                </a:solidFill>
              </a:rPr>
              <a:t>4</a:t>
            </a:r>
            <a:r>
              <a:rPr lang="en-GB" dirty="0" smtClean="0"/>
              <a:t> m/s</a:t>
            </a:r>
          </a:p>
          <a:p>
            <a:pPr algn="l">
              <a:buNone/>
            </a:pPr>
            <a:r>
              <a:rPr lang="en-GB" dirty="0" smtClean="0"/>
              <a:t>  </a:t>
            </a:r>
            <a:br>
              <a:rPr lang="en-GB" dirty="0" smtClean="0"/>
            </a:br>
            <a:r>
              <a:rPr lang="en-GB" dirty="0" smtClean="0"/>
              <a:t>Value on </a:t>
            </a:r>
            <a:r>
              <a:rPr lang="en-GB" i="1" dirty="0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GB" dirty="0" smtClean="0"/>
              <a:t>-axis at time </a:t>
            </a:r>
            <a:r>
              <a:rPr lang="en-GB" i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GB" dirty="0" smtClean="0"/>
              <a:t> = 15 s</a:t>
            </a:r>
          </a:p>
          <a:p>
            <a:pPr algn="l">
              <a:buNone/>
            </a:pPr>
            <a:r>
              <a:rPr lang="en-GB" dirty="0" smtClean="0"/>
              <a:t>= − 4 + </a:t>
            </a:r>
            <a:r>
              <a:rPr lang="en-GB" dirty="0" smtClean="0">
                <a:solidFill>
                  <a:srgbClr val="FF0000"/>
                </a:solidFill>
              </a:rPr>
              <a:t>4 </a:t>
            </a:r>
            <a:br>
              <a:rPr lang="en-GB" dirty="0" smtClean="0">
                <a:solidFill>
                  <a:srgbClr val="FF0000"/>
                </a:solidFill>
              </a:rPr>
            </a:br>
            <a:r>
              <a:rPr lang="en-GB" dirty="0" smtClean="0"/>
              <a:t>= </a:t>
            </a:r>
            <a:r>
              <a:rPr lang="en-GB" dirty="0" smtClean="0">
                <a:sym typeface="Symbol"/>
              </a:rPr>
              <a:t>0 m/s</a:t>
            </a:r>
            <a:endParaRPr lang="en-GB" dirty="0" smtClean="0"/>
          </a:p>
        </p:txBody>
      </p:sp>
      <p:grpSp>
        <p:nvGrpSpPr>
          <p:cNvPr id="2" name="Group 18"/>
          <p:cNvGrpSpPr/>
          <p:nvPr/>
        </p:nvGrpSpPr>
        <p:grpSpPr>
          <a:xfrm>
            <a:off x="583375" y="3695700"/>
            <a:ext cx="3403330" cy="587582"/>
            <a:chOff x="583375" y="3695700"/>
            <a:chExt cx="3403330" cy="587582"/>
          </a:xfrm>
        </p:grpSpPr>
        <p:cxnSp>
          <p:nvCxnSpPr>
            <p:cNvPr id="41" name="Straight Arrow Connector 40"/>
            <p:cNvCxnSpPr/>
            <p:nvPr/>
          </p:nvCxnSpPr>
          <p:spPr>
            <a:xfrm>
              <a:off x="647700" y="4015740"/>
              <a:ext cx="648000" cy="127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TextBox 41"/>
            <p:cNvSpPr txBox="1"/>
            <p:nvPr/>
          </p:nvSpPr>
          <p:spPr>
            <a:xfrm>
              <a:off x="583375" y="4038600"/>
              <a:ext cx="838200" cy="2446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GB" sz="1100" dirty="0" smtClean="0"/>
                <a:t>Phase 1</a:t>
              </a:r>
              <a:endParaRPr lang="en-GB" sz="1100" dirty="0"/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1333500" y="3755818"/>
              <a:ext cx="838200" cy="2446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GB" sz="1100" dirty="0" smtClean="0"/>
                <a:t>Phase 2</a:t>
              </a:r>
              <a:endParaRPr lang="en-GB" sz="1100" dirty="0"/>
            </a:p>
          </p:txBody>
        </p:sp>
        <p:cxnSp>
          <p:nvCxnSpPr>
            <p:cNvPr id="44" name="Straight Arrow Connector 43"/>
            <p:cNvCxnSpPr/>
            <p:nvPr/>
          </p:nvCxnSpPr>
          <p:spPr>
            <a:xfrm>
              <a:off x="2197925" y="4015740"/>
              <a:ext cx="594000" cy="127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TextBox 44"/>
            <p:cNvSpPr txBox="1"/>
            <p:nvPr/>
          </p:nvSpPr>
          <p:spPr>
            <a:xfrm>
              <a:off x="2095500" y="4038600"/>
              <a:ext cx="838200" cy="2446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GB" sz="1100" dirty="0" smtClean="0"/>
                <a:t>Phase 3</a:t>
              </a:r>
              <a:endParaRPr lang="en-GB" sz="1100" dirty="0"/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2514600" y="3695700"/>
              <a:ext cx="838200" cy="2446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GB" sz="1100" dirty="0" smtClean="0"/>
                <a:t>Phase 4</a:t>
              </a:r>
              <a:endParaRPr lang="en-GB" sz="1100" dirty="0"/>
            </a:p>
          </p:txBody>
        </p:sp>
        <p:cxnSp>
          <p:nvCxnSpPr>
            <p:cNvPr id="47" name="Straight Arrow Connector 46"/>
            <p:cNvCxnSpPr/>
            <p:nvPr/>
          </p:nvCxnSpPr>
          <p:spPr>
            <a:xfrm>
              <a:off x="3104705" y="4015740"/>
              <a:ext cx="882000" cy="127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TextBox 47"/>
            <p:cNvSpPr txBox="1"/>
            <p:nvPr/>
          </p:nvSpPr>
          <p:spPr>
            <a:xfrm>
              <a:off x="3048000" y="4038600"/>
              <a:ext cx="838200" cy="2446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GB" sz="1100" b="1" dirty="0" smtClean="0">
                  <a:solidFill>
                    <a:srgbClr val="FF0000"/>
                  </a:solidFill>
                </a:rPr>
                <a:t>Phase 5</a:t>
              </a:r>
              <a:endParaRPr lang="en-GB" sz="1100" b="1" dirty="0">
                <a:solidFill>
                  <a:srgbClr val="FF0000"/>
                </a:solidFill>
              </a:endParaRPr>
            </a:p>
          </p:txBody>
        </p:sp>
        <p:cxnSp>
          <p:nvCxnSpPr>
            <p:cNvPr id="49" name="Straight Arrow Connector 48"/>
            <p:cNvCxnSpPr/>
            <p:nvPr/>
          </p:nvCxnSpPr>
          <p:spPr>
            <a:xfrm>
              <a:off x="1295400" y="4015740"/>
              <a:ext cx="936000" cy="127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Arrow Connector 49"/>
            <p:cNvCxnSpPr/>
            <p:nvPr/>
          </p:nvCxnSpPr>
          <p:spPr>
            <a:xfrm>
              <a:off x="2758680" y="4012375"/>
              <a:ext cx="360000" cy="127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7" name="TextBox 36"/>
          <p:cNvSpPr txBox="1"/>
          <p:nvPr/>
        </p:nvSpPr>
        <p:spPr>
          <a:xfrm>
            <a:off x="3924300" y="3886200"/>
            <a:ext cx="1371600" cy="5909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GB" b="1" dirty="0" smtClean="0">
                <a:solidFill>
                  <a:srgbClr val="0000FF"/>
                </a:solidFill>
              </a:rPr>
              <a:t>Cynthia’s sketch</a:t>
            </a:r>
            <a:endParaRPr lang="en-GB" b="1" dirty="0">
              <a:solidFill>
                <a:srgbClr val="0000FF"/>
              </a:solidFill>
            </a:endParaRPr>
          </a:p>
        </p:txBody>
      </p:sp>
      <p:sp>
        <p:nvSpPr>
          <p:cNvPr id="20" name="Isosceles Triangle 19"/>
          <p:cNvSpPr/>
          <p:nvPr/>
        </p:nvSpPr>
        <p:spPr>
          <a:xfrm>
            <a:off x="3092668" y="4892566"/>
            <a:ext cx="876300" cy="259200"/>
          </a:xfrm>
          <a:prstGeom prst="triangle">
            <a:avLst>
              <a:gd name="adj" fmla="val 0"/>
            </a:avLst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/>
          <p:cNvSpPr/>
          <p:nvPr/>
        </p:nvSpPr>
        <p:spPr>
          <a:xfrm>
            <a:off x="3086100" y="4870232"/>
            <a:ext cx="876300" cy="288000"/>
          </a:xfrm>
          <a:prstGeom prst="rect">
            <a:avLst/>
          </a:prstGeom>
          <a:noFill/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309563" y="152400"/>
            <a:ext cx="85661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l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en-US" sz="3600" b="1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Learning points</a:t>
            </a:r>
            <a:endParaRPr lang="en-US" sz="3600" b="1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TextBox 1"/>
          <p:cNvSpPr txBox="1">
            <a:spLocks noChangeArrowheads="1"/>
          </p:cNvSpPr>
          <p:nvPr/>
        </p:nvSpPr>
        <p:spPr bwMode="auto">
          <a:xfrm>
            <a:off x="381000" y="1452920"/>
            <a:ext cx="8496300" cy="48751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68288" lvl="0" indent="-268288" algn="l">
              <a:spcBef>
                <a:spcPts val="1200"/>
              </a:spcBef>
            </a:pPr>
            <a:r>
              <a:rPr lang="en-GB" sz="2600" dirty="0" smtClean="0"/>
              <a:t>Speed and velocity are not the same. Velocity can be positive or negative depending on the direction of movement with respect to the reference direction</a:t>
            </a:r>
            <a:r>
              <a:rPr lang="en-US" sz="2600" dirty="0" smtClean="0"/>
              <a:t>. </a:t>
            </a:r>
          </a:p>
          <a:p>
            <a:pPr marL="268288" lvl="0" indent="-268288" algn="l">
              <a:spcBef>
                <a:spcPts val="1200"/>
              </a:spcBef>
            </a:pPr>
            <a:r>
              <a:rPr lang="en-GB" sz="2600" dirty="0" smtClean="0"/>
              <a:t>Distance and displacement are not the same. Displacement can be positive or negative depending on the position of the object from the reference point. </a:t>
            </a:r>
          </a:p>
          <a:p>
            <a:pPr marL="268288" lvl="0" indent="-268288" algn="l">
              <a:spcBef>
                <a:spcPts val="1200"/>
              </a:spcBef>
            </a:pPr>
            <a:r>
              <a:rPr lang="en-GB" sz="2600" dirty="0" smtClean="0"/>
              <a:t>Average acceleration is the change in velocity per unit time whereas average velocity is the change in displacement per unit time.</a:t>
            </a:r>
          </a:p>
          <a:p>
            <a:pPr marL="268288" lvl="0" indent="-268288" algn="l">
              <a:spcBef>
                <a:spcPts val="1200"/>
              </a:spcBef>
            </a:pPr>
            <a:r>
              <a:rPr lang="en-SG" sz="2600" dirty="0" smtClean="0"/>
              <a:t>Based on the relationships, graphs of displacement, velocity and acceleration against time can be plotted and derived from one another</a:t>
            </a:r>
            <a:r>
              <a:rPr lang="en-GB" sz="2600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Box 1"/>
          <p:cNvSpPr txBox="1">
            <a:spLocks noChangeArrowheads="1"/>
          </p:cNvSpPr>
          <p:nvPr/>
        </p:nvSpPr>
        <p:spPr bwMode="auto">
          <a:xfrm>
            <a:off x="647700" y="1714500"/>
            <a:ext cx="8001000" cy="47459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ts val="0"/>
              </a:spcBef>
              <a:buNone/>
            </a:pPr>
            <a:r>
              <a:rPr lang="en-GB" sz="2800" dirty="0" smtClean="0"/>
              <a:t>At a certain time, Train A starts moving with a velocity of 100 km/h and a constant acceleration of 10 m/s</a:t>
            </a:r>
            <a:r>
              <a:rPr lang="en-GB" sz="2800" baseline="30000" dirty="0" smtClean="0"/>
              <a:t>2</a:t>
            </a:r>
            <a:r>
              <a:rPr lang="en-GB" sz="2800" dirty="0" smtClean="0"/>
              <a:t> whereas Train B starts moving with a velocity of 250 km/h and a constant acceleration of -10 m/s</a:t>
            </a:r>
            <a:r>
              <a:rPr lang="en-GB" sz="2800" baseline="30000" dirty="0" smtClean="0"/>
              <a:t>2</a:t>
            </a:r>
            <a:r>
              <a:rPr lang="en-GB" sz="2800" dirty="0" smtClean="0"/>
              <a:t>. </a:t>
            </a:r>
          </a:p>
          <a:p>
            <a:pPr algn="l">
              <a:spcBef>
                <a:spcPts val="0"/>
              </a:spcBef>
              <a:buNone/>
            </a:pPr>
            <a:endParaRPr lang="en-GB" sz="2800" dirty="0" smtClean="0"/>
          </a:p>
          <a:p>
            <a:pPr algn="l">
              <a:spcBef>
                <a:spcPts val="0"/>
              </a:spcBef>
              <a:buNone/>
            </a:pPr>
            <a:endParaRPr lang="en-GB" sz="2800" dirty="0" smtClean="0"/>
          </a:p>
          <a:p>
            <a:pPr algn="l">
              <a:spcBef>
                <a:spcPts val="0"/>
              </a:spcBef>
              <a:buNone/>
            </a:pPr>
            <a:endParaRPr lang="en-GB" sz="2800" dirty="0" smtClean="0"/>
          </a:p>
          <a:p>
            <a:pPr algn="l">
              <a:spcBef>
                <a:spcPts val="0"/>
              </a:spcBef>
              <a:buNone/>
            </a:pPr>
            <a:endParaRPr lang="en-GB" sz="2800" dirty="0" smtClean="0"/>
          </a:p>
          <a:p>
            <a:pPr algn="l">
              <a:spcBef>
                <a:spcPts val="0"/>
              </a:spcBef>
              <a:buNone/>
            </a:pPr>
            <a:endParaRPr lang="en-GB" sz="2800" dirty="0" smtClean="0"/>
          </a:p>
          <a:p>
            <a:pPr algn="l">
              <a:spcBef>
                <a:spcPts val="0"/>
              </a:spcBef>
              <a:buNone/>
            </a:pPr>
            <a:endParaRPr lang="en-GB" sz="2800" dirty="0" smtClean="0"/>
          </a:p>
          <a:p>
            <a:pPr algn="l">
              <a:spcBef>
                <a:spcPts val="0"/>
              </a:spcBef>
              <a:buNone/>
            </a:pPr>
            <a:r>
              <a:rPr lang="en-GB" sz="2800" dirty="0" smtClean="0"/>
              <a:t>Which train will reach a velocity of 150 km/h first?</a:t>
            </a:r>
            <a:endParaRPr lang="en-SG" sz="2800" dirty="0"/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309563" y="152400"/>
            <a:ext cx="85661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l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en-US" sz="3600" b="1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Discussion</a:t>
            </a:r>
            <a:endParaRPr lang="en-US" sz="3600" b="1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1028" name="Picture 4" descr="C:\Users\David_Lim\AppData\Local\Microsoft\Windows\Temporary Internet Files\Content.IE5\K3NQXBSN\MCj0368712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14700" y="3619500"/>
            <a:ext cx="2392070" cy="177693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3924300" y="6515100"/>
            <a:ext cx="1295400" cy="342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22530" name="TextBox 1"/>
          <p:cNvSpPr txBox="1">
            <a:spLocks noChangeArrowheads="1"/>
          </p:cNvSpPr>
          <p:nvPr/>
        </p:nvSpPr>
        <p:spPr bwMode="auto">
          <a:xfrm>
            <a:off x="533400" y="1524000"/>
            <a:ext cx="8191500" cy="34347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20700" indent="-520700" algn="l">
              <a:spcBef>
                <a:spcPts val="1200"/>
              </a:spcBef>
            </a:pPr>
            <a:r>
              <a:rPr lang="en-US" sz="2800" dirty="0" smtClean="0"/>
              <a:t>Displacement measures the distance and direction of an object with respect to a reference point. </a:t>
            </a:r>
          </a:p>
          <a:p>
            <a:pPr marL="520700" indent="-520700" algn="l">
              <a:spcBef>
                <a:spcPts val="1200"/>
              </a:spcBef>
            </a:pPr>
            <a:r>
              <a:rPr lang="en-SG" sz="2800" dirty="0" smtClean="0"/>
              <a:t>This measures how far the object is with reference to a reference point, and may or may not be the same as the distance travelled by the object. </a:t>
            </a:r>
            <a:endParaRPr lang="en-GB" sz="2800" dirty="0" smtClean="0"/>
          </a:p>
          <a:p>
            <a:pPr marL="520700" indent="-520700" algn="l">
              <a:buNone/>
            </a:pPr>
            <a:endParaRPr lang="en-GB" sz="2800" dirty="0"/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309563" y="152400"/>
            <a:ext cx="85661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l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en-US" sz="3600" b="1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Displacement</a:t>
            </a:r>
            <a:endParaRPr lang="en-US" sz="3600" b="1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0491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SG"/>
          </a:p>
        </p:txBody>
      </p:sp>
      <p:sp>
        <p:nvSpPr>
          <p:cNvPr id="20526" name="Rectangle 4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SG"/>
          </a:p>
        </p:txBody>
      </p:sp>
      <p:sp>
        <p:nvSpPr>
          <p:cNvPr id="64" name="TextBox 63"/>
          <p:cNvSpPr txBox="1"/>
          <p:nvPr/>
        </p:nvSpPr>
        <p:spPr>
          <a:xfrm>
            <a:off x="4991100" y="5791200"/>
            <a:ext cx="30828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GB" sz="2000" dirty="0" smtClean="0">
                <a:solidFill>
                  <a:srgbClr val="0070C0"/>
                </a:solidFill>
              </a:rPr>
              <a:t>Distance travelled = 23 m</a:t>
            </a:r>
            <a:endParaRPr lang="en-SG" sz="2000" dirty="0">
              <a:solidFill>
                <a:srgbClr val="0070C0"/>
              </a:solidFill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1104900" y="5837238"/>
            <a:ext cx="26052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GB" sz="2000" dirty="0" smtClean="0">
                <a:solidFill>
                  <a:srgbClr val="FF0000"/>
                </a:solidFill>
              </a:rPr>
              <a:t>Displacement = −3 m</a:t>
            </a:r>
            <a:endParaRPr lang="en-SG" sz="2000" dirty="0">
              <a:solidFill>
                <a:srgbClr val="FF0000"/>
              </a:solidFill>
            </a:endParaRPr>
          </a:p>
        </p:txBody>
      </p:sp>
      <p:sp>
        <p:nvSpPr>
          <p:cNvPr id="74" name="Oval 73"/>
          <p:cNvSpPr/>
          <p:nvPr/>
        </p:nvSpPr>
        <p:spPr>
          <a:xfrm>
            <a:off x="2994134" y="5829300"/>
            <a:ext cx="190500" cy="355600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dirty="0">
              <a:solidFill>
                <a:srgbClr val="FFC000"/>
              </a:solidFill>
            </a:endParaRPr>
          </a:p>
        </p:txBody>
      </p:sp>
      <p:cxnSp>
        <p:nvCxnSpPr>
          <p:cNvPr id="76" name="Straight Arrow Connector 75"/>
          <p:cNvCxnSpPr>
            <a:endCxn id="74" idx="5"/>
          </p:cNvCxnSpPr>
          <p:nvPr/>
        </p:nvCxnSpPr>
        <p:spPr>
          <a:xfrm rot="16200000" flipV="1">
            <a:off x="3150997" y="6138563"/>
            <a:ext cx="229876" cy="218398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Box 76"/>
          <p:cNvSpPr txBox="1"/>
          <p:nvPr/>
        </p:nvSpPr>
        <p:spPr>
          <a:xfrm>
            <a:off x="685800" y="6324600"/>
            <a:ext cx="8315098" cy="3416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GB" dirty="0" smtClean="0">
                <a:solidFill>
                  <a:srgbClr val="00B050"/>
                </a:solidFill>
              </a:rPr>
              <a:t>Negative sign indicates that the car is on the opposite side of the reference point</a:t>
            </a:r>
            <a:endParaRPr lang="en-SG" dirty="0">
              <a:solidFill>
                <a:srgbClr val="00B050"/>
              </a:solidFill>
            </a:endParaRPr>
          </a:p>
        </p:txBody>
      </p:sp>
      <p:sp>
        <p:nvSpPr>
          <p:cNvPr id="63499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3493" name="AutoShape 5"/>
          <p:cNvSpPr>
            <a:spLocks noChangeArrowheads="1"/>
          </p:cNvSpPr>
          <p:nvPr/>
        </p:nvSpPr>
        <p:spPr bwMode="auto">
          <a:xfrm flipH="1">
            <a:off x="2400300" y="5091752"/>
            <a:ext cx="5181600" cy="178710"/>
          </a:xfrm>
          <a:prstGeom prst="rightArrow">
            <a:avLst>
              <a:gd name="adj1" fmla="val 50000"/>
              <a:gd name="adj2" fmla="val 120209"/>
            </a:avLst>
          </a:prstGeom>
          <a:solidFill>
            <a:srgbClr val="00B050"/>
          </a:solidFill>
          <a:ln w="190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3498" name="Text Box 10"/>
          <p:cNvSpPr txBox="1">
            <a:spLocks noChangeArrowheads="1"/>
          </p:cNvSpPr>
          <p:nvPr/>
        </p:nvSpPr>
        <p:spPr bwMode="auto">
          <a:xfrm>
            <a:off x="5225415" y="4683692"/>
            <a:ext cx="581025" cy="269308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  <a:ea typeface="PMingLiU" pitchFamily="18" charset="-120"/>
                <a:cs typeface="Arial" pitchFamily="34" charset="0"/>
              </a:rPr>
              <a:t>10 m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3497" name="Text Box 9"/>
          <p:cNvSpPr txBox="1">
            <a:spLocks noChangeArrowheads="1"/>
          </p:cNvSpPr>
          <p:nvPr/>
        </p:nvSpPr>
        <p:spPr bwMode="auto">
          <a:xfrm>
            <a:off x="4572000" y="5227466"/>
            <a:ext cx="581025" cy="269308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  <a:ea typeface="PMingLiU" pitchFamily="18" charset="-120"/>
                <a:cs typeface="Arial" pitchFamily="34" charset="0"/>
              </a:rPr>
              <a:t>13 m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1" name="Group 40"/>
          <p:cNvGrpSpPr/>
          <p:nvPr/>
        </p:nvGrpSpPr>
        <p:grpSpPr>
          <a:xfrm>
            <a:off x="1866900" y="5189356"/>
            <a:ext cx="6080125" cy="759651"/>
            <a:chOff x="1866900" y="5036956"/>
            <a:chExt cx="6080125" cy="759651"/>
          </a:xfrm>
        </p:grpSpPr>
        <p:sp>
          <p:nvSpPr>
            <p:cNvPr id="63496" name="Rectangle 8"/>
            <p:cNvSpPr>
              <a:spLocks noChangeArrowheads="1"/>
            </p:cNvSpPr>
            <p:nvPr/>
          </p:nvSpPr>
          <p:spPr bwMode="auto">
            <a:xfrm>
              <a:off x="1866900" y="5341833"/>
              <a:ext cx="6080125" cy="192453"/>
            </a:xfrm>
            <a:prstGeom prst="rect">
              <a:avLst/>
            </a:prstGeom>
            <a:solidFill>
              <a:srgbClr val="FBD4B4"/>
            </a:solidFill>
            <a:ln w="1905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pic>
          <p:nvPicPr>
            <p:cNvPr id="63495" name="Picture 7" descr="MCj04339180000[1]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276600" y="5036956"/>
              <a:ext cx="643890" cy="759651"/>
            </a:xfrm>
            <a:prstGeom prst="rect">
              <a:avLst/>
            </a:prstGeom>
            <a:noFill/>
          </p:spPr>
        </p:pic>
      </p:grpSp>
      <p:sp>
        <p:nvSpPr>
          <p:cNvPr id="63492" name="AutoShape 4"/>
          <p:cNvSpPr>
            <a:spLocks noChangeShapeType="1"/>
          </p:cNvSpPr>
          <p:nvPr/>
        </p:nvSpPr>
        <p:spPr bwMode="auto">
          <a:xfrm flipV="1">
            <a:off x="3606165" y="4753001"/>
            <a:ext cx="0" cy="1160437"/>
          </a:xfrm>
          <a:prstGeom prst="straightConnector1">
            <a:avLst/>
          </a:prstGeom>
          <a:noFill/>
          <a:ln w="19050">
            <a:solidFill>
              <a:srgbClr val="00B050"/>
            </a:solidFill>
            <a:prstDash val="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3491" name="Rectangle 3"/>
          <p:cNvSpPr>
            <a:spLocks noChangeArrowheads="1"/>
          </p:cNvSpPr>
          <p:nvPr/>
        </p:nvSpPr>
        <p:spPr bwMode="auto">
          <a:xfrm>
            <a:off x="3606165" y="4947995"/>
            <a:ext cx="3969385" cy="90828"/>
          </a:xfrm>
          <a:prstGeom prst="rect">
            <a:avLst/>
          </a:prstGeom>
          <a:solidFill>
            <a:srgbClr val="00B050"/>
          </a:solidFill>
          <a:ln w="190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3490" name="AutoShape 2"/>
          <p:cNvSpPr>
            <a:spLocks noChangeArrowheads="1"/>
          </p:cNvSpPr>
          <p:nvPr/>
        </p:nvSpPr>
        <p:spPr bwMode="auto">
          <a:xfrm rot="5400000">
            <a:off x="7438354" y="4930885"/>
            <a:ext cx="285822" cy="312420"/>
          </a:xfrm>
          <a:custGeom>
            <a:avLst/>
            <a:gdLst>
              <a:gd name="G0" fmla="+- 4037 0 0"/>
              <a:gd name="G1" fmla="+- 11181860 0 0"/>
              <a:gd name="G2" fmla="+- 0 0 11181860"/>
              <a:gd name="T0" fmla="*/ 0 256 1"/>
              <a:gd name="T1" fmla="*/ 180 256 1"/>
              <a:gd name="G3" fmla="+- 11181860 T0 T1"/>
              <a:gd name="T2" fmla="*/ 0 256 1"/>
              <a:gd name="T3" fmla="*/ 90 256 1"/>
              <a:gd name="G4" fmla="+- 11181860 T2 T3"/>
              <a:gd name="G5" fmla="*/ G4 2 1"/>
              <a:gd name="T4" fmla="*/ 90 256 1"/>
              <a:gd name="T5" fmla="*/ 0 256 1"/>
              <a:gd name="G6" fmla="+- 11181860 T4 T5"/>
              <a:gd name="G7" fmla="*/ G6 2 1"/>
              <a:gd name="G8" fmla="abs 11181860"/>
              <a:gd name="T6" fmla="*/ 0 256 1"/>
              <a:gd name="T7" fmla="*/ 90 256 1"/>
              <a:gd name="G9" fmla="+- G8 T6 T7"/>
              <a:gd name="G10" fmla="?: G9 G7 G5"/>
              <a:gd name="T8" fmla="*/ 0 256 1"/>
              <a:gd name="T9" fmla="*/ 360 256 1"/>
              <a:gd name="G11" fmla="+- G10 T8 T9"/>
              <a:gd name="G12" fmla="?: G10 G11 G10"/>
              <a:gd name="T10" fmla="*/ 0 256 1"/>
              <a:gd name="T11" fmla="*/ 360 256 1"/>
              <a:gd name="G13" fmla="+- G12 T10 T11"/>
              <a:gd name="G14" fmla="?: G12 G13 G12"/>
              <a:gd name="G15" fmla="+- 0 0 G14"/>
              <a:gd name="G16" fmla="+- 10800 0 0"/>
              <a:gd name="G17" fmla="+- 10800 0 4037"/>
              <a:gd name="G18" fmla="*/ 4037 1 2"/>
              <a:gd name="G19" fmla="+- G18 5400 0"/>
              <a:gd name="G20" fmla="cos G19 11181860"/>
              <a:gd name="G21" fmla="sin G19 11181860"/>
              <a:gd name="G22" fmla="+- G20 10800 0"/>
              <a:gd name="G23" fmla="+- G21 10800 0"/>
              <a:gd name="G24" fmla="+- 10800 0 G20"/>
              <a:gd name="G25" fmla="+- 4037 10800 0"/>
              <a:gd name="G26" fmla="?: G9 G17 G25"/>
              <a:gd name="G27" fmla="?: G9 0 21600"/>
              <a:gd name="G28" fmla="cos 10800 11181860"/>
              <a:gd name="G29" fmla="sin 10800 11181860"/>
              <a:gd name="G30" fmla="sin 4037 11181860"/>
              <a:gd name="G31" fmla="+- G28 10800 0"/>
              <a:gd name="G32" fmla="+- G29 10800 0"/>
              <a:gd name="G33" fmla="+- G30 10800 0"/>
              <a:gd name="G34" fmla="?: G4 0 G31"/>
              <a:gd name="G35" fmla="?: 11181860 G34 0"/>
              <a:gd name="G36" fmla="?: G6 G35 G31"/>
              <a:gd name="G37" fmla="+- 21600 0 G36"/>
              <a:gd name="G38" fmla="?: G4 0 G33"/>
              <a:gd name="G39" fmla="?: 11181860 G38 G32"/>
              <a:gd name="G40" fmla="?: G6 G39 0"/>
              <a:gd name="G41" fmla="?: G4 G32 21600"/>
              <a:gd name="G42" fmla="?: G6 G41 G33"/>
              <a:gd name="T12" fmla="*/ 10800 w 21600"/>
              <a:gd name="T13" fmla="*/ 0 h 21600"/>
              <a:gd name="T14" fmla="*/ 3480 w 21600"/>
              <a:gd name="T15" fmla="*/ 12008 h 21600"/>
              <a:gd name="T16" fmla="*/ 10800 w 21600"/>
              <a:gd name="T17" fmla="*/ 6763 h 21600"/>
              <a:gd name="T18" fmla="*/ 18120 w 21600"/>
              <a:gd name="T19" fmla="*/ 12008 h 21600"/>
              <a:gd name="T20" fmla="*/ G36 w 21600"/>
              <a:gd name="T21" fmla="*/ G40 h 21600"/>
              <a:gd name="T22" fmla="*/ G37 w 21600"/>
              <a:gd name="T23" fmla="*/ G42 h 21600"/>
            </a:gdLst>
            <a:ahLst/>
            <a:cxnLst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>
                <a:moveTo>
                  <a:pt x="6816" y="11457"/>
                </a:moveTo>
                <a:cubicBezTo>
                  <a:pt x="6781" y="11240"/>
                  <a:pt x="6763" y="11020"/>
                  <a:pt x="6763" y="10800"/>
                </a:cubicBezTo>
                <a:cubicBezTo>
                  <a:pt x="6763" y="8570"/>
                  <a:pt x="8570" y="6763"/>
                  <a:pt x="10800" y="6763"/>
                </a:cubicBezTo>
                <a:cubicBezTo>
                  <a:pt x="13029" y="6763"/>
                  <a:pt x="14837" y="8570"/>
                  <a:pt x="14837" y="10800"/>
                </a:cubicBezTo>
                <a:cubicBezTo>
                  <a:pt x="14837" y="11020"/>
                  <a:pt x="14818" y="11240"/>
                  <a:pt x="14783" y="11457"/>
                </a:cubicBezTo>
                <a:lnTo>
                  <a:pt x="21455" y="12559"/>
                </a:lnTo>
                <a:cubicBezTo>
                  <a:pt x="21551" y="11978"/>
                  <a:pt x="21600" y="11389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-1" y="11389"/>
                  <a:pt x="48" y="11978"/>
                  <a:pt x="144" y="12559"/>
                </a:cubicBezTo>
                <a:close/>
              </a:path>
            </a:pathLst>
          </a:custGeom>
          <a:solidFill>
            <a:srgbClr val="00B050"/>
          </a:solidFill>
          <a:ln w="190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7" name="AutoShape 5"/>
          <p:cNvSpPr>
            <a:spLocks noChangeArrowheads="1"/>
          </p:cNvSpPr>
          <p:nvPr/>
        </p:nvSpPr>
        <p:spPr bwMode="auto">
          <a:xfrm flipH="1">
            <a:off x="2400300" y="5094564"/>
            <a:ext cx="5181600" cy="163236"/>
          </a:xfrm>
          <a:prstGeom prst="rightArrow">
            <a:avLst>
              <a:gd name="adj1" fmla="val 50000"/>
              <a:gd name="adj2" fmla="val 120209"/>
            </a:avLst>
          </a:prstGeom>
          <a:solidFill>
            <a:srgbClr val="0070C0"/>
          </a:solidFill>
          <a:ln w="190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8" name="Rectangle 3"/>
          <p:cNvSpPr>
            <a:spLocks noChangeArrowheads="1"/>
          </p:cNvSpPr>
          <p:nvPr/>
        </p:nvSpPr>
        <p:spPr bwMode="auto">
          <a:xfrm>
            <a:off x="3606165" y="4932359"/>
            <a:ext cx="3969385" cy="90828"/>
          </a:xfrm>
          <a:prstGeom prst="rect">
            <a:avLst/>
          </a:prstGeom>
          <a:solidFill>
            <a:srgbClr val="0070C0"/>
          </a:solidFill>
          <a:ln w="190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9" name="AutoShape 2"/>
          <p:cNvSpPr>
            <a:spLocks noChangeArrowheads="1"/>
          </p:cNvSpPr>
          <p:nvPr/>
        </p:nvSpPr>
        <p:spPr bwMode="auto">
          <a:xfrm rot="5400000">
            <a:off x="7438354" y="4915249"/>
            <a:ext cx="285822" cy="312420"/>
          </a:xfrm>
          <a:custGeom>
            <a:avLst/>
            <a:gdLst>
              <a:gd name="G0" fmla="+- 4037 0 0"/>
              <a:gd name="G1" fmla="+- 11181860 0 0"/>
              <a:gd name="G2" fmla="+- 0 0 11181860"/>
              <a:gd name="T0" fmla="*/ 0 256 1"/>
              <a:gd name="T1" fmla="*/ 180 256 1"/>
              <a:gd name="G3" fmla="+- 11181860 T0 T1"/>
              <a:gd name="T2" fmla="*/ 0 256 1"/>
              <a:gd name="T3" fmla="*/ 90 256 1"/>
              <a:gd name="G4" fmla="+- 11181860 T2 T3"/>
              <a:gd name="G5" fmla="*/ G4 2 1"/>
              <a:gd name="T4" fmla="*/ 90 256 1"/>
              <a:gd name="T5" fmla="*/ 0 256 1"/>
              <a:gd name="G6" fmla="+- 11181860 T4 T5"/>
              <a:gd name="G7" fmla="*/ G6 2 1"/>
              <a:gd name="G8" fmla="abs 11181860"/>
              <a:gd name="T6" fmla="*/ 0 256 1"/>
              <a:gd name="T7" fmla="*/ 90 256 1"/>
              <a:gd name="G9" fmla="+- G8 T6 T7"/>
              <a:gd name="G10" fmla="?: G9 G7 G5"/>
              <a:gd name="T8" fmla="*/ 0 256 1"/>
              <a:gd name="T9" fmla="*/ 360 256 1"/>
              <a:gd name="G11" fmla="+- G10 T8 T9"/>
              <a:gd name="G12" fmla="?: G10 G11 G10"/>
              <a:gd name="T10" fmla="*/ 0 256 1"/>
              <a:gd name="T11" fmla="*/ 360 256 1"/>
              <a:gd name="G13" fmla="+- G12 T10 T11"/>
              <a:gd name="G14" fmla="?: G12 G13 G12"/>
              <a:gd name="G15" fmla="+- 0 0 G14"/>
              <a:gd name="G16" fmla="+- 10800 0 0"/>
              <a:gd name="G17" fmla="+- 10800 0 4037"/>
              <a:gd name="G18" fmla="*/ 4037 1 2"/>
              <a:gd name="G19" fmla="+- G18 5400 0"/>
              <a:gd name="G20" fmla="cos G19 11181860"/>
              <a:gd name="G21" fmla="sin G19 11181860"/>
              <a:gd name="G22" fmla="+- G20 10800 0"/>
              <a:gd name="G23" fmla="+- G21 10800 0"/>
              <a:gd name="G24" fmla="+- 10800 0 G20"/>
              <a:gd name="G25" fmla="+- 4037 10800 0"/>
              <a:gd name="G26" fmla="?: G9 G17 G25"/>
              <a:gd name="G27" fmla="?: G9 0 21600"/>
              <a:gd name="G28" fmla="cos 10800 11181860"/>
              <a:gd name="G29" fmla="sin 10800 11181860"/>
              <a:gd name="G30" fmla="sin 4037 11181860"/>
              <a:gd name="G31" fmla="+- G28 10800 0"/>
              <a:gd name="G32" fmla="+- G29 10800 0"/>
              <a:gd name="G33" fmla="+- G30 10800 0"/>
              <a:gd name="G34" fmla="?: G4 0 G31"/>
              <a:gd name="G35" fmla="?: 11181860 G34 0"/>
              <a:gd name="G36" fmla="?: G6 G35 G31"/>
              <a:gd name="G37" fmla="+- 21600 0 G36"/>
              <a:gd name="G38" fmla="?: G4 0 G33"/>
              <a:gd name="G39" fmla="?: 11181860 G38 G32"/>
              <a:gd name="G40" fmla="?: G6 G39 0"/>
              <a:gd name="G41" fmla="?: G4 G32 21600"/>
              <a:gd name="G42" fmla="?: G6 G41 G33"/>
              <a:gd name="T12" fmla="*/ 10800 w 21600"/>
              <a:gd name="T13" fmla="*/ 0 h 21600"/>
              <a:gd name="T14" fmla="*/ 3480 w 21600"/>
              <a:gd name="T15" fmla="*/ 12008 h 21600"/>
              <a:gd name="T16" fmla="*/ 10800 w 21600"/>
              <a:gd name="T17" fmla="*/ 6763 h 21600"/>
              <a:gd name="T18" fmla="*/ 18120 w 21600"/>
              <a:gd name="T19" fmla="*/ 12008 h 21600"/>
              <a:gd name="T20" fmla="*/ G36 w 21600"/>
              <a:gd name="T21" fmla="*/ G40 h 21600"/>
              <a:gd name="T22" fmla="*/ G37 w 21600"/>
              <a:gd name="T23" fmla="*/ G42 h 21600"/>
            </a:gdLst>
            <a:ahLst/>
            <a:cxnLst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>
                <a:moveTo>
                  <a:pt x="6816" y="11457"/>
                </a:moveTo>
                <a:cubicBezTo>
                  <a:pt x="6781" y="11240"/>
                  <a:pt x="6763" y="11020"/>
                  <a:pt x="6763" y="10800"/>
                </a:cubicBezTo>
                <a:cubicBezTo>
                  <a:pt x="6763" y="8570"/>
                  <a:pt x="8570" y="6763"/>
                  <a:pt x="10800" y="6763"/>
                </a:cubicBezTo>
                <a:cubicBezTo>
                  <a:pt x="13029" y="6763"/>
                  <a:pt x="14837" y="8570"/>
                  <a:pt x="14837" y="10800"/>
                </a:cubicBezTo>
                <a:cubicBezTo>
                  <a:pt x="14837" y="11020"/>
                  <a:pt x="14818" y="11240"/>
                  <a:pt x="14783" y="11457"/>
                </a:cubicBezTo>
                <a:lnTo>
                  <a:pt x="21455" y="12559"/>
                </a:lnTo>
                <a:cubicBezTo>
                  <a:pt x="21551" y="11978"/>
                  <a:pt x="21600" y="11389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-1" y="11389"/>
                  <a:pt x="48" y="11978"/>
                  <a:pt x="144" y="12559"/>
                </a:cubicBezTo>
                <a:close/>
              </a:path>
            </a:pathLst>
          </a:custGeom>
          <a:solidFill>
            <a:srgbClr val="0070C0"/>
          </a:solidFill>
          <a:ln w="190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0" name="AutoShape 5"/>
          <p:cNvSpPr>
            <a:spLocks noChangeArrowheads="1"/>
          </p:cNvSpPr>
          <p:nvPr/>
        </p:nvSpPr>
        <p:spPr bwMode="auto">
          <a:xfrm flipH="1">
            <a:off x="2400300" y="5097533"/>
            <a:ext cx="1219200" cy="163204"/>
          </a:xfrm>
          <a:prstGeom prst="rightArrow">
            <a:avLst>
              <a:gd name="adj1" fmla="val 50000"/>
              <a:gd name="adj2" fmla="val 120209"/>
            </a:avLst>
          </a:prstGeom>
          <a:solidFill>
            <a:srgbClr val="FF0000"/>
          </a:solidFill>
          <a:ln w="190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cxnSp>
        <p:nvCxnSpPr>
          <p:cNvPr id="26" name="Straight Arrow Connector 25"/>
          <p:cNvCxnSpPr/>
          <p:nvPr/>
        </p:nvCxnSpPr>
        <p:spPr>
          <a:xfrm>
            <a:off x="3448050" y="4572000"/>
            <a:ext cx="1562100" cy="1588"/>
          </a:xfrm>
          <a:prstGeom prst="straightConnector1">
            <a:avLst/>
          </a:prstGeom>
          <a:ln w="25400">
            <a:solidFill>
              <a:srgbClr val="00B050"/>
            </a:solidFill>
            <a:prstDash val="soli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3352800" y="4191000"/>
            <a:ext cx="3771900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buNone/>
            </a:pPr>
            <a:r>
              <a:rPr lang="en-GB" dirty="0" smtClean="0">
                <a:solidFill>
                  <a:srgbClr val="00B050"/>
                </a:solidFill>
                <a:latin typeface="Calibri" pitchFamily="34" charset="0"/>
              </a:rPr>
              <a:t>If we take this direction to be positive,</a:t>
            </a:r>
            <a:endParaRPr lang="en-SG" dirty="0">
              <a:solidFill>
                <a:srgbClr val="00B050"/>
              </a:solidFill>
              <a:latin typeface="Calibri" pitchFamily="34" charset="0"/>
            </a:endParaRPr>
          </a:p>
        </p:txBody>
      </p:sp>
      <p:pic>
        <p:nvPicPr>
          <p:cNvPr id="1026" name="Picture 2" descr="Car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H="1">
            <a:off x="1895475" y="5295900"/>
            <a:ext cx="581025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63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3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63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63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63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6" dur="500"/>
                                        <p:tgtEl>
                                          <p:spTgt spid="63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500"/>
                            </p:stCondLst>
                            <p:childTnLst>
                              <p:par>
                                <p:cTn id="38" presetID="1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40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500"/>
                            </p:stCondLst>
                            <p:childTnLst>
                              <p:par>
                                <p:cTn id="5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/>
      <p:bldP spid="65" grpId="0"/>
      <p:bldP spid="74" grpId="0" animBg="1"/>
      <p:bldP spid="77" grpId="0"/>
      <p:bldP spid="63493" grpId="0" animBg="1"/>
      <p:bldP spid="63498" grpId="0"/>
      <p:bldP spid="63497" grpId="0"/>
      <p:bldP spid="63492" grpId="0" animBg="1"/>
      <p:bldP spid="63491" grpId="0" animBg="1"/>
      <p:bldP spid="63490" grpId="0" animBg="1"/>
      <p:bldP spid="37" grpId="0" animBg="1"/>
      <p:bldP spid="38" grpId="0" animBg="1"/>
      <p:bldP spid="39" grpId="0" animBg="1"/>
      <p:bldP spid="40" grpId="0" animBg="1"/>
      <p:bldP spid="2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Box 1"/>
          <p:cNvSpPr txBox="1">
            <a:spLocks noChangeArrowheads="1"/>
          </p:cNvSpPr>
          <p:nvPr/>
        </p:nvSpPr>
        <p:spPr bwMode="auto">
          <a:xfrm>
            <a:off x="533400" y="1543050"/>
            <a:ext cx="8191500" cy="23945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20700" indent="-520700" algn="l">
              <a:spcBef>
                <a:spcPts val="2400"/>
              </a:spcBef>
            </a:pPr>
            <a:r>
              <a:rPr lang="en-GB" sz="2400" dirty="0" smtClean="0"/>
              <a:t>Average velocity is defined as the rate of change of displacement, i.e.</a:t>
            </a:r>
            <a:r>
              <a:rPr lang="en-SG" sz="2400" dirty="0" smtClean="0"/>
              <a:t> the change in displacement in a time interval divided by the time taken during the interval</a:t>
            </a:r>
            <a:r>
              <a:rPr lang="en-GB" sz="2400" dirty="0" smtClean="0"/>
              <a:t>.</a:t>
            </a:r>
          </a:p>
          <a:p>
            <a:pPr marL="520700" indent="-520700" algn="l">
              <a:spcBef>
                <a:spcPts val="2400"/>
              </a:spcBef>
            </a:pPr>
            <a:r>
              <a:rPr lang="en-GB" sz="2400" dirty="0" smtClean="0"/>
              <a:t>Suppose </a:t>
            </a:r>
            <a:r>
              <a:rPr lang="en-US" sz="2400" dirty="0" smtClean="0"/>
              <a:t>the current displacement of a car from a house is 300 km, and </a:t>
            </a:r>
            <a:r>
              <a:rPr lang="en-GB" sz="2400" dirty="0" smtClean="0"/>
              <a:t>the car travels at a constant velocity of −50 km/h.</a:t>
            </a: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309563" y="152400"/>
            <a:ext cx="85661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l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en-US" sz="3600" b="1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Velocity</a:t>
            </a:r>
            <a:endParaRPr lang="en-US" sz="3600" b="1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5" name="Picture 45" descr="MCj0433918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58235" y="5295900"/>
            <a:ext cx="1363364" cy="1224447"/>
          </a:xfrm>
          <a:prstGeom prst="rect">
            <a:avLst/>
          </a:prstGeom>
          <a:noFill/>
        </p:spPr>
      </p:pic>
      <p:sp>
        <p:nvSpPr>
          <p:cNvPr id="6" name="AutoShape 44"/>
          <p:cNvSpPr>
            <a:spLocks noChangeShapeType="1"/>
          </p:cNvSpPr>
          <p:nvPr/>
        </p:nvSpPr>
        <p:spPr bwMode="auto">
          <a:xfrm>
            <a:off x="2695444" y="5829300"/>
            <a:ext cx="3930091" cy="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SG"/>
          </a:p>
        </p:txBody>
      </p:sp>
      <p:pic>
        <p:nvPicPr>
          <p:cNvPr id="9" name="Picture 41" descr="Car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49335" y="5448300"/>
            <a:ext cx="1375465" cy="760751"/>
          </a:xfrm>
          <a:prstGeom prst="rect">
            <a:avLst/>
          </a:prstGeom>
          <a:noFill/>
        </p:spPr>
      </p:pic>
      <p:sp>
        <p:nvSpPr>
          <p:cNvPr id="11" name="AutoShape 39"/>
          <p:cNvSpPr>
            <a:spLocks noChangeArrowheads="1"/>
          </p:cNvSpPr>
          <p:nvPr/>
        </p:nvSpPr>
        <p:spPr bwMode="auto">
          <a:xfrm flipH="1">
            <a:off x="5596835" y="6096000"/>
            <a:ext cx="851094" cy="206490"/>
          </a:xfrm>
          <a:prstGeom prst="rightArrow">
            <a:avLst>
              <a:gd name="adj1" fmla="val 50000"/>
              <a:gd name="adj2" fmla="val 92544"/>
            </a:avLst>
          </a:prstGeom>
          <a:solidFill>
            <a:srgbClr val="0000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SG" dirty="0"/>
          </a:p>
        </p:txBody>
      </p:sp>
      <p:sp>
        <p:nvSpPr>
          <p:cNvPr id="12" name="Text Box 38"/>
          <p:cNvSpPr txBox="1">
            <a:spLocks noChangeArrowheads="1"/>
          </p:cNvSpPr>
          <p:nvPr/>
        </p:nvSpPr>
        <p:spPr bwMode="auto">
          <a:xfrm>
            <a:off x="4149035" y="5181600"/>
            <a:ext cx="1230254" cy="43471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solidFill>
                  <a:srgbClr val="00B05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30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0 km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 Box 37"/>
          <p:cNvSpPr txBox="1">
            <a:spLocks noChangeArrowheads="1"/>
          </p:cNvSpPr>
          <p:nvPr/>
        </p:nvSpPr>
        <p:spPr bwMode="auto">
          <a:xfrm>
            <a:off x="5738181" y="6270885"/>
            <a:ext cx="1230254" cy="43471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solidFill>
                  <a:srgbClr val="0000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50 km/h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2701235" y="5599112"/>
            <a:ext cx="3848100" cy="1588"/>
          </a:xfrm>
          <a:prstGeom prst="straightConnector1">
            <a:avLst/>
          </a:prstGeom>
          <a:ln w="25400">
            <a:solidFill>
              <a:srgbClr val="00B050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>
            <a:off x="1829594" y="5714206"/>
            <a:ext cx="1752600" cy="1588"/>
          </a:xfrm>
          <a:prstGeom prst="line">
            <a:avLst/>
          </a:prstGeom>
          <a:ln w="25400"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3867150" y="4381500"/>
            <a:ext cx="1562100" cy="1588"/>
          </a:xfrm>
          <a:prstGeom prst="straightConnector1">
            <a:avLst/>
          </a:prstGeom>
          <a:ln w="25400">
            <a:solidFill>
              <a:srgbClr val="00B050"/>
            </a:solidFill>
            <a:prstDash val="soli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771900" y="3924300"/>
            <a:ext cx="3771900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buNone/>
            </a:pPr>
            <a:r>
              <a:rPr lang="en-GB" dirty="0" smtClean="0">
                <a:solidFill>
                  <a:srgbClr val="00B050"/>
                </a:solidFill>
                <a:latin typeface="Calibri" pitchFamily="34" charset="0"/>
              </a:rPr>
              <a:t>If we take this direction to be positive,</a:t>
            </a:r>
            <a:endParaRPr lang="en-SG" dirty="0">
              <a:solidFill>
                <a:srgbClr val="00B050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2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1" grpId="0" animBg="1"/>
      <p:bldP spid="12" grpId="0"/>
      <p:bldP spid="13" grpId="0"/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Box 1"/>
          <p:cNvSpPr txBox="1">
            <a:spLocks noChangeArrowheads="1"/>
          </p:cNvSpPr>
          <p:nvPr/>
        </p:nvSpPr>
        <p:spPr bwMode="auto">
          <a:xfrm>
            <a:off x="533400" y="1543050"/>
            <a:ext cx="8191500" cy="23945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20700" indent="-520700" algn="l">
              <a:spcBef>
                <a:spcPts val="2400"/>
              </a:spcBef>
            </a:pPr>
            <a:r>
              <a:rPr lang="en-GB" sz="2400" dirty="0" smtClean="0"/>
              <a:t>Average velocity is defined as the rate of change of displacement, i.e.</a:t>
            </a:r>
            <a:r>
              <a:rPr lang="en-SG" sz="2400" dirty="0" smtClean="0"/>
              <a:t> the change in displacement in a time interval divided by the time taken during the interval</a:t>
            </a:r>
            <a:r>
              <a:rPr lang="en-GB" sz="2400" dirty="0" smtClean="0"/>
              <a:t>.</a:t>
            </a:r>
          </a:p>
          <a:p>
            <a:pPr marL="520700" indent="-520700" algn="l">
              <a:spcBef>
                <a:spcPts val="2400"/>
              </a:spcBef>
            </a:pPr>
            <a:r>
              <a:rPr lang="en-GB" sz="2400" dirty="0" smtClean="0"/>
              <a:t>Suppose </a:t>
            </a:r>
            <a:r>
              <a:rPr lang="en-US" sz="2400" dirty="0" smtClean="0"/>
              <a:t>the current displacement of a car from a house is 300 km, and </a:t>
            </a:r>
            <a:r>
              <a:rPr lang="en-GB" sz="2400" dirty="0" smtClean="0"/>
              <a:t>the car travels at a constant velocity of −50 km/h. </a:t>
            </a: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309563" y="152400"/>
            <a:ext cx="85661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l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en-US" sz="3600" b="1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Velocity</a:t>
            </a:r>
            <a:endParaRPr lang="en-US" sz="3600" b="1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5" name="Picture 45" descr="MCj0433918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58235" y="5295900"/>
            <a:ext cx="1363364" cy="1224447"/>
          </a:xfrm>
          <a:prstGeom prst="rect">
            <a:avLst/>
          </a:prstGeom>
          <a:noFill/>
        </p:spPr>
      </p:pic>
      <p:sp>
        <p:nvSpPr>
          <p:cNvPr id="6" name="AutoShape 44"/>
          <p:cNvSpPr>
            <a:spLocks noChangeShapeType="1"/>
          </p:cNvSpPr>
          <p:nvPr/>
        </p:nvSpPr>
        <p:spPr bwMode="auto">
          <a:xfrm>
            <a:off x="2695444" y="5829300"/>
            <a:ext cx="3930091" cy="0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SG"/>
          </a:p>
        </p:txBody>
      </p:sp>
      <p:pic>
        <p:nvPicPr>
          <p:cNvPr id="9" name="Picture 41" descr="Car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49335" y="5448300"/>
            <a:ext cx="1375465" cy="760751"/>
          </a:xfrm>
          <a:prstGeom prst="rect">
            <a:avLst/>
          </a:prstGeom>
          <a:noFill/>
        </p:spPr>
      </p:pic>
      <p:sp>
        <p:nvSpPr>
          <p:cNvPr id="11" name="AutoShape 39"/>
          <p:cNvSpPr>
            <a:spLocks noChangeArrowheads="1"/>
          </p:cNvSpPr>
          <p:nvPr/>
        </p:nvSpPr>
        <p:spPr bwMode="auto">
          <a:xfrm flipH="1">
            <a:off x="5596835" y="6096000"/>
            <a:ext cx="851094" cy="206490"/>
          </a:xfrm>
          <a:prstGeom prst="rightArrow">
            <a:avLst>
              <a:gd name="adj1" fmla="val 50000"/>
              <a:gd name="adj2" fmla="val 92544"/>
            </a:avLst>
          </a:prstGeom>
          <a:solidFill>
            <a:srgbClr val="0000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SG" dirty="0"/>
          </a:p>
        </p:txBody>
      </p:sp>
      <p:sp>
        <p:nvSpPr>
          <p:cNvPr id="12" name="Text Box 38"/>
          <p:cNvSpPr txBox="1">
            <a:spLocks noChangeArrowheads="1"/>
          </p:cNvSpPr>
          <p:nvPr/>
        </p:nvSpPr>
        <p:spPr bwMode="auto">
          <a:xfrm>
            <a:off x="3543300" y="5257800"/>
            <a:ext cx="1230254" cy="43471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solidFill>
                  <a:srgbClr val="00B05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20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0 km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 Box 37"/>
          <p:cNvSpPr txBox="1">
            <a:spLocks noChangeArrowheads="1"/>
          </p:cNvSpPr>
          <p:nvPr/>
        </p:nvSpPr>
        <p:spPr bwMode="auto">
          <a:xfrm>
            <a:off x="5738181" y="6270885"/>
            <a:ext cx="1230254" cy="43471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1" dirty="0" smtClean="0">
                <a:solidFill>
                  <a:srgbClr val="0000F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50 km/h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2701235" y="5599112"/>
            <a:ext cx="2099365" cy="1588"/>
          </a:xfrm>
          <a:prstGeom prst="straightConnector1">
            <a:avLst/>
          </a:prstGeom>
          <a:ln w="25400">
            <a:solidFill>
              <a:srgbClr val="00B050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>
            <a:off x="4153694" y="5943600"/>
            <a:ext cx="1370806" cy="794"/>
          </a:xfrm>
          <a:prstGeom prst="line">
            <a:avLst/>
          </a:prstGeom>
          <a:ln w="25400"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Box 38"/>
          <p:cNvSpPr txBox="1">
            <a:spLocks noChangeArrowheads="1"/>
          </p:cNvSpPr>
          <p:nvPr/>
        </p:nvSpPr>
        <p:spPr bwMode="auto">
          <a:xfrm>
            <a:off x="3543300" y="4556385"/>
            <a:ext cx="5372100" cy="43471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l">
              <a:lnSpc>
                <a:spcPct val="100000"/>
              </a:lnSpc>
              <a:spcBef>
                <a:spcPct val="0"/>
              </a:spcBef>
              <a:buNone/>
            </a:pPr>
            <a:r>
              <a:rPr lang="en-US" sz="1400" dirty="0" smtClean="0">
                <a:solidFill>
                  <a:srgbClr val="00B05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After 2 hours, the final displacement would be </a:t>
            </a:r>
          </a:p>
          <a:p>
            <a:pPr lvl="0" algn="l">
              <a:lnSpc>
                <a:spcPct val="100000"/>
              </a:lnSpc>
              <a:spcBef>
                <a:spcPct val="0"/>
              </a:spcBef>
              <a:buNone/>
            </a:pPr>
            <a:r>
              <a:rPr lang="en-US" sz="1400" dirty="0" smtClean="0">
                <a:solidFill>
                  <a:srgbClr val="00B05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300 km + (2 h × -50 km/h) = 200 km.</a:t>
            </a:r>
            <a:endParaRPr lang="en-US" sz="1400" dirty="0" smtClean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1" name="Straight Arrow Connector 20"/>
          <p:cNvCxnSpPr/>
          <p:nvPr/>
        </p:nvCxnSpPr>
        <p:spPr>
          <a:xfrm rot="5400000">
            <a:off x="3829050" y="5124450"/>
            <a:ext cx="190500" cy="76200"/>
          </a:xfrm>
          <a:prstGeom prst="straightConnector1">
            <a:avLst/>
          </a:prstGeom>
          <a:ln w="952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5400000">
            <a:off x="1829594" y="5714206"/>
            <a:ext cx="1752600" cy="1588"/>
          </a:xfrm>
          <a:prstGeom prst="line">
            <a:avLst/>
          </a:prstGeom>
          <a:ln w="25400"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3867150" y="4381500"/>
            <a:ext cx="1562100" cy="1588"/>
          </a:xfrm>
          <a:prstGeom prst="straightConnector1">
            <a:avLst/>
          </a:prstGeom>
          <a:ln w="25400">
            <a:solidFill>
              <a:srgbClr val="00B050"/>
            </a:solidFill>
            <a:prstDash val="soli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3771900" y="3924300"/>
            <a:ext cx="3771900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buNone/>
            </a:pPr>
            <a:r>
              <a:rPr lang="en-GB" dirty="0" smtClean="0">
                <a:solidFill>
                  <a:srgbClr val="00B050"/>
                </a:solidFill>
                <a:latin typeface="Calibri" pitchFamily="34" charset="0"/>
              </a:rPr>
              <a:t>If we take this direction to be positive,</a:t>
            </a:r>
            <a:endParaRPr lang="en-SG" dirty="0">
              <a:solidFill>
                <a:srgbClr val="00B050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18889 0 " pathEditMode="relative" ptsTypes="AA">
                                      <p:cBhvr>
                                        <p:cTn id="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18889 0 " pathEditMode="relative" ptsTypes="AA">
                                      <p:cBhvr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18889 0 " pathEditMode="relative" ptsTypes="AA">
                                      <p:cBhvr>
                                        <p:cTn id="1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500"/>
                            </p:stCondLst>
                            <p:childTnLst>
                              <p:par>
                                <p:cTn id="1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5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50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/>
      <p:bldP spid="13" grpId="0"/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SG" sz="3600" b="1" dirty="0" smtClean="0"/>
              <a:t>Graphs: Velocity to Displacement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573213"/>
            <a:ext cx="8458200" cy="4525962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SG" sz="2200" dirty="0" smtClean="0"/>
              <a:t>For constant </a:t>
            </a:r>
            <a:r>
              <a:rPr lang="en-SG" sz="2200" dirty="0" smtClean="0">
                <a:solidFill>
                  <a:srgbClr val="FF0000"/>
                </a:solidFill>
              </a:rPr>
              <a:t>positive</a:t>
            </a:r>
            <a:r>
              <a:rPr lang="en-SG" sz="2200" dirty="0" smtClean="0"/>
              <a:t> velocity against time graphs,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SG" sz="2200" dirty="0" smtClean="0"/>
              <a:t>	Change in displacement = Velocity </a:t>
            </a:r>
            <a:r>
              <a:rPr lang="en-SG" sz="2200" dirty="0" smtClean="0">
                <a:sym typeface="Symbol" pitchFamily="18" charset="2"/>
              </a:rPr>
              <a:t></a:t>
            </a:r>
            <a:r>
              <a:rPr lang="en-SG" sz="2200" dirty="0" smtClean="0"/>
              <a:t> Time</a:t>
            </a:r>
          </a:p>
          <a:p>
            <a:pPr lvl="2">
              <a:spcBef>
                <a:spcPct val="0"/>
              </a:spcBef>
              <a:buFontTx/>
              <a:buNone/>
            </a:pPr>
            <a:r>
              <a:rPr lang="en-SG" sz="2200" dirty="0" smtClean="0"/>
              <a:t>                                 = Area under the graph</a:t>
            </a:r>
          </a:p>
          <a:p>
            <a:pPr lvl="2">
              <a:spcBef>
                <a:spcPct val="0"/>
              </a:spcBef>
              <a:buFontTx/>
              <a:buNone/>
            </a:pPr>
            <a:endParaRPr lang="en-SG" sz="2200" dirty="0" smtClean="0"/>
          </a:p>
          <a:p>
            <a:pPr lvl="2">
              <a:spcBef>
                <a:spcPct val="0"/>
              </a:spcBef>
              <a:buFontTx/>
              <a:buNone/>
            </a:pPr>
            <a:endParaRPr lang="en-SG" sz="2200" dirty="0" smtClean="0"/>
          </a:p>
          <a:p>
            <a:pPr lvl="2">
              <a:spcBef>
                <a:spcPct val="0"/>
              </a:spcBef>
              <a:buFontTx/>
              <a:buNone/>
            </a:pPr>
            <a:endParaRPr lang="en-SG" sz="2200" dirty="0" smtClean="0"/>
          </a:p>
          <a:p>
            <a:pPr lvl="2">
              <a:spcBef>
                <a:spcPct val="0"/>
              </a:spcBef>
              <a:buFontTx/>
              <a:buNone/>
            </a:pPr>
            <a:endParaRPr lang="en-SG" sz="2200" dirty="0" smtClean="0"/>
          </a:p>
          <a:p>
            <a:pPr lvl="2">
              <a:spcBef>
                <a:spcPct val="0"/>
              </a:spcBef>
              <a:buFontTx/>
              <a:buNone/>
            </a:pPr>
            <a:endParaRPr lang="en-SG" sz="2200" dirty="0" smtClean="0"/>
          </a:p>
          <a:p>
            <a:pPr lvl="2">
              <a:spcBef>
                <a:spcPct val="0"/>
              </a:spcBef>
              <a:buFontTx/>
              <a:buNone/>
            </a:pPr>
            <a:endParaRPr lang="en-SG" sz="2200" dirty="0" smtClean="0"/>
          </a:p>
          <a:p>
            <a:pPr>
              <a:spcBef>
                <a:spcPct val="0"/>
              </a:spcBef>
            </a:pPr>
            <a:r>
              <a:rPr lang="en-SG" sz="2200" dirty="0" smtClean="0"/>
              <a:t>Given any graph of how velocity</a:t>
            </a:r>
            <a:r>
              <a:rPr lang="en-SG" sz="2200" dirty="0" smtClean="0">
                <a:solidFill>
                  <a:srgbClr val="000000"/>
                </a:solidFill>
              </a:rPr>
              <a:t> varies with time</a:t>
            </a:r>
            <a:r>
              <a:rPr lang="en-SG" sz="2200" dirty="0" smtClean="0"/>
              <a:t>, the area under the graph will represent the change in displacement from time </a:t>
            </a:r>
            <a:r>
              <a:rPr lang="en-SG" sz="2200" i="1" dirty="0" smtClean="0">
                <a:latin typeface="Times New Roman" pitchFamily="18" charset="0"/>
              </a:rPr>
              <a:t>t</a:t>
            </a:r>
            <a:r>
              <a:rPr lang="en-SG" sz="2200" i="1" baseline="-25000" dirty="0" smtClean="0">
                <a:latin typeface="Times New Roman" pitchFamily="18" charset="0"/>
              </a:rPr>
              <a:t>1</a:t>
            </a:r>
            <a:r>
              <a:rPr lang="en-SG" sz="2200" dirty="0" smtClean="0"/>
              <a:t> to time </a:t>
            </a:r>
            <a:r>
              <a:rPr lang="en-SG" sz="2200" i="1" dirty="0" smtClean="0">
                <a:latin typeface="Times New Roman" pitchFamily="18" charset="0"/>
              </a:rPr>
              <a:t>t</a:t>
            </a:r>
            <a:r>
              <a:rPr lang="en-SG" sz="2200" i="1" baseline="-25000" dirty="0" smtClean="0">
                <a:latin typeface="Times New Roman" pitchFamily="18" charset="0"/>
              </a:rPr>
              <a:t>2</a:t>
            </a:r>
            <a:r>
              <a:rPr lang="en-SG" sz="2200" dirty="0" smtClean="0"/>
              <a:t>.</a:t>
            </a:r>
          </a:p>
          <a:p>
            <a:pPr>
              <a:spcBef>
                <a:spcPct val="0"/>
              </a:spcBef>
            </a:pPr>
            <a:r>
              <a:rPr lang="en-SG" sz="2200" dirty="0" smtClean="0"/>
              <a:t>If the initial displacement at time </a:t>
            </a:r>
            <a:r>
              <a:rPr lang="en-SG" sz="2200" i="1" dirty="0" smtClean="0">
                <a:latin typeface="Times New Roman" pitchFamily="18" charset="0"/>
              </a:rPr>
              <a:t>t</a:t>
            </a:r>
            <a:r>
              <a:rPr lang="en-SG" sz="2200" i="1" baseline="-25000" dirty="0" smtClean="0">
                <a:latin typeface="Times New Roman" pitchFamily="18" charset="0"/>
              </a:rPr>
              <a:t>1 </a:t>
            </a:r>
            <a:r>
              <a:rPr lang="en-SG" sz="2200" dirty="0" smtClean="0"/>
              <a:t>is 20 m, the displacement at </a:t>
            </a:r>
            <a:r>
              <a:rPr lang="en-SG" sz="2000" i="1" dirty="0" smtClean="0">
                <a:latin typeface="Times New Roman" pitchFamily="18" charset="0"/>
              </a:rPr>
              <a:t>t</a:t>
            </a:r>
            <a:r>
              <a:rPr lang="en-SG" sz="2000" i="1" baseline="-25000" dirty="0" smtClean="0">
                <a:latin typeface="Times New Roman" pitchFamily="18" charset="0"/>
              </a:rPr>
              <a:t>2 </a:t>
            </a:r>
            <a:r>
              <a:rPr lang="en-SG" sz="2200" dirty="0" smtClean="0"/>
              <a:t>will be (20 </a:t>
            </a:r>
            <a:r>
              <a:rPr lang="en-SG" sz="2200" dirty="0" smtClean="0">
                <a:solidFill>
                  <a:srgbClr val="FF0000"/>
                </a:solidFill>
              </a:rPr>
              <a:t>+</a:t>
            </a:r>
            <a:r>
              <a:rPr lang="en-SG" sz="2200" dirty="0" smtClean="0"/>
              <a:t> area under graph) m.</a:t>
            </a:r>
          </a:p>
          <a:p>
            <a:pPr lvl="2">
              <a:buFontTx/>
              <a:buNone/>
            </a:pPr>
            <a:endParaRPr lang="en-SG" sz="2200" dirty="0" smtClean="0"/>
          </a:p>
        </p:txBody>
      </p:sp>
      <p:sp>
        <p:nvSpPr>
          <p:cNvPr id="5124" name="AutoShape 56"/>
          <p:cNvSpPr>
            <a:spLocks noChangeAspect="1" noChangeArrowheads="1"/>
          </p:cNvSpPr>
          <p:nvPr/>
        </p:nvSpPr>
        <p:spPr bwMode="auto">
          <a:xfrm>
            <a:off x="441325" y="2887663"/>
            <a:ext cx="5457825" cy="270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25" name="Line 58"/>
          <p:cNvSpPr>
            <a:spLocks noChangeShapeType="1"/>
          </p:cNvSpPr>
          <p:nvPr/>
        </p:nvSpPr>
        <p:spPr bwMode="auto">
          <a:xfrm flipV="1">
            <a:off x="1458913" y="3945155"/>
            <a:ext cx="3398837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arrow" w="med" len="med"/>
          </a:ln>
        </p:spPr>
        <p:txBody>
          <a:bodyPr/>
          <a:lstStyle/>
          <a:p>
            <a:endParaRPr lang="en-GB"/>
          </a:p>
        </p:txBody>
      </p:sp>
      <p:sp>
        <p:nvSpPr>
          <p:cNvPr id="5126" name="Text Box 61"/>
          <p:cNvSpPr txBox="1">
            <a:spLocks noChangeArrowheads="1"/>
          </p:cNvSpPr>
          <p:nvPr/>
        </p:nvSpPr>
        <p:spPr bwMode="auto">
          <a:xfrm>
            <a:off x="4006850" y="3956268"/>
            <a:ext cx="573088" cy="50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>
              <a:buNone/>
            </a:pPr>
            <a:r>
              <a:rPr lang="en-US" sz="1200" i="1" dirty="0">
                <a:latin typeface="Times New Roman" pitchFamily="18" charset="0"/>
              </a:rPr>
              <a:t>t</a:t>
            </a:r>
            <a:r>
              <a:rPr lang="en-US" sz="1200" i="1" baseline="-25000" dirty="0">
                <a:latin typeface="Times New Roman" pitchFamily="18" charset="0"/>
              </a:rPr>
              <a:t>2</a:t>
            </a:r>
            <a:endParaRPr lang="en-SG" sz="1200" i="1" baseline="-25000" dirty="0">
              <a:latin typeface="Times New Roman" pitchFamily="18" charset="0"/>
            </a:endParaRPr>
          </a:p>
        </p:txBody>
      </p:sp>
      <p:sp>
        <p:nvSpPr>
          <p:cNvPr id="5127" name="Text Box 65"/>
          <p:cNvSpPr txBox="1">
            <a:spLocks noChangeArrowheads="1"/>
          </p:cNvSpPr>
          <p:nvPr/>
        </p:nvSpPr>
        <p:spPr bwMode="auto">
          <a:xfrm>
            <a:off x="1200150" y="2590800"/>
            <a:ext cx="1560513" cy="2862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None/>
            </a:pPr>
            <a:r>
              <a:rPr lang="en-SG" sz="1400" i="1" dirty="0" smtClean="0">
                <a:latin typeface="Times New Roman" pitchFamily="18" charset="0"/>
                <a:cs typeface="Times New Roman" pitchFamily="18" charset="0"/>
              </a:rPr>
              <a:t>v </a:t>
            </a:r>
            <a:r>
              <a:rPr lang="en-SG" sz="1400" dirty="0" smtClean="0"/>
              <a:t>(m/s)</a:t>
            </a:r>
            <a:endParaRPr lang="en-SG" sz="1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8" name="Text Box 66"/>
          <p:cNvSpPr txBox="1">
            <a:spLocks noChangeArrowheads="1"/>
          </p:cNvSpPr>
          <p:nvPr/>
        </p:nvSpPr>
        <p:spPr bwMode="auto">
          <a:xfrm>
            <a:off x="4686300" y="3790468"/>
            <a:ext cx="914400" cy="2862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None/>
            </a:pPr>
            <a:r>
              <a:rPr lang="en-SG" sz="1400" i="1" dirty="0" smtClean="0">
                <a:latin typeface="Times New Roman" pitchFamily="18" charset="0"/>
              </a:rPr>
              <a:t>t </a:t>
            </a:r>
            <a:r>
              <a:rPr lang="en-SG" sz="1400" dirty="0" smtClean="0"/>
              <a:t>(s)</a:t>
            </a:r>
            <a:endParaRPr lang="en-SG" sz="1400" i="1" dirty="0">
              <a:latin typeface="Times New Roman" pitchFamily="18" charset="0"/>
            </a:endParaRPr>
          </a:p>
        </p:txBody>
      </p:sp>
      <p:sp>
        <p:nvSpPr>
          <p:cNvPr id="5129" name="Rectangle 67"/>
          <p:cNvSpPr>
            <a:spLocks noChangeArrowheads="1"/>
          </p:cNvSpPr>
          <p:nvPr/>
        </p:nvSpPr>
        <p:spPr bwMode="auto">
          <a:xfrm>
            <a:off x="2138363" y="3157538"/>
            <a:ext cx="2047875" cy="785812"/>
          </a:xfrm>
          <a:prstGeom prst="rect">
            <a:avLst/>
          </a:prstGeom>
          <a:solidFill>
            <a:srgbClr val="00CC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5133" name="Text Box 68"/>
          <p:cNvSpPr txBox="1">
            <a:spLocks noChangeArrowheads="1"/>
          </p:cNvSpPr>
          <p:nvPr/>
        </p:nvSpPr>
        <p:spPr bwMode="auto">
          <a:xfrm>
            <a:off x="5632450" y="3030538"/>
            <a:ext cx="2749550" cy="124957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buClr>
                <a:schemeClr val="hlink"/>
              </a:buClr>
              <a:buSzPct val="70000"/>
              <a:buNone/>
              <a:defRPr/>
            </a:pPr>
            <a:r>
              <a:rPr lang="en-SG" sz="1600" dirty="0">
                <a:solidFill>
                  <a:srgbClr val="FF0000"/>
                </a:solidFill>
                <a:latin typeface="+mj-lt"/>
              </a:rPr>
              <a:t>Area under the graph gives </a:t>
            </a:r>
            <a:r>
              <a:rPr lang="en-SG" sz="1600" dirty="0" smtClean="0">
                <a:solidFill>
                  <a:srgbClr val="FF0000"/>
                </a:solidFill>
                <a:latin typeface="+mj-lt"/>
              </a:rPr>
              <a:t>change in displacement </a:t>
            </a:r>
            <a:r>
              <a:rPr lang="en-SG" sz="1600" dirty="0">
                <a:solidFill>
                  <a:srgbClr val="FF0000"/>
                </a:solidFill>
                <a:latin typeface="+mj-lt"/>
              </a:rPr>
              <a:t>from time </a:t>
            </a:r>
            <a:r>
              <a:rPr lang="en-SG" sz="1600" i="1" dirty="0">
                <a:solidFill>
                  <a:srgbClr val="FF0000"/>
                </a:solidFill>
                <a:latin typeface="+mj-lt"/>
              </a:rPr>
              <a:t>t</a:t>
            </a:r>
            <a:r>
              <a:rPr lang="en-SG" sz="1600" i="1" baseline="-25000" dirty="0">
                <a:solidFill>
                  <a:srgbClr val="FF0000"/>
                </a:solidFill>
                <a:latin typeface="+mj-lt"/>
              </a:rPr>
              <a:t>1</a:t>
            </a:r>
            <a:r>
              <a:rPr lang="en-SG" sz="1600" dirty="0">
                <a:solidFill>
                  <a:srgbClr val="FF0000"/>
                </a:solidFill>
                <a:latin typeface="+mj-lt"/>
              </a:rPr>
              <a:t> to time </a:t>
            </a:r>
            <a:r>
              <a:rPr lang="en-SG" sz="1600" i="1" dirty="0" smtClean="0">
                <a:solidFill>
                  <a:srgbClr val="FF0000"/>
                </a:solidFill>
                <a:latin typeface="+mj-lt"/>
              </a:rPr>
              <a:t>t</a:t>
            </a:r>
            <a:r>
              <a:rPr lang="en-SG" sz="1600" i="1" baseline="-25000" dirty="0" smtClean="0">
                <a:solidFill>
                  <a:srgbClr val="FF0000"/>
                </a:solidFill>
                <a:latin typeface="+mj-lt"/>
              </a:rPr>
              <a:t>2</a:t>
            </a:r>
            <a:r>
              <a:rPr lang="en-SG" sz="1600" dirty="0" smtClean="0">
                <a:solidFill>
                  <a:srgbClr val="FF0000"/>
                </a:solidFill>
              </a:rPr>
              <a:t>. </a:t>
            </a:r>
          </a:p>
          <a:p>
            <a:pPr algn="l">
              <a:buClr>
                <a:schemeClr val="hlink"/>
              </a:buClr>
              <a:buSzPct val="70000"/>
              <a:buNone/>
              <a:defRPr/>
            </a:pPr>
            <a:r>
              <a:rPr lang="en-SG" sz="1600" dirty="0" smtClean="0">
                <a:solidFill>
                  <a:srgbClr val="FF0000"/>
                </a:solidFill>
              </a:rPr>
              <a:t>In this case, the displacement is </a:t>
            </a:r>
            <a:r>
              <a:rPr lang="en-SG" sz="1600" b="1" dirty="0" smtClean="0">
                <a:solidFill>
                  <a:srgbClr val="FF0000"/>
                </a:solidFill>
              </a:rPr>
              <a:t>positive</a:t>
            </a:r>
            <a:r>
              <a:rPr lang="en-SG" sz="1600" dirty="0" smtClean="0">
                <a:solidFill>
                  <a:srgbClr val="FF0000"/>
                </a:solidFill>
              </a:rPr>
              <a:t>.</a:t>
            </a:r>
            <a:endParaRPr lang="en-SG" sz="1600" i="1" baseline="-25000" dirty="0" smtClean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5134" name="Line 69"/>
          <p:cNvSpPr>
            <a:spLocks noChangeShapeType="1"/>
          </p:cNvSpPr>
          <p:nvPr/>
        </p:nvSpPr>
        <p:spPr bwMode="auto">
          <a:xfrm flipH="1">
            <a:off x="3886199" y="3562351"/>
            <a:ext cx="1773238" cy="152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GB"/>
          </a:p>
        </p:txBody>
      </p:sp>
      <p:sp>
        <p:nvSpPr>
          <p:cNvPr id="5132" name="Text Box 70"/>
          <p:cNvSpPr txBox="1">
            <a:spLocks noChangeArrowheads="1"/>
          </p:cNvSpPr>
          <p:nvPr/>
        </p:nvSpPr>
        <p:spPr bwMode="auto">
          <a:xfrm>
            <a:off x="1644650" y="3956268"/>
            <a:ext cx="573088" cy="50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>
              <a:buNone/>
            </a:pPr>
            <a:r>
              <a:rPr lang="en-US" sz="1200" dirty="0">
                <a:latin typeface="Times New Roman" pitchFamily="18" charset="0"/>
              </a:rPr>
              <a:t>0</a:t>
            </a:r>
            <a:endParaRPr lang="en-SG" sz="1800" dirty="0"/>
          </a:p>
        </p:txBody>
      </p:sp>
      <p:cxnSp>
        <p:nvCxnSpPr>
          <p:cNvPr id="2" name="Straight Connector 14"/>
          <p:cNvCxnSpPr>
            <a:cxnSpLocks noChangeShapeType="1"/>
          </p:cNvCxnSpPr>
          <p:nvPr/>
        </p:nvCxnSpPr>
        <p:spPr bwMode="auto">
          <a:xfrm rot="10800000">
            <a:off x="1878013" y="3152884"/>
            <a:ext cx="246062" cy="1588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</p:spPr>
      </p:cxnSp>
      <p:sp>
        <p:nvSpPr>
          <p:cNvPr id="3" name="Text Box 61"/>
          <p:cNvSpPr txBox="1">
            <a:spLocks noChangeArrowheads="1"/>
          </p:cNvSpPr>
          <p:nvPr/>
        </p:nvSpPr>
        <p:spPr bwMode="auto">
          <a:xfrm>
            <a:off x="2003425" y="3957855"/>
            <a:ext cx="573088" cy="50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>
              <a:buNone/>
            </a:pPr>
            <a:r>
              <a:rPr lang="en-US" sz="1200" i="1" dirty="0">
                <a:latin typeface="Times New Roman" pitchFamily="18" charset="0"/>
              </a:rPr>
              <a:t>t</a:t>
            </a:r>
            <a:r>
              <a:rPr lang="en-US" sz="1200" i="1" baseline="-25000" dirty="0">
                <a:latin typeface="Times New Roman" pitchFamily="18" charset="0"/>
              </a:rPr>
              <a:t>1</a:t>
            </a:r>
            <a:endParaRPr lang="en-SG" sz="1200" i="1" baseline="-25000" dirty="0">
              <a:latin typeface="Times New Roman" pitchFamily="18" charset="0"/>
            </a:endParaRPr>
          </a:p>
        </p:txBody>
      </p:sp>
      <p:cxnSp>
        <p:nvCxnSpPr>
          <p:cNvPr id="5135" name="Straight Arrow Connector 21"/>
          <p:cNvCxnSpPr>
            <a:cxnSpLocks noChangeShapeType="1"/>
          </p:cNvCxnSpPr>
          <p:nvPr/>
        </p:nvCxnSpPr>
        <p:spPr bwMode="auto">
          <a:xfrm rot="5400000" flipH="1" flipV="1">
            <a:off x="1103218" y="3648170"/>
            <a:ext cx="1548000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3" grpId="0"/>
      <p:bldP spid="513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SG" sz="3600" b="1" dirty="0" smtClean="0"/>
              <a:t>Graphs: Velocity to Displacement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573213"/>
            <a:ext cx="8458200" cy="4525962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SG" sz="2200" dirty="0" smtClean="0"/>
              <a:t>For constant </a:t>
            </a:r>
            <a:r>
              <a:rPr lang="en-SG" sz="2200" dirty="0" smtClean="0">
                <a:solidFill>
                  <a:srgbClr val="FF0000"/>
                </a:solidFill>
              </a:rPr>
              <a:t>negative</a:t>
            </a:r>
            <a:r>
              <a:rPr lang="en-SG" sz="2200" dirty="0" smtClean="0"/>
              <a:t> velocity against time graphs,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SG" sz="2200" dirty="0" smtClean="0"/>
              <a:t>	Change in displacement = Velocity </a:t>
            </a:r>
            <a:r>
              <a:rPr lang="en-SG" sz="2200" dirty="0" smtClean="0">
                <a:sym typeface="Symbol" pitchFamily="18" charset="2"/>
              </a:rPr>
              <a:t></a:t>
            </a:r>
            <a:r>
              <a:rPr lang="en-SG" sz="2200" dirty="0" smtClean="0"/>
              <a:t> Time</a:t>
            </a:r>
          </a:p>
          <a:p>
            <a:pPr lvl="2">
              <a:spcBef>
                <a:spcPct val="0"/>
              </a:spcBef>
              <a:buFontTx/>
              <a:buNone/>
            </a:pPr>
            <a:r>
              <a:rPr lang="en-SG" sz="2200" dirty="0" smtClean="0"/>
              <a:t>                                 = Area under the graph</a:t>
            </a:r>
          </a:p>
          <a:p>
            <a:pPr lvl="2">
              <a:spcBef>
                <a:spcPct val="0"/>
              </a:spcBef>
              <a:buFontTx/>
              <a:buNone/>
            </a:pPr>
            <a:endParaRPr lang="en-SG" sz="2200" dirty="0" smtClean="0"/>
          </a:p>
          <a:p>
            <a:pPr lvl="2">
              <a:spcBef>
                <a:spcPct val="0"/>
              </a:spcBef>
              <a:buFontTx/>
              <a:buNone/>
            </a:pPr>
            <a:endParaRPr lang="en-SG" sz="2200" dirty="0" smtClean="0"/>
          </a:p>
          <a:p>
            <a:pPr lvl="2">
              <a:spcBef>
                <a:spcPct val="0"/>
              </a:spcBef>
              <a:buFontTx/>
              <a:buNone/>
            </a:pPr>
            <a:endParaRPr lang="en-SG" sz="2200" dirty="0" smtClean="0"/>
          </a:p>
          <a:p>
            <a:pPr lvl="2">
              <a:spcBef>
                <a:spcPct val="0"/>
              </a:spcBef>
              <a:buFontTx/>
              <a:buNone/>
            </a:pPr>
            <a:endParaRPr lang="en-SG" sz="2200" dirty="0" smtClean="0"/>
          </a:p>
          <a:p>
            <a:pPr lvl="2">
              <a:spcBef>
                <a:spcPct val="0"/>
              </a:spcBef>
              <a:buFontTx/>
              <a:buNone/>
            </a:pPr>
            <a:endParaRPr lang="en-SG" sz="2200" dirty="0" smtClean="0"/>
          </a:p>
          <a:p>
            <a:pPr lvl="2">
              <a:spcBef>
                <a:spcPct val="0"/>
              </a:spcBef>
              <a:buFontTx/>
              <a:buNone/>
            </a:pPr>
            <a:endParaRPr lang="en-SG" sz="2200" dirty="0" smtClean="0"/>
          </a:p>
          <a:p>
            <a:pPr>
              <a:spcBef>
                <a:spcPct val="0"/>
              </a:spcBef>
            </a:pPr>
            <a:r>
              <a:rPr lang="en-SG" sz="2200" dirty="0" smtClean="0"/>
              <a:t>Given any graph of how velocity</a:t>
            </a:r>
            <a:r>
              <a:rPr lang="en-SG" sz="2200" dirty="0" smtClean="0">
                <a:solidFill>
                  <a:srgbClr val="000000"/>
                </a:solidFill>
              </a:rPr>
              <a:t> varies with time</a:t>
            </a:r>
            <a:r>
              <a:rPr lang="en-SG" sz="2200" dirty="0" smtClean="0"/>
              <a:t>, the area under the graph will represent the change in displacement from time </a:t>
            </a:r>
            <a:r>
              <a:rPr lang="en-SG" sz="2200" i="1" dirty="0" smtClean="0">
                <a:latin typeface="Times New Roman" pitchFamily="18" charset="0"/>
              </a:rPr>
              <a:t>t</a:t>
            </a:r>
            <a:r>
              <a:rPr lang="en-SG" sz="2200" i="1" baseline="-25000" dirty="0" smtClean="0">
                <a:latin typeface="Times New Roman" pitchFamily="18" charset="0"/>
              </a:rPr>
              <a:t>1</a:t>
            </a:r>
            <a:r>
              <a:rPr lang="en-SG" sz="2200" dirty="0" smtClean="0"/>
              <a:t> to time </a:t>
            </a:r>
            <a:r>
              <a:rPr lang="en-SG" sz="2200" i="1" dirty="0" smtClean="0">
                <a:latin typeface="Times New Roman" pitchFamily="18" charset="0"/>
              </a:rPr>
              <a:t>t</a:t>
            </a:r>
            <a:r>
              <a:rPr lang="en-SG" sz="2200" i="1" baseline="-25000" dirty="0" smtClean="0">
                <a:latin typeface="Times New Roman" pitchFamily="18" charset="0"/>
              </a:rPr>
              <a:t>2</a:t>
            </a:r>
            <a:r>
              <a:rPr lang="en-SG" sz="2200" dirty="0" smtClean="0"/>
              <a:t>.</a:t>
            </a:r>
          </a:p>
          <a:p>
            <a:pPr>
              <a:spcBef>
                <a:spcPct val="0"/>
              </a:spcBef>
            </a:pPr>
            <a:r>
              <a:rPr lang="en-SG" sz="2200" dirty="0" smtClean="0"/>
              <a:t>If the initial displacement at time </a:t>
            </a:r>
            <a:r>
              <a:rPr lang="en-SG" sz="2200" i="1" dirty="0" smtClean="0">
                <a:latin typeface="Times New Roman" pitchFamily="18" charset="0"/>
              </a:rPr>
              <a:t>t</a:t>
            </a:r>
            <a:r>
              <a:rPr lang="en-SG" sz="2200" i="1" baseline="-25000" dirty="0" smtClean="0">
                <a:latin typeface="Times New Roman" pitchFamily="18" charset="0"/>
              </a:rPr>
              <a:t>1 </a:t>
            </a:r>
            <a:r>
              <a:rPr lang="en-SG" sz="2200" dirty="0" smtClean="0"/>
              <a:t>is 20 m, the displacement at </a:t>
            </a:r>
            <a:r>
              <a:rPr lang="en-SG" sz="2000" i="1" dirty="0" smtClean="0">
                <a:latin typeface="Times New Roman" pitchFamily="18" charset="0"/>
              </a:rPr>
              <a:t>t</a:t>
            </a:r>
            <a:r>
              <a:rPr lang="en-SG" sz="2000" i="1" baseline="-25000" dirty="0" smtClean="0">
                <a:latin typeface="Times New Roman" pitchFamily="18" charset="0"/>
              </a:rPr>
              <a:t>2 </a:t>
            </a:r>
            <a:r>
              <a:rPr lang="en-SG" sz="2200" dirty="0" smtClean="0"/>
              <a:t>will be (20 </a:t>
            </a:r>
            <a:r>
              <a:rPr lang="en-SG" sz="2200" dirty="0" smtClean="0">
                <a:solidFill>
                  <a:srgbClr val="FF0000"/>
                </a:solidFill>
              </a:rPr>
              <a:t>−</a:t>
            </a:r>
            <a:r>
              <a:rPr lang="en-SG" sz="2200" dirty="0" smtClean="0"/>
              <a:t> area under graph) m.</a:t>
            </a:r>
          </a:p>
          <a:p>
            <a:pPr lvl="2">
              <a:buFontTx/>
              <a:buNone/>
            </a:pPr>
            <a:endParaRPr lang="en-SG" sz="2200" dirty="0" smtClean="0"/>
          </a:p>
        </p:txBody>
      </p:sp>
      <p:sp>
        <p:nvSpPr>
          <p:cNvPr id="5124" name="AutoShape 56"/>
          <p:cNvSpPr>
            <a:spLocks noChangeAspect="1" noChangeArrowheads="1"/>
          </p:cNvSpPr>
          <p:nvPr/>
        </p:nvSpPr>
        <p:spPr bwMode="auto">
          <a:xfrm>
            <a:off x="441325" y="2887663"/>
            <a:ext cx="5457825" cy="270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25" name="Line 58"/>
          <p:cNvSpPr>
            <a:spLocks noChangeShapeType="1"/>
          </p:cNvSpPr>
          <p:nvPr/>
        </p:nvSpPr>
        <p:spPr bwMode="auto">
          <a:xfrm flipV="1">
            <a:off x="1458913" y="3157537"/>
            <a:ext cx="3398837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arrow" w="med" len="med"/>
          </a:ln>
        </p:spPr>
        <p:txBody>
          <a:bodyPr/>
          <a:lstStyle/>
          <a:p>
            <a:endParaRPr lang="en-GB"/>
          </a:p>
        </p:txBody>
      </p:sp>
      <p:sp>
        <p:nvSpPr>
          <p:cNvPr id="5126" name="Text Box 61"/>
          <p:cNvSpPr txBox="1">
            <a:spLocks noChangeArrowheads="1"/>
          </p:cNvSpPr>
          <p:nvPr/>
        </p:nvSpPr>
        <p:spPr bwMode="auto">
          <a:xfrm>
            <a:off x="4006850" y="3168650"/>
            <a:ext cx="573088" cy="50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>
              <a:buNone/>
            </a:pPr>
            <a:r>
              <a:rPr lang="en-US" sz="1200" i="1" dirty="0">
                <a:latin typeface="Times New Roman" pitchFamily="18" charset="0"/>
              </a:rPr>
              <a:t>t</a:t>
            </a:r>
            <a:r>
              <a:rPr lang="en-US" sz="1200" i="1" baseline="-25000" dirty="0">
                <a:latin typeface="Times New Roman" pitchFamily="18" charset="0"/>
              </a:rPr>
              <a:t>2</a:t>
            </a:r>
            <a:endParaRPr lang="en-SG" sz="1200" i="1" baseline="-25000" dirty="0">
              <a:latin typeface="Times New Roman" pitchFamily="18" charset="0"/>
            </a:endParaRPr>
          </a:p>
        </p:txBody>
      </p:sp>
      <p:sp>
        <p:nvSpPr>
          <p:cNvPr id="5127" name="Text Box 65"/>
          <p:cNvSpPr txBox="1">
            <a:spLocks noChangeArrowheads="1"/>
          </p:cNvSpPr>
          <p:nvPr/>
        </p:nvSpPr>
        <p:spPr bwMode="auto">
          <a:xfrm>
            <a:off x="1200150" y="2590800"/>
            <a:ext cx="1560513" cy="2862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None/>
            </a:pPr>
            <a:r>
              <a:rPr lang="en-SG" sz="1400" i="1" dirty="0" smtClean="0">
                <a:latin typeface="Times New Roman" pitchFamily="18" charset="0"/>
                <a:cs typeface="Times New Roman" pitchFamily="18" charset="0"/>
              </a:rPr>
              <a:t>v </a:t>
            </a:r>
            <a:r>
              <a:rPr lang="en-SG" sz="1400" dirty="0" smtClean="0"/>
              <a:t>(s)</a:t>
            </a:r>
            <a:endParaRPr lang="en-SG" sz="1400" i="1" dirty="0" smtClean="0">
              <a:latin typeface="Times New Roman" pitchFamily="18" charset="0"/>
            </a:endParaRPr>
          </a:p>
        </p:txBody>
      </p:sp>
      <p:sp>
        <p:nvSpPr>
          <p:cNvPr id="5129" name="Rectangle 67"/>
          <p:cNvSpPr>
            <a:spLocks noChangeArrowheads="1"/>
          </p:cNvSpPr>
          <p:nvPr/>
        </p:nvSpPr>
        <p:spPr bwMode="auto">
          <a:xfrm>
            <a:off x="2138363" y="3157538"/>
            <a:ext cx="2047875" cy="785812"/>
          </a:xfrm>
          <a:prstGeom prst="rect">
            <a:avLst/>
          </a:prstGeom>
          <a:solidFill>
            <a:srgbClr val="00CC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5133" name="Text Box 68"/>
          <p:cNvSpPr txBox="1">
            <a:spLocks noChangeArrowheads="1"/>
          </p:cNvSpPr>
          <p:nvPr/>
        </p:nvSpPr>
        <p:spPr bwMode="auto">
          <a:xfrm>
            <a:off x="5632450" y="3030538"/>
            <a:ext cx="2749550" cy="124957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buClr>
                <a:schemeClr val="hlink"/>
              </a:buClr>
              <a:buSzPct val="70000"/>
              <a:buNone/>
              <a:defRPr/>
            </a:pPr>
            <a:r>
              <a:rPr lang="en-SG" sz="1600" dirty="0">
                <a:solidFill>
                  <a:srgbClr val="FF0000"/>
                </a:solidFill>
                <a:latin typeface="+mj-lt"/>
              </a:rPr>
              <a:t>Area under the graph gives </a:t>
            </a:r>
            <a:r>
              <a:rPr lang="en-SG" sz="1600" dirty="0" smtClean="0">
                <a:solidFill>
                  <a:srgbClr val="FF0000"/>
                </a:solidFill>
                <a:latin typeface="+mj-lt"/>
              </a:rPr>
              <a:t>change in displacement </a:t>
            </a:r>
            <a:r>
              <a:rPr lang="en-SG" sz="1600" dirty="0">
                <a:solidFill>
                  <a:srgbClr val="FF0000"/>
                </a:solidFill>
                <a:latin typeface="+mj-lt"/>
              </a:rPr>
              <a:t>from time </a:t>
            </a:r>
            <a:r>
              <a:rPr lang="en-SG" sz="1600" i="1" dirty="0">
                <a:solidFill>
                  <a:srgbClr val="FF0000"/>
                </a:solidFill>
                <a:latin typeface="+mj-lt"/>
              </a:rPr>
              <a:t>t</a:t>
            </a:r>
            <a:r>
              <a:rPr lang="en-SG" sz="1600" i="1" baseline="-25000" dirty="0">
                <a:solidFill>
                  <a:srgbClr val="FF0000"/>
                </a:solidFill>
                <a:latin typeface="+mj-lt"/>
              </a:rPr>
              <a:t>1</a:t>
            </a:r>
            <a:r>
              <a:rPr lang="en-SG" sz="1600" dirty="0">
                <a:solidFill>
                  <a:srgbClr val="FF0000"/>
                </a:solidFill>
                <a:latin typeface="+mj-lt"/>
              </a:rPr>
              <a:t> to time </a:t>
            </a:r>
            <a:r>
              <a:rPr lang="en-SG" sz="1600" i="1" dirty="0" smtClean="0">
                <a:solidFill>
                  <a:srgbClr val="FF0000"/>
                </a:solidFill>
                <a:latin typeface="+mj-lt"/>
              </a:rPr>
              <a:t>t</a:t>
            </a:r>
            <a:r>
              <a:rPr lang="en-SG" sz="1600" i="1" baseline="-25000" dirty="0" smtClean="0">
                <a:solidFill>
                  <a:srgbClr val="FF0000"/>
                </a:solidFill>
                <a:latin typeface="+mj-lt"/>
              </a:rPr>
              <a:t>2</a:t>
            </a:r>
            <a:r>
              <a:rPr lang="en-SG" sz="1600" dirty="0" smtClean="0">
                <a:solidFill>
                  <a:srgbClr val="FF0000"/>
                </a:solidFill>
              </a:rPr>
              <a:t>.</a:t>
            </a:r>
          </a:p>
          <a:p>
            <a:pPr algn="l">
              <a:buClr>
                <a:schemeClr val="hlink"/>
              </a:buClr>
              <a:buSzPct val="70000"/>
              <a:buNone/>
              <a:defRPr/>
            </a:pPr>
            <a:r>
              <a:rPr lang="en-SG" sz="1600" dirty="0" smtClean="0">
                <a:solidFill>
                  <a:srgbClr val="FF0000"/>
                </a:solidFill>
              </a:rPr>
              <a:t>In this case, the displacement is </a:t>
            </a:r>
            <a:r>
              <a:rPr lang="en-SG" sz="1600" b="1" dirty="0" smtClean="0">
                <a:solidFill>
                  <a:srgbClr val="FF0000"/>
                </a:solidFill>
              </a:rPr>
              <a:t>negative</a:t>
            </a:r>
            <a:r>
              <a:rPr lang="en-SG" sz="1600" dirty="0" smtClean="0">
                <a:solidFill>
                  <a:srgbClr val="FF0000"/>
                </a:solidFill>
              </a:rPr>
              <a:t>.</a:t>
            </a:r>
            <a:endParaRPr lang="en-SG" sz="1600" i="1" baseline="-25000" dirty="0" smtClean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5134" name="Line 69"/>
          <p:cNvSpPr>
            <a:spLocks noChangeShapeType="1"/>
          </p:cNvSpPr>
          <p:nvPr/>
        </p:nvSpPr>
        <p:spPr bwMode="auto">
          <a:xfrm flipH="1">
            <a:off x="3886199" y="3562351"/>
            <a:ext cx="1773238" cy="152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GB"/>
          </a:p>
        </p:txBody>
      </p:sp>
      <p:sp>
        <p:nvSpPr>
          <p:cNvPr id="5132" name="Text Box 70"/>
          <p:cNvSpPr txBox="1">
            <a:spLocks noChangeArrowheads="1"/>
          </p:cNvSpPr>
          <p:nvPr/>
        </p:nvSpPr>
        <p:spPr bwMode="auto">
          <a:xfrm>
            <a:off x="1644650" y="3168650"/>
            <a:ext cx="573088" cy="50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>
              <a:buNone/>
            </a:pPr>
            <a:r>
              <a:rPr lang="en-US" sz="1200" dirty="0">
                <a:latin typeface="Times New Roman" pitchFamily="18" charset="0"/>
              </a:rPr>
              <a:t>0</a:t>
            </a:r>
            <a:endParaRPr lang="en-SG" sz="1800" dirty="0"/>
          </a:p>
        </p:txBody>
      </p:sp>
      <p:cxnSp>
        <p:nvCxnSpPr>
          <p:cNvPr id="2" name="Straight Connector 14"/>
          <p:cNvCxnSpPr>
            <a:cxnSpLocks noChangeShapeType="1"/>
          </p:cNvCxnSpPr>
          <p:nvPr/>
        </p:nvCxnSpPr>
        <p:spPr bwMode="auto">
          <a:xfrm rot="10800000">
            <a:off x="1878013" y="3940066"/>
            <a:ext cx="246062" cy="1588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</p:spPr>
      </p:cxnSp>
      <p:sp>
        <p:nvSpPr>
          <p:cNvPr id="3" name="Text Box 61"/>
          <p:cNvSpPr txBox="1">
            <a:spLocks noChangeArrowheads="1"/>
          </p:cNvSpPr>
          <p:nvPr/>
        </p:nvSpPr>
        <p:spPr bwMode="auto">
          <a:xfrm>
            <a:off x="2003425" y="2933700"/>
            <a:ext cx="573088" cy="50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>
              <a:buNone/>
            </a:pPr>
            <a:r>
              <a:rPr lang="en-US" sz="1200" i="1" dirty="0">
                <a:latin typeface="Times New Roman" pitchFamily="18" charset="0"/>
              </a:rPr>
              <a:t>t</a:t>
            </a:r>
            <a:r>
              <a:rPr lang="en-US" sz="1200" i="1" baseline="-25000" dirty="0">
                <a:latin typeface="Times New Roman" pitchFamily="18" charset="0"/>
              </a:rPr>
              <a:t>1</a:t>
            </a:r>
            <a:endParaRPr lang="en-SG" sz="1200" i="1" baseline="-25000" dirty="0">
              <a:latin typeface="Times New Roman" pitchFamily="18" charset="0"/>
            </a:endParaRPr>
          </a:p>
        </p:txBody>
      </p:sp>
      <p:cxnSp>
        <p:nvCxnSpPr>
          <p:cNvPr id="5135" name="Straight Arrow Connector 21"/>
          <p:cNvCxnSpPr>
            <a:cxnSpLocks noChangeShapeType="1"/>
          </p:cNvCxnSpPr>
          <p:nvPr/>
        </p:nvCxnSpPr>
        <p:spPr bwMode="auto">
          <a:xfrm rot="5400000" flipH="1" flipV="1">
            <a:off x="1103218" y="3648170"/>
            <a:ext cx="1548000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16" name="Text Box 66"/>
          <p:cNvSpPr txBox="1">
            <a:spLocks noChangeArrowheads="1"/>
          </p:cNvSpPr>
          <p:nvPr/>
        </p:nvSpPr>
        <p:spPr bwMode="auto">
          <a:xfrm>
            <a:off x="4686300" y="3009900"/>
            <a:ext cx="914400" cy="2862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None/>
            </a:pPr>
            <a:r>
              <a:rPr lang="en-SG" sz="1400" i="1" dirty="0" smtClean="0">
                <a:latin typeface="Times New Roman" pitchFamily="18" charset="0"/>
              </a:rPr>
              <a:t>t </a:t>
            </a:r>
            <a:r>
              <a:rPr lang="en-SG" sz="1400" dirty="0" smtClean="0"/>
              <a:t>(s)</a:t>
            </a:r>
            <a:endParaRPr lang="en-SG" sz="1400" i="1" dirty="0">
              <a:latin typeface="Times New Roman" pitchFamily="18" charset="0"/>
            </a:endParaRPr>
          </a:p>
        </p:txBody>
      </p:sp>
      <p:sp>
        <p:nvSpPr>
          <p:cNvPr id="17" name="Text Box 61"/>
          <p:cNvSpPr txBox="1">
            <a:spLocks noChangeArrowheads="1"/>
          </p:cNvSpPr>
          <p:nvPr/>
        </p:nvSpPr>
        <p:spPr bwMode="auto">
          <a:xfrm>
            <a:off x="4054366" y="2911366"/>
            <a:ext cx="573088" cy="50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>
              <a:buNone/>
            </a:pPr>
            <a:r>
              <a:rPr lang="en-US" sz="1200" i="1" dirty="0">
                <a:latin typeface="Times New Roman" pitchFamily="18" charset="0"/>
              </a:rPr>
              <a:t>t</a:t>
            </a:r>
            <a:r>
              <a:rPr lang="en-US" sz="1200" i="1" baseline="-25000" dirty="0">
                <a:latin typeface="Times New Roman" pitchFamily="18" charset="0"/>
              </a:rPr>
              <a:t>2</a:t>
            </a:r>
            <a:endParaRPr lang="en-SG" sz="1200" i="1" baseline="-25000" dirty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3" grpId="0"/>
      <p:bldP spid="513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Box 1"/>
          <p:cNvSpPr txBox="1">
            <a:spLocks noChangeArrowheads="1"/>
          </p:cNvSpPr>
          <p:nvPr/>
        </p:nvSpPr>
        <p:spPr bwMode="auto">
          <a:xfrm>
            <a:off x="533400" y="1543050"/>
            <a:ext cx="7924800" cy="4992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20700" indent="-520700" algn="l">
              <a:spcBef>
                <a:spcPts val="1800"/>
              </a:spcBef>
            </a:pPr>
            <a:r>
              <a:rPr lang="en-SG" sz="2800" dirty="0" smtClean="0"/>
              <a:t>Average acceleration is defined as the change in velocity occurring within a time interval divided by the time taken during the interval.</a:t>
            </a:r>
          </a:p>
          <a:p>
            <a:pPr marL="520700" indent="-520700" algn="l">
              <a:spcBef>
                <a:spcPts val="1800"/>
              </a:spcBef>
            </a:pPr>
            <a:r>
              <a:rPr lang="en-US" sz="2800" dirty="0" smtClean="0"/>
              <a:t>Acceleration describes how rapidly the velocity changes</a:t>
            </a:r>
            <a:r>
              <a:rPr lang="en-GB" sz="2800" dirty="0" smtClean="0"/>
              <a:t>. </a:t>
            </a:r>
          </a:p>
          <a:p>
            <a:pPr marL="520700" indent="-520700" algn="l">
              <a:spcBef>
                <a:spcPts val="1800"/>
              </a:spcBef>
            </a:pPr>
            <a:r>
              <a:rPr lang="en-US" sz="2800" dirty="0" smtClean="0"/>
              <a:t>If an object is said to have an acceleration of 4 m/s</a:t>
            </a:r>
            <a:r>
              <a:rPr lang="en-US" sz="2800" baseline="30000" dirty="0" smtClean="0"/>
              <a:t>2</a:t>
            </a:r>
            <a:r>
              <a:rPr lang="en-US" sz="2800" dirty="0" smtClean="0"/>
              <a:t>, it means that the object’s velocity will increase by 4 m/s every second</a:t>
            </a:r>
            <a:r>
              <a:rPr lang="en-SG" sz="2800" dirty="0" smtClean="0"/>
              <a:t>. </a:t>
            </a:r>
          </a:p>
          <a:p>
            <a:pPr marL="520700" indent="-520700" algn="l"/>
            <a:endParaRPr lang="en-GB" sz="2800" dirty="0" smtClean="0"/>
          </a:p>
          <a:p>
            <a:pPr marL="520700" indent="-520700" algn="l">
              <a:buNone/>
            </a:pPr>
            <a:endParaRPr lang="en-GB" sz="2800" dirty="0"/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309563" y="152400"/>
            <a:ext cx="85661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l">
              <a:lnSpc>
                <a:spcPct val="100000"/>
              </a:lnSpc>
              <a:spcBef>
                <a:spcPct val="0"/>
              </a:spcBef>
              <a:buFontTx/>
              <a:buNone/>
              <a:defRPr/>
            </a:pPr>
            <a:r>
              <a:rPr lang="en-US" sz="3600" b="1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Acceleration</a:t>
            </a:r>
            <a:endParaRPr lang="en-US" sz="3600" b="1" kern="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2_RP">
  <a:themeElements>
    <a:clrScheme name="2_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RP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13743</TotalTime>
  <Words>2073</Words>
  <Application>Microsoft Office PowerPoint</Application>
  <PresentationFormat>On-screen Show (4:3)</PresentationFormat>
  <Paragraphs>543</Paragraphs>
  <Slides>39</Slides>
  <Notes>34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0" baseType="lpstr">
      <vt:lpstr>2_RP</vt:lpstr>
      <vt:lpstr>A101 Science  Problem 08: Who is Right   6th Presentation</vt:lpstr>
      <vt:lpstr>Slide 2</vt:lpstr>
      <vt:lpstr>Directional and non-directional quantities</vt:lpstr>
      <vt:lpstr>Slide 4</vt:lpstr>
      <vt:lpstr>Slide 5</vt:lpstr>
      <vt:lpstr>Slide 6</vt:lpstr>
      <vt:lpstr>Graphs: Velocity to Displacement</vt:lpstr>
      <vt:lpstr>Graphs: Velocity to Displacement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</vt:vector>
  </TitlesOfParts>
  <Company>Republic Polytechnic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AY1011 A101 6P P08 Who is Right</dc:title>
  <dc:creator>Republic Polytechnic</dc:creator>
  <cp:lastModifiedBy>cindy_chua</cp:lastModifiedBy>
  <cp:revision>882</cp:revision>
  <dcterms:created xsi:type="dcterms:W3CDTF">2003-06-11T02:52:40Z</dcterms:created>
  <dcterms:modified xsi:type="dcterms:W3CDTF">2010-06-18T05:24:26Z</dcterms:modified>
</cp:coreProperties>
</file>