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9" r:id="rId2"/>
    <p:sldId id="348" r:id="rId3"/>
    <p:sldId id="357" r:id="rId4"/>
    <p:sldId id="358" r:id="rId5"/>
    <p:sldId id="325" r:id="rId6"/>
    <p:sldId id="336" r:id="rId7"/>
    <p:sldId id="340" r:id="rId8"/>
    <p:sldId id="342" r:id="rId9"/>
    <p:sldId id="363" r:id="rId10"/>
    <p:sldId id="364" r:id="rId11"/>
    <p:sldId id="332" r:id="rId12"/>
    <p:sldId id="316" r:id="rId13"/>
    <p:sldId id="350" r:id="rId14"/>
    <p:sldId id="347" r:id="rId15"/>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Tan Han Yao" initials="HY Tan" lastIdx="11" clrIdx="0"/>
  <p:cmAuthor id="1" name="Administrator" initials="A" lastIdx="2" clrIdx="1"/>
  <p:cmAuthor id="2" name="xavier_lim" initials="XavL" lastIdx="2"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80"/>
    <a:srgbClr val="3366CC"/>
    <a:srgbClr val="CC00FF"/>
    <a:srgbClr val="E6B8C0"/>
    <a:srgbClr val="ECE9D8"/>
    <a:srgbClr val="33CC33"/>
    <a:srgbClr val="99FF33"/>
    <a:srgbClr val="0066FF"/>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0" autoAdjust="0"/>
    <p:restoredTop sz="85211" autoAdjust="0"/>
  </p:normalViewPr>
  <p:slideViewPr>
    <p:cSldViewPr snapToGrid="0">
      <p:cViewPr varScale="1">
        <p:scale>
          <a:sx n="63" d="100"/>
          <a:sy n="63" d="100"/>
        </p:scale>
        <p:origin x="-74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9" d="100"/>
          <a:sy n="59" d="100"/>
        </p:scale>
        <p:origin x="-1788" y="-84"/>
      </p:cViewPr>
      <p:guideLst>
        <p:guide orient="horz" pos="2909"/>
        <p:guide pos="2208"/>
      </p:guideLst>
    </p:cSldViewPr>
  </p:notesViewPr>
  <p:gridSpacing cx="39327138" cy="3932713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defRPr sz="1200"/>
            </a:lvl1pPr>
          </a:lstStyle>
          <a:p>
            <a:pPr>
              <a:defRPr/>
            </a:pPr>
            <a:endParaRPr lang="en-SG" dirty="0"/>
          </a:p>
        </p:txBody>
      </p:sp>
      <p:sp>
        <p:nvSpPr>
          <p:cNvPr id="45059" name="Rectangle 3"/>
          <p:cNvSpPr>
            <a:spLocks noGrp="1" noChangeArrowheads="1"/>
          </p:cNvSpPr>
          <p:nvPr>
            <p:ph type="dt" sz="quarter"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a:defRPr sz="1200"/>
            </a:lvl1pPr>
          </a:lstStyle>
          <a:p>
            <a:pPr>
              <a:defRPr/>
            </a:pPr>
            <a:endParaRPr lang="en-SG" dirty="0"/>
          </a:p>
        </p:txBody>
      </p:sp>
      <p:sp>
        <p:nvSpPr>
          <p:cNvPr id="45060" name="Rectangle 4"/>
          <p:cNvSpPr>
            <a:spLocks noGrp="1" noChangeArrowheads="1"/>
          </p:cNvSpPr>
          <p:nvPr>
            <p:ph type="ftr" sz="quarter" idx="2"/>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defRPr sz="1200"/>
            </a:lvl1pPr>
          </a:lstStyle>
          <a:p>
            <a:pPr>
              <a:defRPr/>
            </a:pPr>
            <a:endParaRPr lang="en-SG" dirty="0"/>
          </a:p>
        </p:txBody>
      </p:sp>
      <p:sp>
        <p:nvSpPr>
          <p:cNvPr id="45061" name="Rectangle 5"/>
          <p:cNvSpPr>
            <a:spLocks noGrp="1" noChangeArrowheads="1"/>
          </p:cNvSpPr>
          <p:nvPr>
            <p:ph type="sldNum" sz="quarter" idx="3"/>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a:defRPr sz="1200"/>
            </a:lvl1pPr>
          </a:lstStyle>
          <a:p>
            <a:pPr>
              <a:defRPr/>
            </a:pPr>
            <a:fld id="{59EF4C85-EB1A-40F2-B11D-F3C257624307}"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62" name="Rectangle 2"/>
          <p:cNvSpPr>
            <a:spLocks noGrp="1" noChangeArrowheads="1"/>
          </p:cNvSpPr>
          <p:nvPr>
            <p:ph type="hdr" sz="quarter"/>
          </p:nvPr>
        </p:nvSpPr>
        <p:spPr bwMode="auto">
          <a:xfrm>
            <a:off x="0"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defRPr sz="1200"/>
            </a:lvl1pPr>
          </a:lstStyle>
          <a:p>
            <a:pPr>
              <a:defRPr/>
            </a:pPr>
            <a:endParaRPr lang="en-SG" dirty="0"/>
          </a:p>
        </p:txBody>
      </p:sp>
      <p:sp>
        <p:nvSpPr>
          <p:cNvPr id="40963" name="Rectangle 3"/>
          <p:cNvSpPr>
            <a:spLocks noGrp="1" noChangeArrowheads="1"/>
          </p:cNvSpPr>
          <p:nvPr>
            <p:ph type="dt" idx="1"/>
          </p:nvPr>
        </p:nvSpPr>
        <p:spPr bwMode="auto">
          <a:xfrm>
            <a:off x="3970938" y="0"/>
            <a:ext cx="3037840" cy="46180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lvl1pPr algn="r">
              <a:defRPr sz="1200"/>
            </a:lvl1pPr>
          </a:lstStyle>
          <a:p>
            <a:pPr>
              <a:defRPr/>
            </a:pPr>
            <a:endParaRPr lang="en-SG" dirty="0"/>
          </a:p>
        </p:txBody>
      </p:sp>
      <p:sp>
        <p:nvSpPr>
          <p:cNvPr id="21508"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p:spPr>
      </p:sp>
      <p:sp>
        <p:nvSpPr>
          <p:cNvPr id="40965" name="Rectangle 5"/>
          <p:cNvSpPr>
            <a:spLocks noGrp="1" noChangeArrowheads="1"/>
          </p:cNvSpPr>
          <p:nvPr>
            <p:ph type="body" sz="quarter" idx="3"/>
          </p:nvPr>
        </p:nvSpPr>
        <p:spPr bwMode="auto">
          <a:xfrm>
            <a:off x="701040" y="4387136"/>
            <a:ext cx="5608320" cy="4156234"/>
          </a:xfrm>
          <a:prstGeom prst="rect">
            <a:avLst/>
          </a:prstGeom>
          <a:noFill/>
          <a:ln w="9525">
            <a:noFill/>
            <a:miter lim="800000"/>
            <a:headEnd/>
            <a:tailEnd/>
          </a:ln>
          <a:effectLst/>
        </p:spPr>
        <p:txBody>
          <a:bodyPr vert="horz" wrap="square" lIns="92830" tIns="46415" rIns="92830" bIns="46415" numCol="1" anchor="t" anchorCtr="0" compatLnSpc="1">
            <a:prstTxWarp prst="textNoShape">
              <a:avLst/>
            </a:prstTxWarp>
          </a:bodyPr>
          <a:lstStyle/>
          <a:p>
            <a:pPr lvl="0"/>
            <a:r>
              <a:rPr lang="en-SG" noProof="0" smtClean="0"/>
              <a:t>Click to edit Master text styles</a:t>
            </a:r>
          </a:p>
          <a:p>
            <a:pPr lvl="1"/>
            <a:r>
              <a:rPr lang="en-SG" noProof="0" smtClean="0"/>
              <a:t>Second level</a:t>
            </a:r>
          </a:p>
          <a:p>
            <a:pPr lvl="2"/>
            <a:r>
              <a:rPr lang="en-SG" noProof="0" smtClean="0"/>
              <a:t>Third level</a:t>
            </a:r>
          </a:p>
          <a:p>
            <a:pPr lvl="3"/>
            <a:r>
              <a:rPr lang="en-SG" noProof="0" smtClean="0"/>
              <a:t>Fourth level</a:t>
            </a:r>
          </a:p>
          <a:p>
            <a:pPr lvl="4"/>
            <a:r>
              <a:rPr lang="en-SG" noProof="0" smtClean="0"/>
              <a:t>Fifth level</a:t>
            </a:r>
          </a:p>
        </p:txBody>
      </p:sp>
      <p:sp>
        <p:nvSpPr>
          <p:cNvPr id="40966" name="Rectangle 6"/>
          <p:cNvSpPr>
            <a:spLocks noGrp="1" noChangeArrowheads="1"/>
          </p:cNvSpPr>
          <p:nvPr>
            <p:ph type="ftr" sz="quarter" idx="4"/>
          </p:nvPr>
        </p:nvSpPr>
        <p:spPr bwMode="auto">
          <a:xfrm>
            <a:off x="0"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defRPr sz="1200"/>
            </a:lvl1pPr>
          </a:lstStyle>
          <a:p>
            <a:pPr>
              <a:defRPr/>
            </a:pPr>
            <a:endParaRPr lang="en-SG" dirty="0"/>
          </a:p>
        </p:txBody>
      </p:sp>
      <p:sp>
        <p:nvSpPr>
          <p:cNvPr id="40967" name="Rectangle 7"/>
          <p:cNvSpPr>
            <a:spLocks noGrp="1" noChangeArrowheads="1"/>
          </p:cNvSpPr>
          <p:nvPr>
            <p:ph type="sldNum" sz="quarter" idx="5"/>
          </p:nvPr>
        </p:nvSpPr>
        <p:spPr bwMode="auto">
          <a:xfrm>
            <a:off x="3970938" y="8772668"/>
            <a:ext cx="3037840" cy="461804"/>
          </a:xfrm>
          <a:prstGeom prst="rect">
            <a:avLst/>
          </a:prstGeom>
          <a:noFill/>
          <a:ln w="9525">
            <a:noFill/>
            <a:miter lim="800000"/>
            <a:headEnd/>
            <a:tailEnd/>
          </a:ln>
          <a:effectLst/>
        </p:spPr>
        <p:txBody>
          <a:bodyPr vert="horz" wrap="square" lIns="92830" tIns="46415" rIns="92830" bIns="46415" numCol="1" anchor="b" anchorCtr="0" compatLnSpc="1">
            <a:prstTxWarp prst="textNoShape">
              <a:avLst/>
            </a:prstTxWarp>
          </a:bodyPr>
          <a:lstStyle>
            <a:lvl1pPr algn="r">
              <a:defRPr sz="1200"/>
            </a:lvl1pPr>
          </a:lstStyle>
          <a:p>
            <a:pPr>
              <a:defRPr/>
            </a:pPr>
            <a:fld id="{E736B7FC-2608-461D-8B05-EAB1C67EB406}" type="slidenum">
              <a:rPr lang="en-SG"/>
              <a:pPr>
                <a:defRPr/>
              </a:pPr>
              <a:t>‹#›</a:t>
            </a:fld>
            <a:endParaRPr lang="en-SG"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B2ABEECF-F916-4C07-B32A-500F54F32B9A}" type="slidenum">
              <a:rPr lang="en-SG" smtClean="0"/>
              <a:pPr/>
              <a:t>1</a:t>
            </a:fld>
            <a:endParaRPr lang="en-SG" dirty="0" smtClean="0"/>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ED29D290-8553-4B97-93FF-4C6E1D1D63FF}" type="slidenum">
              <a:rPr lang="en-SG" sz="1200"/>
              <a:pPr algn="r"/>
              <a:t>10</a:t>
            </a:fld>
            <a:endParaRPr lang="en-SG" sz="1200" dirty="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SG" b="0"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ED29D290-8553-4B97-93FF-4C6E1D1D63FF}" type="slidenum">
              <a:rPr lang="en-SG" sz="1200"/>
              <a:pPr algn="r"/>
              <a:t>11</a:t>
            </a:fld>
            <a:endParaRPr lang="en-SG" sz="1200" dirty="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SG" b="0"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p>
            <a:fld id="{4D2B0D5D-1FFC-4C2F-9EC0-C9D186B41F70}" type="slidenum">
              <a:rPr lang="en-SG" smtClean="0"/>
              <a:pPr/>
              <a:t>12</a:t>
            </a:fld>
            <a:endParaRPr lang="en-SG" smtClean="0"/>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5F9C4945-2154-42D1-99C9-993AD19E3EC4}" type="slidenum">
              <a:rPr lang="en-SG" sz="1200"/>
              <a:pPr algn="r"/>
              <a:t>13</a:t>
            </a:fld>
            <a:endParaRPr lang="en-SG" sz="1200" dirty="0"/>
          </a:p>
        </p:txBody>
      </p:sp>
      <p:sp>
        <p:nvSpPr>
          <p:cNvPr id="30723" name="Rectangle 2"/>
          <p:cNvSpPr>
            <a:spLocks noGrp="1" noRot="1" noChangeAspect="1" noChangeArrowheads="1" noTextEdit="1"/>
          </p:cNvSpPr>
          <p:nvPr>
            <p:ph type="sldImg"/>
          </p:nvPr>
        </p:nvSpPr>
        <p:spPr>
          <a:ln/>
        </p:spPr>
      </p:sp>
      <p:sp>
        <p:nvSpPr>
          <p:cNvPr id="30724"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a:ln/>
        </p:spPr>
      </p:sp>
      <p:sp>
        <p:nvSpPr>
          <p:cNvPr id="33795" name="Notes Placeholder 2"/>
          <p:cNvSpPr>
            <a:spLocks noGrp="1"/>
          </p:cNvSpPr>
          <p:nvPr>
            <p:ph type="body" idx="1"/>
          </p:nvPr>
        </p:nvSpPr>
        <p:spPr>
          <a:noFill/>
          <a:ln/>
        </p:spPr>
        <p:txBody>
          <a:bodyPr/>
          <a:lstStyle/>
          <a:p>
            <a:endParaRPr lang="en-US" smtClean="0"/>
          </a:p>
        </p:txBody>
      </p:sp>
      <p:sp>
        <p:nvSpPr>
          <p:cNvPr id="33796" name="Slide Number Placeholder 3"/>
          <p:cNvSpPr>
            <a:spLocks noGrp="1"/>
          </p:cNvSpPr>
          <p:nvPr>
            <p:ph type="sldNum" sz="quarter" idx="5"/>
          </p:nvPr>
        </p:nvSpPr>
        <p:spPr>
          <a:noFill/>
        </p:spPr>
        <p:txBody>
          <a:bodyPr/>
          <a:lstStyle/>
          <a:p>
            <a:fld id="{FA185194-4380-422C-8A89-72B7E7FB1ADD}" type="slidenum">
              <a:rPr lang="en-SG" smtClean="0"/>
              <a:pPr/>
              <a:t>14</a:t>
            </a:fld>
            <a:endParaRPr lang="en-SG"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a:ln/>
        </p:spPr>
      </p:sp>
      <p:sp>
        <p:nvSpPr>
          <p:cNvPr id="23555" name="Notes Placeholder 2"/>
          <p:cNvSpPr>
            <a:spLocks noGrp="1"/>
          </p:cNvSpPr>
          <p:nvPr>
            <p:ph type="body" idx="1"/>
          </p:nvPr>
        </p:nvSpPr>
        <p:spPr>
          <a:noFill/>
          <a:ln/>
        </p:spPr>
        <p:txBody>
          <a:bodyPr/>
          <a:lstStyle/>
          <a:p>
            <a:endParaRPr lang="en-US" dirty="0" smtClean="0"/>
          </a:p>
        </p:txBody>
      </p:sp>
      <p:sp>
        <p:nvSpPr>
          <p:cNvPr id="23556" name="Slide Number Placeholder 3"/>
          <p:cNvSpPr>
            <a:spLocks noGrp="1"/>
          </p:cNvSpPr>
          <p:nvPr>
            <p:ph type="sldNum" sz="quarter" idx="5"/>
          </p:nvPr>
        </p:nvSpPr>
        <p:spPr>
          <a:noFill/>
        </p:spPr>
        <p:txBody>
          <a:bodyPr/>
          <a:lstStyle/>
          <a:p>
            <a:fld id="{C6543097-A689-4D03-A9D6-B5F7A9BC5F9C}" type="slidenum">
              <a:rPr lang="en-SG" smtClean="0"/>
              <a:pPr/>
              <a:t>2</a:t>
            </a:fld>
            <a:endParaRPr lang="en-SG"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a:ln/>
        </p:spPr>
      </p:sp>
      <p:sp>
        <p:nvSpPr>
          <p:cNvPr id="25603"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25604" name="Slide Number Placeholder 3"/>
          <p:cNvSpPr>
            <a:spLocks noGrp="1"/>
          </p:cNvSpPr>
          <p:nvPr>
            <p:ph type="sldNum" sz="quarter" idx="5"/>
          </p:nvPr>
        </p:nvSpPr>
        <p:spPr>
          <a:noFill/>
        </p:spPr>
        <p:txBody>
          <a:bodyPr/>
          <a:lstStyle/>
          <a:p>
            <a:fld id="{1E0CCE10-ADF8-4F61-B0D7-7809C7437F13}" type="slidenum">
              <a:rPr lang="en-SG" smtClean="0"/>
              <a:pPr/>
              <a:t>3</a:t>
            </a:fld>
            <a:endParaRPr lang="en-SG"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a:ln/>
        </p:spPr>
      </p:sp>
      <p:sp>
        <p:nvSpPr>
          <p:cNvPr id="24579" name="Notes Placeholder 2"/>
          <p:cNvSpPr>
            <a:spLocks noGrp="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endParaRPr lang="en-US" dirty="0" smtClean="0"/>
          </a:p>
        </p:txBody>
      </p:sp>
      <p:sp>
        <p:nvSpPr>
          <p:cNvPr id="24580" name="Slide Number Placeholder 3"/>
          <p:cNvSpPr>
            <a:spLocks noGrp="1"/>
          </p:cNvSpPr>
          <p:nvPr>
            <p:ph type="sldNum" sz="quarter" idx="5"/>
          </p:nvPr>
        </p:nvSpPr>
        <p:spPr>
          <a:noFill/>
        </p:spPr>
        <p:txBody>
          <a:bodyPr/>
          <a:lstStyle/>
          <a:p>
            <a:fld id="{16509861-0776-45DD-9EBC-3A899830E1E1}" type="slidenum">
              <a:rPr lang="en-SG" smtClean="0"/>
              <a:pPr/>
              <a:t>4</a:t>
            </a:fld>
            <a:endParaRPr lang="en-SG"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A5AB029E-835C-4786-B2C0-83BA5C420E83}" type="slidenum">
              <a:rPr lang="en-SG" sz="1200"/>
              <a:pPr algn="r"/>
              <a:t>5</a:t>
            </a:fld>
            <a:endParaRPr lang="en-SG" sz="1200" dirty="0"/>
          </a:p>
        </p:txBody>
      </p:sp>
      <p:sp>
        <p:nvSpPr>
          <p:cNvPr id="26627" name="Rectangle 2"/>
          <p:cNvSpPr>
            <a:spLocks noGrp="1" noRot="1" noChangeAspect="1" noChangeArrowheads="1" noTextEdit="1"/>
          </p:cNvSpPr>
          <p:nvPr>
            <p:ph type="sldImg"/>
          </p:nvPr>
        </p:nvSpPr>
        <p:spPr>
          <a:ln/>
        </p:spPr>
      </p:sp>
      <p:sp>
        <p:nvSpPr>
          <p:cNvPr id="26628" name="Rectangle 3"/>
          <p:cNvSpPr>
            <a:spLocks noGrp="1" noChangeArrowheads="1"/>
          </p:cNvSpPr>
          <p:nvPr>
            <p:ph type="body" idx="1"/>
          </p:nvPr>
        </p:nvSpPr>
        <p:spPr>
          <a:noFill/>
          <a:ln/>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endParaRPr lang="en-SG" u="none"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09549F3D-4BB6-495F-BCC0-8C24EF68FC14}" type="slidenum">
              <a:rPr lang="en-SG" sz="1200"/>
              <a:pPr algn="r"/>
              <a:t>6</a:t>
            </a:fld>
            <a:endParaRPr lang="en-SG" sz="1200" dirty="0"/>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60C70637-9103-479E-B36F-42C08786DBFB}" type="slidenum">
              <a:rPr lang="en-SG" sz="1200"/>
              <a:pPr algn="r"/>
              <a:t>7</a:t>
            </a:fld>
            <a:endParaRPr lang="en-SG" sz="1200" dirty="0"/>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96AAA54B-0ECE-4B6D-838F-A01B26AC89EE}" type="slidenum">
              <a:rPr lang="en-SG" sz="1200"/>
              <a:pPr algn="r"/>
              <a:t>8</a:t>
            </a:fld>
            <a:endParaRPr lang="en-SG" sz="1200" dirty="0"/>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en-SG"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txBox="1">
            <a:spLocks noGrp="1" noChangeArrowheads="1"/>
          </p:cNvSpPr>
          <p:nvPr/>
        </p:nvSpPr>
        <p:spPr bwMode="auto">
          <a:xfrm>
            <a:off x="3970938" y="8772668"/>
            <a:ext cx="3037840" cy="461804"/>
          </a:xfrm>
          <a:prstGeom prst="rect">
            <a:avLst/>
          </a:prstGeom>
          <a:noFill/>
          <a:ln w="9525">
            <a:noFill/>
            <a:miter lim="800000"/>
            <a:headEnd/>
            <a:tailEnd/>
          </a:ln>
        </p:spPr>
        <p:txBody>
          <a:bodyPr lIns="92830" tIns="46415" rIns="92830" bIns="46415" anchor="b"/>
          <a:lstStyle/>
          <a:p>
            <a:pPr algn="r"/>
            <a:fld id="{ED29D290-8553-4B97-93FF-4C6E1D1D63FF}" type="slidenum">
              <a:rPr lang="en-SG" sz="1200"/>
              <a:pPr algn="r"/>
              <a:t>9</a:t>
            </a:fld>
            <a:endParaRPr lang="en-SG" sz="1200" dirty="0"/>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a:ln/>
        </p:spPr>
        <p:txBody>
          <a:bodyPr/>
          <a:lstStyle/>
          <a:p>
            <a:pPr eaLnBrk="1" hangingPunct="1"/>
            <a:endParaRPr lang="en-SG" b="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p:nvPicPr>
        <p:blipFill>
          <a:blip r:embed="rId2" cstate="print"/>
          <a:srcRect/>
          <a:stretch>
            <a:fillRect/>
          </a:stretch>
        </p:blipFill>
        <p:spPr bwMode="auto">
          <a:xfrm>
            <a:off x="4038600" y="6516688"/>
            <a:ext cx="941388" cy="292100"/>
          </a:xfrm>
          <a:prstGeom prst="rect">
            <a:avLst/>
          </a:prstGeom>
          <a:noFill/>
          <a:ln w="9525">
            <a:noFill/>
            <a:miter lim="800000"/>
            <a:headEnd/>
            <a:tailEnd/>
          </a:ln>
        </p:spPr>
      </p:pic>
      <p:pic>
        <p:nvPicPr>
          <p:cNvPr id="5" name="Picture 8" descr="RP Logo 351x107x256"/>
          <p:cNvPicPr>
            <a:picLocks noChangeAspect="1" noChangeArrowheads="1"/>
          </p:cNvPicPr>
          <p:nvPr/>
        </p:nvPicPr>
        <p:blipFill>
          <a:blip r:embed="rId3" cstate="print"/>
          <a:srcRect/>
          <a:stretch>
            <a:fillRect/>
          </a:stretch>
        </p:blipFill>
        <p:spPr bwMode="auto">
          <a:xfrm>
            <a:off x="2343150" y="393700"/>
            <a:ext cx="4459288" cy="1358900"/>
          </a:xfrm>
          <a:prstGeom prst="rect">
            <a:avLst/>
          </a:prstGeom>
          <a:noFill/>
          <a:ln w="9525">
            <a:noFill/>
            <a:miter lim="800000"/>
            <a:headEnd/>
            <a:tailEnd/>
          </a:ln>
        </p:spPr>
      </p:pic>
      <p:pic>
        <p:nvPicPr>
          <p:cNvPr id="6" name="Picture 9" descr="line"/>
          <p:cNvPicPr>
            <a:picLocks noChangeAspect="1" noChangeArrowheads="1"/>
          </p:cNvPicPr>
          <p:nvPr/>
        </p:nvPicPr>
        <p:blipFill>
          <a:blip r:embed="rId4"/>
          <a:srcRect/>
          <a:stretch>
            <a:fillRect/>
          </a:stretch>
        </p:blipFill>
        <p:spPr bwMode="auto">
          <a:xfrm>
            <a:off x="217488" y="2057400"/>
            <a:ext cx="8709025" cy="11113"/>
          </a:xfrm>
          <a:prstGeom prst="rect">
            <a:avLst/>
          </a:prstGeom>
          <a:noFill/>
          <a:ln w="9525">
            <a:noFill/>
            <a:miter lim="800000"/>
            <a:headEnd/>
            <a:tailEnd/>
          </a:ln>
        </p:spPr>
      </p:pic>
      <p:pic>
        <p:nvPicPr>
          <p:cNvPr id="7" name="Picture 10" descr="line"/>
          <p:cNvPicPr>
            <a:picLocks noChangeAspect="1" noChangeArrowheads="1"/>
          </p:cNvPicPr>
          <p:nvPr/>
        </p:nvPicPr>
        <p:blipFill>
          <a:blip r:embed="rId4"/>
          <a:srcRect/>
          <a:stretch>
            <a:fillRect/>
          </a:stretch>
        </p:blipFill>
        <p:spPr bwMode="auto">
          <a:xfrm>
            <a:off x="228600" y="4256088"/>
            <a:ext cx="8709025" cy="11112"/>
          </a:xfrm>
          <a:prstGeom prst="rect">
            <a:avLst/>
          </a:prstGeom>
          <a:noFill/>
          <a:ln w="9525">
            <a:noFill/>
            <a:miter lim="800000"/>
            <a:headEnd/>
            <a:tailEnd/>
          </a:ln>
        </p:spPr>
      </p:pic>
      <p:sp>
        <p:nvSpPr>
          <p:cNvPr id="43010" name="Rectangle 2"/>
          <p:cNvSpPr>
            <a:spLocks noGrp="1" noChangeArrowheads="1"/>
          </p:cNvSpPr>
          <p:nvPr>
            <p:ph type="ctrTitle"/>
          </p:nvPr>
        </p:nvSpPr>
        <p:spPr>
          <a:xfrm>
            <a:off x="685800" y="2130425"/>
            <a:ext cx="7772400" cy="1470025"/>
          </a:xfrm>
        </p:spPr>
        <p:txBody>
          <a:bodyPr/>
          <a:lstStyle>
            <a:lvl1pPr>
              <a:defRPr/>
            </a:lvl1pPr>
          </a:lstStyle>
          <a:p>
            <a:r>
              <a:rPr lang="en-US"/>
              <a:t>Click to edit Master title style</a:t>
            </a:r>
          </a:p>
        </p:txBody>
      </p:sp>
      <p:sp>
        <p:nvSpPr>
          <p:cNvPr id="43011"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8" name="Rectangle 4"/>
          <p:cNvSpPr>
            <a:spLocks noGrp="1" noChangeArrowheads="1"/>
          </p:cNvSpPr>
          <p:nvPr>
            <p:ph type="dt" sz="half" idx="10"/>
          </p:nvPr>
        </p:nvSpPr>
        <p:spPr/>
        <p:txBody>
          <a:bodyPr/>
          <a:lstStyle>
            <a:lvl1pPr>
              <a:defRPr/>
            </a:lvl1pPr>
          </a:lstStyle>
          <a:p>
            <a:pPr>
              <a:defRPr/>
            </a:pPr>
            <a:endParaRPr lang="en-SG" dirty="0"/>
          </a:p>
        </p:txBody>
      </p:sp>
      <p:sp>
        <p:nvSpPr>
          <p:cNvPr id="9" name="Rectangle 5"/>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lvl1pPr>
          </a:lstStyle>
          <a:p>
            <a:pPr>
              <a:defRPr/>
            </a:pPr>
            <a:r>
              <a:rPr lang="en-US" dirty="0"/>
              <a:t>Copyright © 2004-2005 by Republic Polytechnic, Singapore</a:t>
            </a:r>
          </a:p>
        </p:txBody>
      </p:sp>
      <p:sp>
        <p:nvSpPr>
          <p:cNvPr id="10" name="Rectangle 6"/>
          <p:cNvSpPr>
            <a:spLocks noGrp="1" noChangeArrowheads="1"/>
          </p:cNvSpPr>
          <p:nvPr>
            <p:ph type="sldNum" sz="quarter" idx="12"/>
          </p:nvPr>
        </p:nvSpPr>
        <p:spPr/>
        <p:txBody>
          <a:bodyPr/>
          <a:lstStyle>
            <a:lvl1pPr>
              <a:defRPr/>
            </a:lvl1pPr>
          </a:lstStyle>
          <a:p>
            <a:pPr>
              <a:defRPr/>
            </a:pPr>
            <a:fld id="{50DF1C91-F170-4CEA-BC4A-BBC48D468DF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28B1BEF5-EA34-41CD-ACE7-74C5910F4DB1}"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252ECBE6-9727-4B1C-89CF-AC525747D18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235FD5AA-A91F-43B6-A65C-A736DFC1511C}"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F3FCE965-ED4D-44B3-BEC4-FD867D97930D}"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SG" dirty="0"/>
          </a:p>
        </p:txBody>
      </p:sp>
      <p:sp>
        <p:nvSpPr>
          <p:cNvPr id="5" name="Rectangle 6"/>
          <p:cNvSpPr>
            <a:spLocks noGrp="1" noChangeArrowheads="1"/>
          </p:cNvSpPr>
          <p:nvPr>
            <p:ph type="sldNum" sz="quarter" idx="11"/>
          </p:nvPr>
        </p:nvSpPr>
        <p:spPr>
          <a:ln/>
        </p:spPr>
        <p:txBody>
          <a:bodyPr/>
          <a:lstStyle>
            <a:lvl1pPr>
              <a:defRPr/>
            </a:lvl1pPr>
          </a:lstStyle>
          <a:p>
            <a:pPr>
              <a:defRPr/>
            </a:pPr>
            <a:fld id="{A2E22307-1CAD-422A-9945-6EAE3CC08F7A}"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8262E813-08D3-4545-AE71-7BAA6748703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SG" dirty="0"/>
          </a:p>
        </p:txBody>
      </p:sp>
      <p:sp>
        <p:nvSpPr>
          <p:cNvPr id="8" name="Rectangle 6"/>
          <p:cNvSpPr>
            <a:spLocks noGrp="1" noChangeArrowheads="1"/>
          </p:cNvSpPr>
          <p:nvPr>
            <p:ph type="sldNum" sz="quarter" idx="11"/>
          </p:nvPr>
        </p:nvSpPr>
        <p:spPr>
          <a:ln/>
        </p:spPr>
        <p:txBody>
          <a:bodyPr/>
          <a:lstStyle>
            <a:lvl1pPr>
              <a:defRPr/>
            </a:lvl1pPr>
          </a:lstStyle>
          <a:p>
            <a:pPr>
              <a:defRPr/>
            </a:pPr>
            <a:fld id="{14B4C353-520B-413C-8B26-A0DE01B7D5B0}"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SG" dirty="0"/>
          </a:p>
        </p:txBody>
      </p:sp>
      <p:sp>
        <p:nvSpPr>
          <p:cNvPr id="4" name="Rectangle 6"/>
          <p:cNvSpPr>
            <a:spLocks noGrp="1" noChangeArrowheads="1"/>
          </p:cNvSpPr>
          <p:nvPr>
            <p:ph type="sldNum" sz="quarter" idx="11"/>
          </p:nvPr>
        </p:nvSpPr>
        <p:spPr>
          <a:ln/>
        </p:spPr>
        <p:txBody>
          <a:bodyPr/>
          <a:lstStyle>
            <a:lvl1pPr>
              <a:defRPr/>
            </a:lvl1pPr>
          </a:lstStyle>
          <a:p>
            <a:pPr>
              <a:defRPr/>
            </a:pPr>
            <a:fld id="{A1D8167A-9A66-4BC3-9CE4-9875D3C57F11}"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SG" dirty="0"/>
          </a:p>
        </p:txBody>
      </p:sp>
      <p:sp>
        <p:nvSpPr>
          <p:cNvPr id="3" name="Rectangle 6"/>
          <p:cNvSpPr>
            <a:spLocks noGrp="1" noChangeArrowheads="1"/>
          </p:cNvSpPr>
          <p:nvPr>
            <p:ph type="sldNum" sz="quarter" idx="11"/>
          </p:nvPr>
        </p:nvSpPr>
        <p:spPr>
          <a:ln/>
        </p:spPr>
        <p:txBody>
          <a:bodyPr/>
          <a:lstStyle>
            <a:lvl1pPr>
              <a:defRPr/>
            </a:lvl1pPr>
          </a:lstStyle>
          <a:p>
            <a:pPr>
              <a:defRPr/>
            </a:pPr>
            <a:fld id="{CA36E6C2-D06C-41E9-AB02-D12547FE8406}"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5AABE2CF-EF73-456E-BE5A-2B057E0A8EAE}"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SG" dirty="0"/>
          </a:p>
        </p:txBody>
      </p:sp>
      <p:sp>
        <p:nvSpPr>
          <p:cNvPr id="6" name="Rectangle 6"/>
          <p:cNvSpPr>
            <a:spLocks noGrp="1" noChangeArrowheads="1"/>
          </p:cNvSpPr>
          <p:nvPr>
            <p:ph type="sldNum" sz="quarter" idx="11"/>
          </p:nvPr>
        </p:nvSpPr>
        <p:spPr>
          <a:ln/>
        </p:spPr>
        <p:txBody>
          <a:bodyPr/>
          <a:lstStyle>
            <a:lvl1pPr>
              <a:defRPr/>
            </a:lvl1pPr>
          </a:lstStyle>
          <a:p>
            <a:pPr>
              <a:defRPr/>
            </a:pPr>
            <a:fld id="{176C1BD0-9767-4B9A-BB7B-A184DF4554B0}"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SG" dirty="0"/>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279E2220-D629-4553-B913-3E07F0593D25}" type="slidenum">
              <a:rPr lang="en-US"/>
              <a:pPr>
                <a:defRPr/>
              </a:pPr>
              <a:t>‹#›</a:t>
            </a:fld>
            <a:endParaRPr lang="en-US" dirty="0"/>
          </a:p>
        </p:txBody>
      </p:sp>
      <p:pic>
        <p:nvPicPr>
          <p:cNvPr id="2054" name="Picture 7"/>
          <p:cNvPicPr>
            <a:picLocks noChangeAspect="1" noChangeArrowheads="1"/>
          </p:cNvPicPr>
          <p:nvPr/>
        </p:nvPicPr>
        <p:blipFill>
          <a:blip r:embed="rId14" cstate="print"/>
          <a:srcRect/>
          <a:stretch>
            <a:fillRect/>
          </a:stretch>
        </p:blipFill>
        <p:spPr bwMode="auto">
          <a:xfrm>
            <a:off x="4038600" y="6516688"/>
            <a:ext cx="941388" cy="292100"/>
          </a:xfrm>
          <a:prstGeom prst="rect">
            <a:avLst/>
          </a:prstGeom>
          <a:noFill/>
          <a:ln w="9525">
            <a:noFill/>
            <a:miter lim="800000"/>
            <a:headEnd/>
            <a:tailEnd/>
          </a:ln>
        </p:spPr>
      </p:pic>
      <p:sp>
        <p:nvSpPr>
          <p:cNvPr id="1033" name="Rectangle 9"/>
          <p:cNvSpPr>
            <a:spLocks noChangeArrowheads="1"/>
          </p:cNvSpPr>
          <p:nvPr/>
        </p:nvSpPr>
        <p:spPr bwMode="auto">
          <a:xfrm>
            <a:off x="182563" y="1295400"/>
            <a:ext cx="8775700" cy="55563"/>
          </a:xfrm>
          <a:prstGeom prst="rect">
            <a:avLst/>
          </a:prstGeom>
          <a:solidFill>
            <a:srgbClr val="008000"/>
          </a:solidFill>
          <a:ln w="9525">
            <a:noFill/>
            <a:miter lim="800000"/>
            <a:headEnd/>
            <a:tailEnd/>
          </a:ln>
          <a:effectLst/>
        </p:spPr>
        <p:txBody>
          <a:bodyPr wrap="none" anchor="ctr"/>
          <a:lstStyle/>
          <a:p>
            <a:pPr>
              <a:defRPr/>
            </a:pPr>
            <a:endParaRPr lang="en-SG" dirty="0"/>
          </a:p>
        </p:txBody>
      </p:sp>
    </p:spTree>
  </p:cSld>
  <p:clrMap bg1="lt1" tx1="dk1" bg2="lt2" tx2="dk2" accent1="accent1" accent2="accent2" accent3="accent3" accent4="accent4" accent5="accent5" accent6="accent6" hlink="hlink" folHlink="folHlink"/>
  <p:sldLayoutIdLst>
    <p:sldLayoutId id="2147483713"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Lst>
  <p:txStyles>
    <p:titleStyle>
      <a:lvl1pPr algn="l" rtl="0" eaLnBrk="0" fontAlgn="base" hangingPunct="0">
        <a:spcBef>
          <a:spcPct val="0"/>
        </a:spcBef>
        <a:spcAft>
          <a:spcPct val="0"/>
        </a:spcAft>
        <a:defRPr sz="3600" b="1">
          <a:solidFill>
            <a:schemeClr val="tx2"/>
          </a:solidFill>
          <a:latin typeface="+mj-lt"/>
          <a:ea typeface="+mj-ea"/>
          <a:cs typeface="+mj-cs"/>
        </a:defRPr>
      </a:lvl1pPr>
      <a:lvl2pPr algn="l" rtl="0" eaLnBrk="0" fontAlgn="base" hangingPunct="0">
        <a:spcBef>
          <a:spcPct val="0"/>
        </a:spcBef>
        <a:spcAft>
          <a:spcPct val="0"/>
        </a:spcAft>
        <a:defRPr sz="3600" b="1">
          <a:solidFill>
            <a:schemeClr val="tx2"/>
          </a:solidFill>
          <a:latin typeface="Arial" charset="0"/>
          <a:cs typeface="Arial" charset="0"/>
        </a:defRPr>
      </a:lvl2pPr>
      <a:lvl3pPr algn="l" rtl="0" eaLnBrk="0" fontAlgn="base" hangingPunct="0">
        <a:spcBef>
          <a:spcPct val="0"/>
        </a:spcBef>
        <a:spcAft>
          <a:spcPct val="0"/>
        </a:spcAft>
        <a:defRPr sz="3600" b="1">
          <a:solidFill>
            <a:schemeClr val="tx2"/>
          </a:solidFill>
          <a:latin typeface="Arial" charset="0"/>
          <a:cs typeface="Arial" charset="0"/>
        </a:defRPr>
      </a:lvl3pPr>
      <a:lvl4pPr algn="l" rtl="0" eaLnBrk="0" fontAlgn="base" hangingPunct="0">
        <a:spcBef>
          <a:spcPct val="0"/>
        </a:spcBef>
        <a:spcAft>
          <a:spcPct val="0"/>
        </a:spcAft>
        <a:defRPr sz="3600" b="1">
          <a:solidFill>
            <a:schemeClr val="tx2"/>
          </a:solidFill>
          <a:latin typeface="Arial" charset="0"/>
          <a:cs typeface="Arial" charset="0"/>
        </a:defRPr>
      </a:lvl4pPr>
      <a:lvl5pPr algn="l" rtl="0" eaLnBrk="0" fontAlgn="base" hangingPunct="0">
        <a:spcBef>
          <a:spcPct val="0"/>
        </a:spcBef>
        <a:spcAft>
          <a:spcPct val="0"/>
        </a:spcAft>
        <a:defRPr sz="3600" b="1">
          <a:solidFill>
            <a:schemeClr val="tx2"/>
          </a:solidFill>
          <a:latin typeface="Arial" charset="0"/>
          <a:cs typeface="Arial" charset="0"/>
        </a:defRPr>
      </a:lvl5pPr>
      <a:lvl6pPr marL="457200" algn="l" rtl="0" fontAlgn="base">
        <a:spcBef>
          <a:spcPct val="0"/>
        </a:spcBef>
        <a:spcAft>
          <a:spcPct val="0"/>
        </a:spcAft>
        <a:defRPr sz="3600" b="1">
          <a:solidFill>
            <a:schemeClr val="tx2"/>
          </a:solidFill>
          <a:latin typeface="Arial" charset="0"/>
          <a:cs typeface="Arial" charset="0"/>
        </a:defRPr>
      </a:lvl6pPr>
      <a:lvl7pPr marL="914400" algn="l" rtl="0" fontAlgn="base">
        <a:spcBef>
          <a:spcPct val="0"/>
        </a:spcBef>
        <a:spcAft>
          <a:spcPct val="0"/>
        </a:spcAft>
        <a:defRPr sz="3600" b="1">
          <a:solidFill>
            <a:schemeClr val="tx2"/>
          </a:solidFill>
          <a:latin typeface="Arial" charset="0"/>
          <a:cs typeface="Arial" charset="0"/>
        </a:defRPr>
      </a:lvl7pPr>
      <a:lvl8pPr marL="1371600" algn="l" rtl="0" fontAlgn="base">
        <a:spcBef>
          <a:spcPct val="0"/>
        </a:spcBef>
        <a:spcAft>
          <a:spcPct val="0"/>
        </a:spcAft>
        <a:defRPr sz="3600" b="1">
          <a:solidFill>
            <a:schemeClr val="tx2"/>
          </a:solidFill>
          <a:latin typeface="Arial" charset="0"/>
          <a:cs typeface="Arial" charset="0"/>
        </a:defRPr>
      </a:lvl8pPr>
      <a:lvl9pPr marL="1828800" algn="l" rtl="0" fontAlgn="base">
        <a:spcBef>
          <a:spcPct val="0"/>
        </a:spcBef>
        <a:spcAft>
          <a:spcPct val="0"/>
        </a:spcAft>
        <a:defRPr sz="3600" b="1">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oleObject" Target="../embeddings/oleObject1.bin"/><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6" name="Text Box 6"/>
          <p:cNvSpPr txBox="1">
            <a:spLocks noChangeArrowheads="1"/>
          </p:cNvSpPr>
          <p:nvPr/>
        </p:nvSpPr>
        <p:spPr bwMode="auto">
          <a:xfrm>
            <a:off x="3886200" y="6248400"/>
            <a:ext cx="1371600" cy="244475"/>
          </a:xfrm>
          <a:prstGeom prst="rect">
            <a:avLst/>
          </a:prstGeom>
          <a:noFill/>
          <a:ln w="12700" cap="sq">
            <a:noFill/>
            <a:miter lim="800000"/>
            <a:headEnd type="none" w="sm" len="sm"/>
            <a:tailEnd type="none" w="sm" len="sm"/>
          </a:ln>
          <a:effectLst/>
        </p:spPr>
        <p:txBody>
          <a:bodyPr>
            <a:spAutoFit/>
          </a:bodyPr>
          <a:lstStyle/>
          <a:p>
            <a:pPr eaLnBrk="0" hangingPunct="0">
              <a:spcBef>
                <a:spcPct val="50000"/>
              </a:spcBef>
              <a:defRPr/>
            </a:pPr>
            <a:r>
              <a:rPr lang="en-US" sz="1000" b="1" dirty="0">
                <a:effectLst>
                  <a:outerShdw blurRad="38100" dist="38100" dir="2700000" algn="tl">
                    <a:srgbClr val="C0C0C0"/>
                  </a:outerShdw>
                </a:effectLst>
              </a:rPr>
              <a:t>Copyright © </a:t>
            </a:r>
            <a:r>
              <a:rPr lang="en-US" sz="1000" b="1" dirty="0" smtClean="0">
                <a:effectLst>
                  <a:outerShdw blurRad="38100" dist="38100" dir="2700000" algn="tl">
                    <a:srgbClr val="C0C0C0"/>
                  </a:outerShdw>
                </a:effectLst>
              </a:rPr>
              <a:t>2010</a:t>
            </a:r>
            <a:endParaRPr lang="en-US" sz="1000" b="1" dirty="0">
              <a:effectLst>
                <a:outerShdw blurRad="38100" dist="38100" dir="2700000" algn="tl">
                  <a:srgbClr val="C0C0C0"/>
                </a:outerShdw>
              </a:effectLst>
            </a:endParaRPr>
          </a:p>
        </p:txBody>
      </p:sp>
      <p:sp>
        <p:nvSpPr>
          <p:cNvPr id="4099" name="Rectangle 7"/>
          <p:cNvSpPr>
            <a:spLocks noChangeArrowheads="1"/>
          </p:cNvSpPr>
          <p:nvPr/>
        </p:nvSpPr>
        <p:spPr bwMode="auto">
          <a:xfrm>
            <a:off x="654050" y="2928938"/>
            <a:ext cx="7772400" cy="1470025"/>
          </a:xfrm>
          <a:prstGeom prst="rect">
            <a:avLst/>
          </a:prstGeom>
          <a:noFill/>
          <a:ln w="9525">
            <a:noFill/>
            <a:miter lim="800000"/>
            <a:headEnd/>
            <a:tailEnd/>
          </a:ln>
        </p:spPr>
        <p:txBody>
          <a:bodyPr anchor="ctr"/>
          <a:lstStyle/>
          <a:p>
            <a:pPr algn="ctr">
              <a:lnSpc>
                <a:spcPct val="120000"/>
              </a:lnSpc>
            </a:pPr>
            <a:r>
              <a:rPr lang="en-GB" sz="3600" b="1" dirty="0">
                <a:solidFill>
                  <a:srgbClr val="008000"/>
                </a:solidFill>
              </a:rPr>
              <a:t>A101 </a:t>
            </a:r>
            <a:r>
              <a:rPr lang="en-GB" sz="3600" b="1" dirty="0" smtClean="0">
                <a:solidFill>
                  <a:srgbClr val="008000"/>
                </a:solidFill>
              </a:rPr>
              <a:t>Science</a:t>
            </a:r>
            <a:r>
              <a:rPr lang="en-GB" sz="3600" dirty="0">
                <a:solidFill>
                  <a:srgbClr val="008000"/>
                </a:solidFill>
              </a:rPr>
              <a:t/>
            </a:r>
            <a:br>
              <a:rPr lang="en-GB" sz="3600" dirty="0">
                <a:solidFill>
                  <a:srgbClr val="008000"/>
                </a:solidFill>
              </a:rPr>
            </a:br>
            <a:endParaRPr lang="en-GB" sz="3600" dirty="0">
              <a:solidFill>
                <a:srgbClr val="008000"/>
              </a:solidFill>
            </a:endParaRPr>
          </a:p>
          <a:p>
            <a:pPr algn="ctr">
              <a:lnSpc>
                <a:spcPct val="120000"/>
              </a:lnSpc>
            </a:pPr>
            <a:r>
              <a:rPr lang="en-GB" sz="3200" dirty="0">
                <a:solidFill>
                  <a:srgbClr val="008000"/>
                </a:solidFill>
              </a:rPr>
              <a:t>Problem </a:t>
            </a:r>
            <a:r>
              <a:rPr lang="en-GB" sz="3200" dirty="0" smtClean="0">
                <a:solidFill>
                  <a:srgbClr val="008000"/>
                </a:solidFill>
              </a:rPr>
              <a:t>07: </a:t>
            </a:r>
            <a:r>
              <a:rPr lang="en-GB" sz="3200" dirty="0">
                <a:solidFill>
                  <a:srgbClr val="008000"/>
                </a:solidFill>
              </a:rPr>
              <a:t>Drive and Flow </a:t>
            </a:r>
          </a:p>
          <a:p>
            <a:pPr algn="ctr">
              <a:lnSpc>
                <a:spcPct val="120000"/>
              </a:lnSpc>
            </a:pPr>
            <a:endParaRPr lang="en-GB" sz="3200" dirty="0">
              <a:solidFill>
                <a:srgbClr val="008000"/>
              </a:solidFill>
            </a:endParaRPr>
          </a:p>
          <a:p>
            <a:pPr algn="ctr">
              <a:lnSpc>
                <a:spcPct val="120000"/>
              </a:lnSpc>
            </a:pPr>
            <a:r>
              <a:rPr lang="en-US" sz="2800" dirty="0">
                <a:solidFill>
                  <a:srgbClr val="008000"/>
                </a:solidFill>
              </a:rPr>
              <a:t>6</a:t>
            </a:r>
            <a:r>
              <a:rPr lang="en-US" sz="2800" baseline="30000" dirty="0">
                <a:solidFill>
                  <a:srgbClr val="008000"/>
                </a:solidFill>
              </a:rPr>
              <a:t>th</a:t>
            </a:r>
            <a:r>
              <a:rPr lang="en-US" sz="2800" dirty="0">
                <a:solidFill>
                  <a:srgbClr val="008000"/>
                </a:solidFill>
              </a:rPr>
              <a:t> Presentation</a:t>
            </a:r>
            <a:endParaRPr lang="en-GB" sz="2800" dirty="0">
              <a:solidFill>
                <a:srgbClr val="008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8" name="Rectangle 3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SG"/>
          </a:p>
        </p:txBody>
      </p:sp>
      <p:sp>
        <p:nvSpPr>
          <p:cNvPr id="12300"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smtClean="0">
                <a:solidFill>
                  <a:schemeClr val="tx2"/>
                </a:solidFill>
              </a:rPr>
              <a:t>Making predictions</a:t>
            </a:r>
            <a:endParaRPr lang="en-US" sz="3200" b="1" dirty="0">
              <a:solidFill>
                <a:schemeClr val="tx2"/>
              </a:solidFill>
            </a:endParaRPr>
          </a:p>
        </p:txBody>
      </p:sp>
      <p:pic>
        <p:nvPicPr>
          <p:cNvPr id="12" name="Picture 11"/>
          <p:cNvPicPr/>
          <p:nvPr/>
        </p:nvPicPr>
        <p:blipFill>
          <a:blip r:embed="rId3" cstate="print"/>
          <a:srcRect/>
          <a:stretch>
            <a:fillRect/>
          </a:stretch>
        </p:blipFill>
        <p:spPr bwMode="auto">
          <a:xfrm>
            <a:off x="5326982" y="1524885"/>
            <a:ext cx="3448050" cy="4700283"/>
          </a:xfrm>
          <a:prstGeom prst="rect">
            <a:avLst/>
          </a:prstGeom>
          <a:noFill/>
          <a:ln w="9525">
            <a:noFill/>
            <a:miter lim="800000"/>
            <a:headEnd/>
            <a:tailEnd/>
          </a:ln>
        </p:spPr>
      </p:pic>
      <p:sp>
        <p:nvSpPr>
          <p:cNvPr id="13" name="TextBox 12"/>
          <p:cNvSpPr txBox="1"/>
          <p:nvPr/>
        </p:nvSpPr>
        <p:spPr>
          <a:xfrm>
            <a:off x="96253" y="1892965"/>
            <a:ext cx="5213683" cy="923330"/>
          </a:xfrm>
          <a:prstGeom prst="rect">
            <a:avLst/>
          </a:prstGeom>
          <a:noFill/>
        </p:spPr>
        <p:txBody>
          <a:bodyPr wrap="square" rtlCol="0">
            <a:spAutoFit/>
          </a:bodyPr>
          <a:lstStyle/>
          <a:p>
            <a:pPr marL="226800" lvl="1" indent="-226800">
              <a:buFont typeface="Arial" pitchFamily="34" charset="0"/>
              <a:buChar char="•"/>
            </a:pPr>
            <a:r>
              <a:rPr lang="en-US" dirty="0" smtClean="0"/>
              <a:t>As the total flow through the devices is equal to the total flow through the drivers, the flow through each driver must be 100 Qty/s.</a:t>
            </a:r>
          </a:p>
        </p:txBody>
      </p:sp>
      <p:grpSp>
        <p:nvGrpSpPr>
          <p:cNvPr id="2" name="Group 20"/>
          <p:cNvGrpSpPr/>
          <p:nvPr/>
        </p:nvGrpSpPr>
        <p:grpSpPr>
          <a:xfrm>
            <a:off x="6312568" y="1612230"/>
            <a:ext cx="1026693" cy="1319736"/>
            <a:chOff x="6312568" y="1612230"/>
            <a:chExt cx="1026693" cy="1319736"/>
          </a:xfrm>
        </p:grpSpPr>
        <p:sp>
          <p:nvSpPr>
            <p:cNvPr id="11" name="TextBox 10"/>
            <p:cNvSpPr txBox="1"/>
            <p:nvPr/>
          </p:nvSpPr>
          <p:spPr>
            <a:xfrm>
              <a:off x="6328610" y="26549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4" name="TextBox 13"/>
            <p:cNvSpPr txBox="1"/>
            <p:nvPr/>
          </p:nvSpPr>
          <p:spPr>
            <a:xfrm>
              <a:off x="6312568" y="1612230"/>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6" name="TextBox 15"/>
            <p:cNvSpPr txBox="1"/>
            <p:nvPr/>
          </p:nvSpPr>
          <p:spPr>
            <a:xfrm>
              <a:off x="6890084" y="1612231"/>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sp>
          <p:nvSpPr>
            <p:cNvPr id="17" name="TextBox 16"/>
            <p:cNvSpPr txBox="1"/>
            <p:nvPr/>
          </p:nvSpPr>
          <p:spPr>
            <a:xfrm>
              <a:off x="6890083" y="26549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grpSp>
        <p:nvGrpSpPr>
          <p:cNvPr id="3" name="Group 19"/>
          <p:cNvGrpSpPr/>
          <p:nvPr/>
        </p:nvGrpSpPr>
        <p:grpSpPr>
          <a:xfrm>
            <a:off x="5999747" y="3713746"/>
            <a:ext cx="1515977" cy="1624536"/>
            <a:chOff x="5999747" y="3713746"/>
            <a:chExt cx="1515977" cy="1624536"/>
          </a:xfrm>
        </p:grpSpPr>
        <p:sp>
          <p:nvSpPr>
            <p:cNvPr id="6" name="TextBox 5"/>
            <p:cNvSpPr txBox="1"/>
            <p:nvPr/>
          </p:nvSpPr>
          <p:spPr>
            <a:xfrm>
              <a:off x="5999747" y="37217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5" name="TextBox 14"/>
            <p:cNvSpPr txBox="1"/>
            <p:nvPr/>
          </p:nvSpPr>
          <p:spPr>
            <a:xfrm>
              <a:off x="6023810" y="506128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8" name="TextBox 17"/>
            <p:cNvSpPr txBox="1"/>
            <p:nvPr/>
          </p:nvSpPr>
          <p:spPr>
            <a:xfrm>
              <a:off x="7034462" y="3713746"/>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sp>
          <p:nvSpPr>
            <p:cNvPr id="19" name="TextBox 18"/>
            <p:cNvSpPr txBox="1"/>
            <p:nvPr/>
          </p:nvSpPr>
          <p:spPr>
            <a:xfrm>
              <a:off x="7066547" y="506128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grpSp>
        <p:nvGrpSpPr>
          <p:cNvPr id="4" name="Group 23"/>
          <p:cNvGrpSpPr/>
          <p:nvPr/>
        </p:nvGrpSpPr>
        <p:grpSpPr>
          <a:xfrm>
            <a:off x="7419473" y="2414336"/>
            <a:ext cx="978570" cy="1295667"/>
            <a:chOff x="7419473" y="2414336"/>
            <a:chExt cx="978570" cy="1295667"/>
          </a:xfrm>
        </p:grpSpPr>
        <p:sp>
          <p:nvSpPr>
            <p:cNvPr id="22" name="TextBox 21"/>
            <p:cNvSpPr txBox="1"/>
            <p:nvPr/>
          </p:nvSpPr>
          <p:spPr>
            <a:xfrm>
              <a:off x="7419473" y="2414336"/>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sp>
          <p:nvSpPr>
            <p:cNvPr id="23" name="TextBox 22"/>
            <p:cNvSpPr txBox="1"/>
            <p:nvPr/>
          </p:nvSpPr>
          <p:spPr>
            <a:xfrm>
              <a:off x="7459579" y="3433004"/>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grpSp>
      <p:sp>
        <p:nvSpPr>
          <p:cNvPr id="20" name="TextBox 19"/>
          <p:cNvSpPr txBox="1"/>
          <p:nvPr/>
        </p:nvSpPr>
        <p:spPr>
          <a:xfrm>
            <a:off x="7475621" y="4491776"/>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sp>
        <p:nvSpPr>
          <p:cNvPr id="21" name="TextBox 20"/>
          <p:cNvSpPr txBox="1"/>
          <p:nvPr/>
        </p:nvSpPr>
        <p:spPr>
          <a:xfrm>
            <a:off x="7467601" y="5879410"/>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Box 35"/>
          <p:cNvSpPr txBox="1">
            <a:spLocks noChangeArrowheads="1"/>
          </p:cNvSpPr>
          <p:nvPr/>
        </p:nvSpPr>
        <p:spPr bwMode="auto">
          <a:xfrm>
            <a:off x="2803525" y="1728788"/>
            <a:ext cx="369888" cy="354012"/>
          </a:xfrm>
          <a:prstGeom prst="rect">
            <a:avLst/>
          </a:prstGeom>
          <a:noFill/>
          <a:ln w="9525">
            <a:noFill/>
            <a:miter lim="800000"/>
            <a:headEnd/>
            <a:tailEnd/>
          </a:ln>
        </p:spPr>
        <p:txBody>
          <a:bodyPr>
            <a:spAutoFit/>
          </a:bodyPr>
          <a:lstStyle/>
          <a:p>
            <a:r>
              <a:rPr lang="en-US">
                <a:solidFill>
                  <a:schemeClr val="bg1"/>
                </a:solidFill>
              </a:rPr>
              <a:t>A</a:t>
            </a:r>
          </a:p>
        </p:txBody>
      </p:sp>
      <p:sp>
        <p:nvSpPr>
          <p:cNvPr id="12298" name="Rectangle 3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SG"/>
          </a:p>
        </p:txBody>
      </p:sp>
      <p:sp>
        <p:nvSpPr>
          <p:cNvPr id="21" name="Rectangle 20"/>
          <p:cNvSpPr/>
          <p:nvPr/>
        </p:nvSpPr>
        <p:spPr>
          <a:xfrm>
            <a:off x="180975" y="1520949"/>
            <a:ext cx="4535404" cy="4401205"/>
          </a:xfrm>
          <a:prstGeom prst="rect">
            <a:avLst/>
          </a:prstGeom>
        </p:spPr>
        <p:txBody>
          <a:bodyPr wrap="square">
            <a:spAutoFit/>
          </a:bodyPr>
          <a:lstStyle/>
          <a:p>
            <a:pPr marL="115888" indent="-115888">
              <a:buFont typeface="Arial" pitchFamily="34" charset="0"/>
              <a:buChar char="•"/>
            </a:pPr>
            <a:r>
              <a:rPr lang="en-US" sz="2000" dirty="0" smtClean="0"/>
              <a:t>Since the driving force is 120 units, the difference in bar height across the driver is 120 units, with the height of the left bar being 120 units.</a:t>
            </a:r>
          </a:p>
          <a:p>
            <a:pPr marL="115888" indent="-115888">
              <a:buFont typeface="Arial" pitchFamily="34" charset="0"/>
              <a:buChar char="•"/>
            </a:pPr>
            <a:r>
              <a:rPr lang="en-US" sz="2000" dirty="0" smtClean="0"/>
              <a:t>The sum of the difference in bar heights across the two devices is equal to the difference in bar height across the driver. Dividing equally, the difference in bar height across each device is 60 units.</a:t>
            </a:r>
          </a:p>
          <a:p>
            <a:pPr marL="115888" indent="-115888">
              <a:buFont typeface="Arial" pitchFamily="34" charset="0"/>
              <a:buChar char="•"/>
            </a:pPr>
            <a:r>
              <a:rPr lang="en-US" sz="2000" dirty="0" smtClean="0"/>
              <a:t>Hence, the flow through the device is 60 Qty/s.</a:t>
            </a:r>
          </a:p>
          <a:p>
            <a:pPr marL="115888" indent="-115888">
              <a:buFont typeface="Arial" pitchFamily="34" charset="0"/>
              <a:buChar char="•"/>
            </a:pPr>
            <a:r>
              <a:rPr lang="en-US" sz="2000" dirty="0" smtClean="0"/>
              <a:t>The flow through each driver must be 30 Qty/s.</a:t>
            </a:r>
          </a:p>
        </p:txBody>
      </p:sp>
      <p:pic>
        <p:nvPicPr>
          <p:cNvPr id="11" name="Picture 10"/>
          <p:cNvPicPr/>
          <p:nvPr/>
        </p:nvPicPr>
        <p:blipFill>
          <a:blip r:embed="rId3" cstate="print"/>
          <a:srcRect/>
          <a:stretch>
            <a:fillRect/>
          </a:stretch>
        </p:blipFill>
        <p:spPr bwMode="auto">
          <a:xfrm>
            <a:off x="4760724" y="1629025"/>
            <a:ext cx="3837843" cy="4033838"/>
          </a:xfrm>
          <a:prstGeom prst="rect">
            <a:avLst/>
          </a:prstGeom>
          <a:noFill/>
          <a:ln w="9525">
            <a:noFill/>
            <a:miter lim="800000"/>
            <a:headEnd/>
            <a:tailEnd/>
          </a:ln>
        </p:spPr>
      </p:pic>
      <p:sp>
        <p:nvSpPr>
          <p:cNvPr id="13"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smtClean="0">
                <a:solidFill>
                  <a:schemeClr val="tx2"/>
                </a:solidFill>
              </a:rPr>
              <a:t>Making predictions</a:t>
            </a:r>
            <a:endParaRPr lang="en-US" sz="3200" b="1" dirty="0">
              <a:solidFill>
                <a:schemeClr val="tx2"/>
              </a:solidFill>
            </a:endParaRPr>
          </a:p>
        </p:txBody>
      </p:sp>
      <p:grpSp>
        <p:nvGrpSpPr>
          <p:cNvPr id="19" name="Group 18"/>
          <p:cNvGrpSpPr/>
          <p:nvPr/>
        </p:nvGrpSpPr>
        <p:grpSpPr>
          <a:xfrm>
            <a:off x="5590674" y="2927682"/>
            <a:ext cx="1604208" cy="1656620"/>
            <a:chOff x="5590674" y="2927682"/>
            <a:chExt cx="1604208" cy="1656620"/>
          </a:xfrm>
        </p:grpSpPr>
        <p:sp>
          <p:nvSpPr>
            <p:cNvPr id="15" name="TextBox 14"/>
            <p:cNvSpPr txBox="1"/>
            <p:nvPr/>
          </p:nvSpPr>
          <p:spPr>
            <a:xfrm>
              <a:off x="5622758" y="4291261"/>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120</a:t>
              </a:r>
              <a:endParaRPr lang="en-GB" sz="1200" dirty="0">
                <a:solidFill>
                  <a:schemeClr val="bg1"/>
                </a:solidFill>
              </a:endParaRPr>
            </a:p>
          </p:txBody>
        </p:sp>
        <p:sp>
          <p:nvSpPr>
            <p:cNvPr id="16" name="TextBox 15"/>
            <p:cNvSpPr txBox="1"/>
            <p:nvPr/>
          </p:nvSpPr>
          <p:spPr>
            <a:xfrm>
              <a:off x="5590674" y="2927682"/>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120</a:t>
              </a:r>
              <a:endParaRPr lang="en-GB" sz="1200" dirty="0">
                <a:solidFill>
                  <a:schemeClr val="bg1"/>
                </a:solidFill>
              </a:endParaRPr>
            </a:p>
          </p:txBody>
        </p:sp>
        <p:sp>
          <p:nvSpPr>
            <p:cNvPr id="17" name="TextBox 16"/>
            <p:cNvSpPr txBox="1"/>
            <p:nvPr/>
          </p:nvSpPr>
          <p:spPr>
            <a:xfrm>
              <a:off x="6713618" y="292768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sp>
          <p:nvSpPr>
            <p:cNvPr id="18" name="TextBox 17"/>
            <p:cNvSpPr txBox="1"/>
            <p:nvPr/>
          </p:nvSpPr>
          <p:spPr>
            <a:xfrm>
              <a:off x="6745705" y="430730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grpSp>
        <p:nvGrpSpPr>
          <p:cNvPr id="26" name="Group 25"/>
          <p:cNvGrpSpPr/>
          <p:nvPr/>
        </p:nvGrpSpPr>
        <p:grpSpPr>
          <a:xfrm>
            <a:off x="5309937" y="1712493"/>
            <a:ext cx="1949105" cy="276999"/>
            <a:chOff x="5309937" y="1712493"/>
            <a:chExt cx="1949105" cy="276999"/>
          </a:xfrm>
        </p:grpSpPr>
        <p:sp>
          <p:nvSpPr>
            <p:cNvPr id="22" name="TextBox 21"/>
            <p:cNvSpPr txBox="1"/>
            <p:nvPr/>
          </p:nvSpPr>
          <p:spPr>
            <a:xfrm>
              <a:off x="5309937" y="171249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120</a:t>
              </a:r>
              <a:endParaRPr lang="en-GB" sz="1200" dirty="0">
                <a:solidFill>
                  <a:schemeClr val="bg1"/>
                </a:solidFill>
              </a:endParaRPr>
            </a:p>
          </p:txBody>
        </p:sp>
        <p:sp>
          <p:nvSpPr>
            <p:cNvPr id="23" name="TextBox 22"/>
            <p:cNvSpPr txBox="1"/>
            <p:nvPr/>
          </p:nvSpPr>
          <p:spPr>
            <a:xfrm>
              <a:off x="5911513" y="171249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60</a:t>
              </a:r>
              <a:endParaRPr lang="en-GB" sz="1200" dirty="0">
                <a:solidFill>
                  <a:schemeClr val="bg1"/>
                </a:solidFill>
              </a:endParaRPr>
            </a:p>
          </p:txBody>
        </p:sp>
        <p:sp>
          <p:nvSpPr>
            <p:cNvPr id="24" name="TextBox 23"/>
            <p:cNvSpPr txBox="1"/>
            <p:nvPr/>
          </p:nvSpPr>
          <p:spPr>
            <a:xfrm>
              <a:off x="6232353" y="171249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60</a:t>
              </a:r>
              <a:endParaRPr lang="en-GB" sz="1200" dirty="0">
                <a:solidFill>
                  <a:schemeClr val="bg1"/>
                </a:solidFill>
              </a:endParaRPr>
            </a:p>
          </p:txBody>
        </p:sp>
        <p:sp>
          <p:nvSpPr>
            <p:cNvPr id="25" name="TextBox 24"/>
            <p:cNvSpPr txBox="1"/>
            <p:nvPr/>
          </p:nvSpPr>
          <p:spPr>
            <a:xfrm>
              <a:off x="6809865" y="171249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sp>
        <p:nvSpPr>
          <p:cNvPr id="27" name="TextBox 26"/>
          <p:cNvSpPr txBox="1"/>
          <p:nvPr/>
        </p:nvSpPr>
        <p:spPr>
          <a:xfrm>
            <a:off x="7194886" y="2574737"/>
            <a:ext cx="938464" cy="276999"/>
          </a:xfrm>
          <a:prstGeom prst="rect">
            <a:avLst/>
          </a:prstGeom>
          <a:solidFill>
            <a:schemeClr val="bg1"/>
          </a:solidFill>
        </p:spPr>
        <p:txBody>
          <a:bodyPr wrap="square" rtlCol="0">
            <a:spAutoFit/>
          </a:bodyPr>
          <a:lstStyle/>
          <a:p>
            <a:pPr algn="ctr"/>
            <a:r>
              <a:rPr lang="en-US" sz="1200" dirty="0" smtClean="0"/>
              <a:t>60 Qty/s</a:t>
            </a:r>
            <a:endParaRPr lang="en-GB" sz="1200" dirty="0"/>
          </a:p>
        </p:txBody>
      </p:sp>
      <p:grpSp>
        <p:nvGrpSpPr>
          <p:cNvPr id="30" name="Group 29"/>
          <p:cNvGrpSpPr/>
          <p:nvPr/>
        </p:nvGrpSpPr>
        <p:grpSpPr>
          <a:xfrm>
            <a:off x="7202908" y="3705699"/>
            <a:ext cx="946486" cy="1760885"/>
            <a:chOff x="7202908" y="3705699"/>
            <a:chExt cx="946486" cy="1760885"/>
          </a:xfrm>
        </p:grpSpPr>
        <p:sp>
          <p:nvSpPr>
            <p:cNvPr id="28" name="TextBox 27"/>
            <p:cNvSpPr txBox="1"/>
            <p:nvPr/>
          </p:nvSpPr>
          <p:spPr>
            <a:xfrm>
              <a:off x="7202908" y="3705699"/>
              <a:ext cx="938464" cy="276999"/>
            </a:xfrm>
            <a:prstGeom prst="rect">
              <a:avLst/>
            </a:prstGeom>
            <a:solidFill>
              <a:schemeClr val="bg1"/>
            </a:solidFill>
          </p:spPr>
          <p:txBody>
            <a:bodyPr wrap="square" rtlCol="0">
              <a:spAutoFit/>
            </a:bodyPr>
            <a:lstStyle/>
            <a:p>
              <a:pPr algn="ctr"/>
              <a:r>
                <a:rPr lang="en-US" sz="1200" dirty="0" smtClean="0"/>
                <a:t>30 Qty/s</a:t>
              </a:r>
              <a:endParaRPr lang="en-GB" sz="1200" dirty="0"/>
            </a:p>
          </p:txBody>
        </p:sp>
        <p:sp>
          <p:nvSpPr>
            <p:cNvPr id="29" name="TextBox 28"/>
            <p:cNvSpPr txBox="1"/>
            <p:nvPr/>
          </p:nvSpPr>
          <p:spPr>
            <a:xfrm>
              <a:off x="7210930" y="5189585"/>
              <a:ext cx="938464" cy="276999"/>
            </a:xfrm>
            <a:prstGeom prst="rect">
              <a:avLst/>
            </a:prstGeom>
            <a:solidFill>
              <a:schemeClr val="bg1"/>
            </a:solidFill>
          </p:spPr>
          <p:txBody>
            <a:bodyPr wrap="square" rtlCol="0">
              <a:spAutoFit/>
            </a:bodyPr>
            <a:lstStyle/>
            <a:p>
              <a:pPr algn="ctr"/>
              <a:r>
                <a:rPr lang="en-US" sz="1200" dirty="0" smtClean="0"/>
                <a:t>30 Qty/s</a:t>
              </a:r>
              <a:endParaRPr lang="en-GB" sz="12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1">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1">
                                            <p:txEl>
                                              <p:pRg st="2" end="2"/>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1" nodeType="clickEffect">
                                  <p:stCondLst>
                                    <p:cond delay="0"/>
                                  </p:stCondLst>
                                  <p:childTnLst>
                                    <p:set>
                                      <p:cBhvr>
                                        <p:cTn id="26" dur="1" fill="hold">
                                          <p:stCondLst>
                                            <p:cond delay="0"/>
                                          </p:stCondLst>
                                        </p:cTn>
                                        <p:tgtEl>
                                          <p:spTgt spid="2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1">
                                            <p:txEl>
                                              <p:pRg st="3" end="3"/>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uiExpand="1" build="p"/>
      <p:bldP spid="27"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2"/>
          <p:cNvSpPr txBox="1">
            <a:spLocks noChangeArrowheads="1"/>
          </p:cNvSpPr>
          <p:nvPr/>
        </p:nvSpPr>
        <p:spPr bwMode="auto">
          <a:xfrm>
            <a:off x="231775" y="1380206"/>
            <a:ext cx="8680450" cy="646112"/>
          </a:xfrm>
          <a:prstGeom prst="rect">
            <a:avLst/>
          </a:prstGeom>
          <a:noFill/>
          <a:ln w="9525">
            <a:noFill/>
            <a:miter lim="800000"/>
            <a:headEnd/>
            <a:tailEnd/>
          </a:ln>
        </p:spPr>
        <p:txBody>
          <a:bodyPr>
            <a:spAutoFit/>
          </a:bodyPr>
          <a:lstStyle/>
          <a:p>
            <a:pPr marL="174625" indent="-174625">
              <a:buFontTx/>
              <a:buChar char="•"/>
            </a:pPr>
            <a:r>
              <a:rPr lang="en-US" dirty="0"/>
              <a:t>To explain the phenomena observed in the programs, we performed the steps similar to </a:t>
            </a:r>
            <a:r>
              <a:rPr lang="en-US" i="1" dirty="0" smtClean="0"/>
              <a:t>A101 P02 </a:t>
            </a:r>
            <a:r>
              <a:rPr lang="en-US" i="1" dirty="0"/>
              <a:t>Strange Actions</a:t>
            </a:r>
            <a:r>
              <a:rPr lang="en-US" dirty="0"/>
              <a:t>.</a:t>
            </a:r>
          </a:p>
        </p:txBody>
      </p:sp>
      <p:sp>
        <p:nvSpPr>
          <p:cNvPr id="13315"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smtClean="0">
                <a:solidFill>
                  <a:schemeClr val="tx2"/>
                </a:solidFill>
              </a:rPr>
              <a:t>Learning points</a:t>
            </a:r>
            <a:endParaRPr lang="en-US" sz="3200" b="1" dirty="0">
              <a:solidFill>
                <a:schemeClr val="tx2"/>
              </a:solidFill>
            </a:endParaRPr>
          </a:p>
        </p:txBody>
      </p:sp>
      <p:sp>
        <p:nvSpPr>
          <p:cNvPr id="2" name="TextBox 2"/>
          <p:cNvSpPr txBox="1">
            <a:spLocks noChangeArrowheads="1"/>
          </p:cNvSpPr>
          <p:nvPr/>
        </p:nvSpPr>
        <p:spPr bwMode="auto">
          <a:xfrm>
            <a:off x="217488" y="3549494"/>
            <a:ext cx="8680450" cy="3139321"/>
          </a:xfrm>
          <a:prstGeom prst="rect">
            <a:avLst/>
          </a:prstGeom>
          <a:noFill/>
          <a:ln w="9525">
            <a:noFill/>
            <a:miter lim="800000"/>
            <a:headEnd/>
            <a:tailEnd/>
          </a:ln>
        </p:spPr>
        <p:txBody>
          <a:bodyPr>
            <a:spAutoFit/>
          </a:bodyPr>
          <a:lstStyle/>
          <a:p>
            <a:pPr marL="174625" indent="-174625">
              <a:buFontTx/>
              <a:buChar char="•"/>
            </a:pPr>
            <a:r>
              <a:rPr lang="en-US" dirty="0"/>
              <a:t>The driver provides a difference in a quantity </a:t>
            </a:r>
            <a:r>
              <a:rPr lang="en-US" dirty="0" smtClean="0"/>
              <a:t>(bar height) across </a:t>
            </a:r>
            <a:r>
              <a:rPr lang="en-US" dirty="0"/>
              <a:t>the device which results in a flow.</a:t>
            </a:r>
          </a:p>
          <a:p>
            <a:pPr marL="174625" indent="-174625">
              <a:buFontTx/>
              <a:buChar char="•"/>
            </a:pPr>
            <a:r>
              <a:rPr lang="en-US" dirty="0" smtClean="0"/>
              <a:t>The </a:t>
            </a:r>
            <a:r>
              <a:rPr lang="en-US" dirty="0"/>
              <a:t>device(s</a:t>
            </a:r>
            <a:r>
              <a:rPr lang="en-US" dirty="0" smtClean="0"/>
              <a:t>) cause(s) a drop in the </a:t>
            </a:r>
            <a:r>
              <a:rPr lang="en-US" dirty="0"/>
              <a:t>quantity </a:t>
            </a:r>
            <a:r>
              <a:rPr lang="en-US" dirty="0" smtClean="0"/>
              <a:t>(bar height) in the direction of the flow set </a:t>
            </a:r>
            <a:r>
              <a:rPr lang="en-US" dirty="0"/>
              <a:t>up by the driver.</a:t>
            </a:r>
          </a:p>
          <a:p>
            <a:pPr marL="174625" indent="-174625">
              <a:buFontTx/>
              <a:buChar char="•"/>
            </a:pPr>
            <a:r>
              <a:rPr lang="en-US" dirty="0" smtClean="0"/>
              <a:t>The amount of flow </a:t>
            </a:r>
            <a:r>
              <a:rPr lang="en-US" dirty="0"/>
              <a:t>is directly proportional to the difference in that quantity but inversely proportional to the number of devices</a:t>
            </a:r>
            <a:r>
              <a:rPr lang="en-US" dirty="0" smtClean="0"/>
              <a:t>.</a:t>
            </a:r>
          </a:p>
          <a:p>
            <a:pPr marL="174625" indent="-174625">
              <a:buFontTx/>
              <a:buChar char="•"/>
            </a:pPr>
            <a:r>
              <a:rPr lang="en-US" dirty="0" smtClean="0"/>
              <a:t>The total amount of flow through all devices must equal to the total amount of flow through all the drivers. When there is a branching of paths, the amount of flow before the branching must be equal to the total flow after the branching.</a:t>
            </a:r>
            <a:endParaRPr lang="en-US" dirty="0"/>
          </a:p>
          <a:p>
            <a:pPr marL="174625" indent="-174625">
              <a:buFontTx/>
              <a:buChar char="•"/>
            </a:pPr>
            <a:r>
              <a:rPr lang="en-US" dirty="0" smtClean="0"/>
              <a:t>Different </a:t>
            </a:r>
            <a:r>
              <a:rPr lang="en-US" dirty="0"/>
              <a:t>arrangements of the same </a:t>
            </a:r>
            <a:r>
              <a:rPr lang="en-US" dirty="0" smtClean="0"/>
              <a:t>number </a:t>
            </a:r>
            <a:r>
              <a:rPr lang="en-US" dirty="0"/>
              <a:t>of drivers and devices will not necessarily give the same outcome.</a:t>
            </a:r>
          </a:p>
        </p:txBody>
      </p:sp>
      <p:grpSp>
        <p:nvGrpSpPr>
          <p:cNvPr id="13317" name="Group 28"/>
          <p:cNvGrpSpPr>
            <a:grpSpLocks/>
          </p:cNvGrpSpPr>
          <p:nvPr/>
        </p:nvGrpSpPr>
        <p:grpSpPr bwMode="auto">
          <a:xfrm>
            <a:off x="1813719" y="2132096"/>
            <a:ext cx="5516562" cy="1349125"/>
            <a:chOff x="508004" y="2593335"/>
            <a:chExt cx="5455754" cy="1601296"/>
          </a:xfrm>
        </p:grpSpPr>
        <p:sp>
          <p:nvSpPr>
            <p:cNvPr id="5" name="Rounded Rectangle 4"/>
            <p:cNvSpPr/>
            <p:nvPr/>
          </p:nvSpPr>
          <p:spPr>
            <a:xfrm>
              <a:off x="508004" y="2594278"/>
              <a:ext cx="1640651" cy="840365"/>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Observations</a:t>
              </a:r>
            </a:p>
          </p:txBody>
        </p:sp>
        <p:sp>
          <p:nvSpPr>
            <p:cNvPr id="6" name="Right Arrow 5"/>
            <p:cNvSpPr/>
            <p:nvPr/>
          </p:nvSpPr>
          <p:spPr>
            <a:xfrm>
              <a:off x="2235005" y="2932199"/>
              <a:ext cx="262190" cy="2600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Rounded Rectangle 6"/>
            <p:cNvSpPr/>
            <p:nvPr/>
          </p:nvSpPr>
          <p:spPr>
            <a:xfrm>
              <a:off x="2586686" y="2593335"/>
              <a:ext cx="1488361" cy="842250"/>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r>
                <a:rPr lang="en-SG" dirty="0" smtClean="0"/>
                <a:t> Deductions</a:t>
              </a:r>
              <a:endParaRPr lang="en-SG" dirty="0"/>
            </a:p>
          </p:txBody>
        </p:sp>
        <p:sp>
          <p:nvSpPr>
            <p:cNvPr id="9" name="Right Arrow 8"/>
            <p:cNvSpPr/>
            <p:nvPr/>
          </p:nvSpPr>
          <p:spPr>
            <a:xfrm>
              <a:off x="4144127" y="2909588"/>
              <a:ext cx="260620" cy="26190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ounded Rectangle 12"/>
            <p:cNvSpPr/>
            <p:nvPr/>
          </p:nvSpPr>
          <p:spPr>
            <a:xfrm>
              <a:off x="4513077" y="2593336"/>
              <a:ext cx="1450681" cy="842249"/>
            </a:xfrm>
            <a:prstGeom prst="roundRect">
              <a:avLst/>
            </a:prstGeom>
            <a:solidFill>
              <a:schemeClr val="accent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t>Prediction</a:t>
              </a:r>
            </a:p>
          </p:txBody>
        </p:sp>
        <p:sp>
          <p:nvSpPr>
            <p:cNvPr id="28" name="Curved Up Arrow 27"/>
            <p:cNvSpPr/>
            <p:nvPr/>
          </p:nvSpPr>
          <p:spPr>
            <a:xfrm flipH="1">
              <a:off x="1168974" y="3497467"/>
              <a:ext cx="2205273" cy="697164"/>
            </a:xfrm>
            <a:prstGeom prst="curvedUpArrow">
              <a:avLst>
                <a:gd name="adj1" fmla="val 25000"/>
                <a:gd name="adj2" fmla="val 50000"/>
                <a:gd name="adj3" fmla="val 3319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solidFill>
                  <a:schemeClr val="tx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smtClean="0">
                <a:solidFill>
                  <a:schemeClr val="tx2"/>
                </a:solidFill>
              </a:rPr>
              <a:t>Linking to real life</a:t>
            </a:r>
            <a:endParaRPr lang="en-US" sz="3200" b="1" dirty="0">
              <a:solidFill>
                <a:schemeClr val="tx2"/>
              </a:solidFill>
            </a:endParaRPr>
          </a:p>
        </p:txBody>
      </p:sp>
      <p:sp>
        <p:nvSpPr>
          <p:cNvPr id="2" name="Rectangle 3"/>
          <p:cNvSpPr>
            <a:spLocks noChangeArrowheads="1"/>
          </p:cNvSpPr>
          <p:nvPr/>
        </p:nvSpPr>
        <p:spPr bwMode="auto">
          <a:xfrm>
            <a:off x="384593" y="1410356"/>
            <a:ext cx="8148637" cy="4401205"/>
          </a:xfrm>
          <a:prstGeom prst="rect">
            <a:avLst/>
          </a:prstGeom>
          <a:noFill/>
          <a:ln w="9525">
            <a:noFill/>
            <a:miter lim="800000"/>
            <a:headEnd/>
            <a:tailEnd/>
          </a:ln>
        </p:spPr>
        <p:txBody>
          <a:bodyPr wrap="square">
            <a:spAutoFit/>
          </a:bodyPr>
          <a:lstStyle/>
          <a:p>
            <a:r>
              <a:rPr lang="en-US" sz="2800" dirty="0" smtClean="0"/>
              <a:t>All </a:t>
            </a:r>
            <a:r>
              <a:rPr lang="en-US" sz="2800" dirty="0"/>
              <a:t>the observations and conclusions so far can be also observed </a:t>
            </a:r>
            <a:r>
              <a:rPr lang="en-US" sz="2800" dirty="0" smtClean="0"/>
              <a:t>in daily life scenarios:</a:t>
            </a:r>
          </a:p>
          <a:p>
            <a:pPr marL="914400" lvl="1" indent="-457200">
              <a:buFont typeface="+mj-lt"/>
              <a:buAutoNum type="arabicPeriod"/>
            </a:pPr>
            <a:r>
              <a:rPr lang="en-US" sz="2800" dirty="0" smtClean="0"/>
              <a:t>A potential difference causes a current to flow in an electrical circuit.</a:t>
            </a:r>
          </a:p>
          <a:p>
            <a:pPr marL="914400" lvl="1" indent="-457200">
              <a:buFont typeface="+mj-lt"/>
              <a:buAutoNum type="arabicPeriod"/>
            </a:pPr>
            <a:r>
              <a:rPr lang="en-US" sz="2800" dirty="0" smtClean="0"/>
              <a:t>A temperature difference causes heat to flow from a hot region to a cold region via conduction.</a:t>
            </a:r>
          </a:p>
          <a:p>
            <a:pPr marL="914400" lvl="1" indent="-457200">
              <a:buFont typeface="+mj-lt"/>
              <a:buAutoNum type="arabicPeriod"/>
            </a:pPr>
            <a:r>
              <a:rPr lang="en-US" sz="2800" dirty="0" smtClean="0"/>
              <a:t>A pressure difference causes air to flow from a region of high pressure to a region of low pressure.</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SG" smtClean="0"/>
              <a:t>Discussion</a:t>
            </a:r>
          </a:p>
        </p:txBody>
      </p:sp>
      <p:sp>
        <p:nvSpPr>
          <p:cNvPr id="14339" name="Rectangle 3"/>
          <p:cNvSpPr>
            <a:spLocks noGrp="1" noChangeArrowheads="1"/>
          </p:cNvSpPr>
          <p:nvPr>
            <p:ph type="body" idx="1"/>
          </p:nvPr>
        </p:nvSpPr>
        <p:spPr>
          <a:xfrm>
            <a:off x="457199" y="1585913"/>
            <a:ext cx="8189496" cy="900613"/>
          </a:xfrm>
        </p:spPr>
        <p:txBody>
          <a:bodyPr/>
          <a:lstStyle/>
          <a:p>
            <a:pPr marL="0" indent="0">
              <a:lnSpc>
                <a:spcPct val="80000"/>
              </a:lnSpc>
              <a:buFontTx/>
              <a:buNone/>
            </a:pPr>
            <a:r>
              <a:rPr lang="en-US" sz="2800" dirty="0" smtClean="0"/>
              <a:t>Determine the amount of flow through the </a:t>
            </a:r>
            <a:r>
              <a:rPr lang="en-US" sz="2800" b="1" dirty="0" smtClean="0"/>
              <a:t>driver</a:t>
            </a:r>
            <a:r>
              <a:rPr lang="en-US" sz="2800" dirty="0" smtClean="0"/>
              <a:t> in each of the following arrangements.</a:t>
            </a:r>
            <a:endParaRPr lang="en-SG" sz="2800" dirty="0" smtClean="0"/>
          </a:p>
        </p:txBody>
      </p:sp>
      <p:sp>
        <p:nvSpPr>
          <p:cNvPr id="14341" name="Rectangle 3"/>
          <p:cNvSpPr>
            <a:spLocks noChangeArrowheads="1"/>
          </p:cNvSpPr>
          <p:nvPr/>
        </p:nvSpPr>
        <p:spPr bwMode="auto">
          <a:xfrm>
            <a:off x="1073150" y="3328994"/>
            <a:ext cx="579438" cy="401637"/>
          </a:xfrm>
          <a:prstGeom prst="rect">
            <a:avLst/>
          </a:prstGeom>
          <a:noFill/>
          <a:ln w="9525">
            <a:noFill/>
            <a:miter lim="800000"/>
            <a:headEnd/>
            <a:tailEnd/>
          </a:ln>
        </p:spPr>
        <p:txBody>
          <a:bodyPr/>
          <a:lstStyle/>
          <a:p>
            <a:pPr eaLnBrk="0" hangingPunct="0">
              <a:lnSpc>
                <a:spcPct val="80000"/>
              </a:lnSpc>
              <a:spcBef>
                <a:spcPct val="20000"/>
              </a:spcBef>
            </a:pPr>
            <a:r>
              <a:rPr lang="en-US" sz="2000"/>
              <a:t>a)</a:t>
            </a:r>
            <a:endParaRPr lang="en-SG" sz="2000"/>
          </a:p>
        </p:txBody>
      </p:sp>
      <p:sp>
        <p:nvSpPr>
          <p:cNvPr id="14342" name="Rectangle 3"/>
          <p:cNvSpPr>
            <a:spLocks noChangeArrowheads="1"/>
          </p:cNvSpPr>
          <p:nvPr/>
        </p:nvSpPr>
        <p:spPr bwMode="auto">
          <a:xfrm>
            <a:off x="4920615" y="3328994"/>
            <a:ext cx="579438" cy="401637"/>
          </a:xfrm>
          <a:prstGeom prst="rect">
            <a:avLst/>
          </a:prstGeom>
          <a:noFill/>
          <a:ln w="9525">
            <a:noFill/>
            <a:miter lim="800000"/>
            <a:headEnd/>
            <a:tailEnd/>
          </a:ln>
        </p:spPr>
        <p:txBody>
          <a:bodyPr/>
          <a:lstStyle/>
          <a:p>
            <a:pPr eaLnBrk="0" hangingPunct="0">
              <a:lnSpc>
                <a:spcPct val="80000"/>
              </a:lnSpc>
              <a:spcBef>
                <a:spcPct val="20000"/>
              </a:spcBef>
            </a:pPr>
            <a:r>
              <a:rPr lang="en-US" sz="2000" dirty="0"/>
              <a:t>b)</a:t>
            </a:r>
            <a:endParaRPr lang="en-SG" sz="2000" dirty="0"/>
          </a:p>
        </p:txBody>
      </p:sp>
      <p:sp>
        <p:nvSpPr>
          <p:cNvPr id="14343" name="Rectangle 3"/>
          <p:cNvSpPr>
            <a:spLocks noChangeArrowheads="1"/>
          </p:cNvSpPr>
          <p:nvPr/>
        </p:nvSpPr>
        <p:spPr bwMode="auto">
          <a:xfrm>
            <a:off x="1009650" y="5530850"/>
            <a:ext cx="579438" cy="401638"/>
          </a:xfrm>
          <a:prstGeom prst="rect">
            <a:avLst/>
          </a:prstGeom>
          <a:noFill/>
          <a:ln w="9525">
            <a:noFill/>
            <a:miter lim="800000"/>
            <a:headEnd/>
            <a:tailEnd/>
          </a:ln>
        </p:spPr>
        <p:txBody>
          <a:bodyPr/>
          <a:lstStyle/>
          <a:p>
            <a:pPr eaLnBrk="0" hangingPunct="0">
              <a:lnSpc>
                <a:spcPct val="80000"/>
              </a:lnSpc>
              <a:spcBef>
                <a:spcPct val="20000"/>
              </a:spcBef>
            </a:pPr>
            <a:r>
              <a:rPr lang="en-US" sz="2000"/>
              <a:t>c)</a:t>
            </a:r>
            <a:endParaRPr lang="en-SG" sz="2000"/>
          </a:p>
        </p:txBody>
      </p:sp>
      <p:sp>
        <p:nvSpPr>
          <p:cNvPr id="14344" name="Rectangle 3"/>
          <p:cNvSpPr>
            <a:spLocks noChangeArrowheads="1"/>
          </p:cNvSpPr>
          <p:nvPr/>
        </p:nvSpPr>
        <p:spPr bwMode="auto">
          <a:xfrm>
            <a:off x="4920615" y="5583238"/>
            <a:ext cx="579438" cy="401637"/>
          </a:xfrm>
          <a:prstGeom prst="rect">
            <a:avLst/>
          </a:prstGeom>
          <a:noFill/>
          <a:ln w="9525">
            <a:noFill/>
            <a:miter lim="800000"/>
            <a:headEnd/>
            <a:tailEnd/>
          </a:ln>
        </p:spPr>
        <p:txBody>
          <a:bodyPr/>
          <a:lstStyle/>
          <a:p>
            <a:pPr eaLnBrk="0" hangingPunct="0">
              <a:lnSpc>
                <a:spcPct val="80000"/>
              </a:lnSpc>
              <a:spcBef>
                <a:spcPct val="20000"/>
              </a:spcBef>
            </a:pPr>
            <a:r>
              <a:rPr lang="en-US" sz="2000"/>
              <a:t>d)</a:t>
            </a:r>
            <a:endParaRPr lang="en-SG" sz="2000"/>
          </a:p>
        </p:txBody>
      </p:sp>
      <p:sp>
        <p:nvSpPr>
          <p:cNvPr id="14351" name="AutoShape 12"/>
          <p:cNvSpPr>
            <a:spLocks noChangeArrowheads="1"/>
          </p:cNvSpPr>
          <p:nvPr/>
        </p:nvSpPr>
        <p:spPr bwMode="auto">
          <a:xfrm>
            <a:off x="1643063" y="3048006"/>
            <a:ext cx="2327275" cy="1033463"/>
          </a:xfrm>
          <a:prstGeom prst="roundRect">
            <a:avLst>
              <a:gd name="adj" fmla="val 16667"/>
            </a:avLst>
          </a:prstGeom>
          <a:solidFill>
            <a:srgbClr val="FFFFFF"/>
          </a:solidFill>
          <a:ln w="38100">
            <a:solidFill>
              <a:srgbClr val="000000"/>
            </a:solidFill>
            <a:round/>
            <a:headEnd/>
            <a:tailEnd/>
          </a:ln>
        </p:spPr>
        <p:txBody>
          <a:bodyPr/>
          <a:lstStyle/>
          <a:p>
            <a:endParaRPr lang="en-SG"/>
          </a:p>
        </p:txBody>
      </p:sp>
      <p:pic>
        <p:nvPicPr>
          <p:cNvPr id="14352" name="Picture 2"/>
          <p:cNvPicPr>
            <a:picLocks noChangeAspect="1" noChangeArrowheads="1"/>
          </p:cNvPicPr>
          <p:nvPr/>
        </p:nvPicPr>
        <p:blipFill>
          <a:blip r:embed="rId3" cstate="print"/>
          <a:srcRect/>
          <a:stretch>
            <a:fillRect/>
          </a:stretch>
        </p:blipFill>
        <p:spPr bwMode="auto">
          <a:xfrm>
            <a:off x="2489200" y="3802069"/>
            <a:ext cx="677863" cy="512762"/>
          </a:xfrm>
          <a:prstGeom prst="rect">
            <a:avLst/>
          </a:prstGeom>
          <a:noFill/>
          <a:ln w="9525">
            <a:noFill/>
            <a:miter lim="800000"/>
            <a:headEnd/>
            <a:tailEnd/>
          </a:ln>
        </p:spPr>
      </p:pic>
      <p:sp>
        <p:nvSpPr>
          <p:cNvPr id="14353" name="TextBox 47"/>
          <p:cNvSpPr txBox="1">
            <a:spLocks noChangeArrowheads="1"/>
          </p:cNvSpPr>
          <p:nvPr/>
        </p:nvSpPr>
        <p:spPr bwMode="auto">
          <a:xfrm>
            <a:off x="2628900" y="3778256"/>
            <a:ext cx="561975" cy="260350"/>
          </a:xfrm>
          <a:prstGeom prst="rect">
            <a:avLst/>
          </a:prstGeom>
          <a:noFill/>
          <a:ln w="9525">
            <a:noFill/>
            <a:miter lim="800000"/>
            <a:headEnd/>
            <a:tailEnd/>
          </a:ln>
        </p:spPr>
        <p:txBody>
          <a:bodyPr/>
          <a:lstStyle/>
          <a:p>
            <a:r>
              <a:rPr lang="en-US" sz="1100"/>
              <a:t>10</a:t>
            </a:r>
          </a:p>
        </p:txBody>
      </p:sp>
      <p:pic>
        <p:nvPicPr>
          <p:cNvPr id="14354" name="Picture 4"/>
          <p:cNvPicPr>
            <a:picLocks noChangeAspect="1" noChangeArrowheads="1"/>
          </p:cNvPicPr>
          <p:nvPr/>
        </p:nvPicPr>
        <p:blipFill>
          <a:blip r:embed="rId4" cstate="print"/>
          <a:srcRect/>
          <a:stretch>
            <a:fillRect/>
          </a:stretch>
        </p:blipFill>
        <p:spPr bwMode="auto">
          <a:xfrm>
            <a:off x="2654300" y="2755906"/>
            <a:ext cx="323850" cy="295275"/>
          </a:xfrm>
          <a:prstGeom prst="rect">
            <a:avLst/>
          </a:prstGeom>
          <a:noFill/>
          <a:ln w="9525">
            <a:noFill/>
            <a:miter lim="800000"/>
            <a:headEnd/>
            <a:tailEnd/>
          </a:ln>
        </p:spPr>
      </p:pic>
      <p:sp>
        <p:nvSpPr>
          <p:cNvPr id="14355" name="AutoShape 12"/>
          <p:cNvSpPr>
            <a:spLocks noChangeArrowheads="1"/>
          </p:cNvSpPr>
          <p:nvPr/>
        </p:nvSpPr>
        <p:spPr bwMode="auto">
          <a:xfrm>
            <a:off x="5526088" y="3048006"/>
            <a:ext cx="2327275" cy="1033463"/>
          </a:xfrm>
          <a:prstGeom prst="roundRect">
            <a:avLst>
              <a:gd name="adj" fmla="val 16667"/>
            </a:avLst>
          </a:prstGeom>
          <a:solidFill>
            <a:srgbClr val="FFFFFF"/>
          </a:solidFill>
          <a:ln w="38100">
            <a:solidFill>
              <a:srgbClr val="000000"/>
            </a:solidFill>
            <a:round/>
            <a:headEnd/>
            <a:tailEnd/>
          </a:ln>
        </p:spPr>
        <p:txBody>
          <a:bodyPr/>
          <a:lstStyle/>
          <a:p>
            <a:endParaRPr lang="en-SG"/>
          </a:p>
        </p:txBody>
      </p:sp>
      <p:pic>
        <p:nvPicPr>
          <p:cNvPr id="14356" name="Picture 2"/>
          <p:cNvPicPr>
            <a:picLocks noChangeAspect="1" noChangeArrowheads="1"/>
          </p:cNvPicPr>
          <p:nvPr/>
        </p:nvPicPr>
        <p:blipFill>
          <a:blip r:embed="rId3" cstate="print"/>
          <a:srcRect/>
          <a:stretch>
            <a:fillRect/>
          </a:stretch>
        </p:blipFill>
        <p:spPr bwMode="auto">
          <a:xfrm>
            <a:off x="6305550" y="3802069"/>
            <a:ext cx="676275" cy="512762"/>
          </a:xfrm>
          <a:prstGeom prst="rect">
            <a:avLst/>
          </a:prstGeom>
          <a:noFill/>
          <a:ln w="9525">
            <a:noFill/>
            <a:miter lim="800000"/>
            <a:headEnd/>
            <a:tailEnd/>
          </a:ln>
        </p:spPr>
      </p:pic>
      <p:sp>
        <p:nvSpPr>
          <p:cNvPr id="14357" name="TextBox 54"/>
          <p:cNvSpPr txBox="1">
            <a:spLocks noChangeArrowheads="1"/>
          </p:cNvSpPr>
          <p:nvPr/>
        </p:nvSpPr>
        <p:spPr bwMode="auto">
          <a:xfrm>
            <a:off x="6443663" y="3778256"/>
            <a:ext cx="561975" cy="260350"/>
          </a:xfrm>
          <a:prstGeom prst="rect">
            <a:avLst/>
          </a:prstGeom>
          <a:noFill/>
          <a:ln w="9525">
            <a:noFill/>
            <a:miter lim="800000"/>
            <a:headEnd/>
            <a:tailEnd/>
          </a:ln>
        </p:spPr>
        <p:txBody>
          <a:bodyPr/>
          <a:lstStyle/>
          <a:p>
            <a:r>
              <a:rPr lang="en-US" sz="1100"/>
              <a:t>30</a:t>
            </a:r>
          </a:p>
        </p:txBody>
      </p:sp>
      <p:pic>
        <p:nvPicPr>
          <p:cNvPr id="14358" name="Picture 4"/>
          <p:cNvPicPr>
            <a:picLocks noChangeAspect="1" noChangeArrowheads="1"/>
          </p:cNvPicPr>
          <p:nvPr/>
        </p:nvPicPr>
        <p:blipFill>
          <a:blip r:embed="rId4" cstate="print"/>
          <a:srcRect/>
          <a:stretch>
            <a:fillRect/>
          </a:stretch>
        </p:blipFill>
        <p:spPr bwMode="auto">
          <a:xfrm>
            <a:off x="6005513" y="2755906"/>
            <a:ext cx="323850" cy="295275"/>
          </a:xfrm>
          <a:prstGeom prst="rect">
            <a:avLst/>
          </a:prstGeom>
          <a:noFill/>
          <a:ln w="9525">
            <a:noFill/>
            <a:miter lim="800000"/>
            <a:headEnd/>
            <a:tailEnd/>
          </a:ln>
        </p:spPr>
      </p:pic>
      <p:pic>
        <p:nvPicPr>
          <p:cNvPr id="14359" name="Picture 4"/>
          <p:cNvPicPr>
            <a:picLocks noChangeAspect="1" noChangeArrowheads="1"/>
          </p:cNvPicPr>
          <p:nvPr/>
        </p:nvPicPr>
        <p:blipFill>
          <a:blip r:embed="rId4" cstate="print"/>
          <a:srcRect/>
          <a:stretch>
            <a:fillRect/>
          </a:stretch>
        </p:blipFill>
        <p:spPr bwMode="auto">
          <a:xfrm>
            <a:off x="6553200" y="2760669"/>
            <a:ext cx="323850" cy="295275"/>
          </a:xfrm>
          <a:prstGeom prst="rect">
            <a:avLst/>
          </a:prstGeom>
          <a:noFill/>
          <a:ln w="9525">
            <a:noFill/>
            <a:miter lim="800000"/>
            <a:headEnd/>
            <a:tailEnd/>
          </a:ln>
        </p:spPr>
      </p:pic>
      <p:pic>
        <p:nvPicPr>
          <p:cNvPr id="14360" name="Picture 4"/>
          <p:cNvPicPr>
            <a:picLocks noChangeAspect="1" noChangeArrowheads="1"/>
          </p:cNvPicPr>
          <p:nvPr/>
        </p:nvPicPr>
        <p:blipFill>
          <a:blip r:embed="rId4" cstate="print"/>
          <a:srcRect/>
          <a:stretch>
            <a:fillRect/>
          </a:stretch>
        </p:blipFill>
        <p:spPr bwMode="auto">
          <a:xfrm>
            <a:off x="7137400" y="2760669"/>
            <a:ext cx="323850" cy="295275"/>
          </a:xfrm>
          <a:prstGeom prst="rect">
            <a:avLst/>
          </a:prstGeom>
          <a:noFill/>
          <a:ln w="9525">
            <a:noFill/>
            <a:miter lim="800000"/>
            <a:headEnd/>
            <a:tailEnd/>
          </a:ln>
        </p:spPr>
      </p:pic>
      <p:sp>
        <p:nvSpPr>
          <p:cNvPr id="14361" name="AutoShape 12"/>
          <p:cNvSpPr>
            <a:spLocks noChangeArrowheads="1"/>
          </p:cNvSpPr>
          <p:nvPr/>
        </p:nvSpPr>
        <p:spPr bwMode="auto">
          <a:xfrm>
            <a:off x="1627188" y="5170488"/>
            <a:ext cx="2327275" cy="1033462"/>
          </a:xfrm>
          <a:prstGeom prst="roundRect">
            <a:avLst>
              <a:gd name="adj" fmla="val 16667"/>
            </a:avLst>
          </a:prstGeom>
          <a:solidFill>
            <a:srgbClr val="FFFFFF"/>
          </a:solidFill>
          <a:ln w="38100">
            <a:solidFill>
              <a:srgbClr val="000000"/>
            </a:solidFill>
            <a:round/>
            <a:headEnd/>
            <a:tailEnd/>
          </a:ln>
        </p:spPr>
        <p:txBody>
          <a:bodyPr/>
          <a:lstStyle/>
          <a:p>
            <a:endParaRPr lang="en-SG"/>
          </a:p>
        </p:txBody>
      </p:sp>
      <p:pic>
        <p:nvPicPr>
          <p:cNvPr id="14362" name="Picture 2"/>
          <p:cNvPicPr>
            <a:picLocks noChangeAspect="1" noChangeArrowheads="1"/>
          </p:cNvPicPr>
          <p:nvPr/>
        </p:nvPicPr>
        <p:blipFill>
          <a:blip r:embed="rId3" cstate="print"/>
          <a:srcRect/>
          <a:stretch>
            <a:fillRect/>
          </a:stretch>
        </p:blipFill>
        <p:spPr bwMode="auto">
          <a:xfrm>
            <a:off x="2473325" y="5924550"/>
            <a:ext cx="676275" cy="512763"/>
          </a:xfrm>
          <a:prstGeom prst="rect">
            <a:avLst/>
          </a:prstGeom>
          <a:noFill/>
          <a:ln w="9525">
            <a:noFill/>
            <a:miter lim="800000"/>
            <a:headEnd/>
            <a:tailEnd/>
          </a:ln>
        </p:spPr>
      </p:pic>
      <p:sp>
        <p:nvSpPr>
          <p:cNvPr id="14363" name="TextBox 64"/>
          <p:cNvSpPr txBox="1">
            <a:spLocks noChangeArrowheads="1"/>
          </p:cNvSpPr>
          <p:nvPr/>
        </p:nvSpPr>
        <p:spPr bwMode="auto">
          <a:xfrm>
            <a:off x="2611438" y="5900738"/>
            <a:ext cx="561975" cy="260350"/>
          </a:xfrm>
          <a:prstGeom prst="rect">
            <a:avLst/>
          </a:prstGeom>
          <a:noFill/>
          <a:ln w="9525">
            <a:noFill/>
            <a:miter lim="800000"/>
            <a:headEnd/>
            <a:tailEnd/>
          </a:ln>
        </p:spPr>
        <p:txBody>
          <a:bodyPr/>
          <a:lstStyle/>
          <a:p>
            <a:r>
              <a:rPr lang="en-US" sz="1100"/>
              <a:t>20</a:t>
            </a:r>
          </a:p>
        </p:txBody>
      </p:sp>
      <p:pic>
        <p:nvPicPr>
          <p:cNvPr id="14364" name="Picture 4"/>
          <p:cNvPicPr>
            <a:picLocks noChangeAspect="1" noChangeArrowheads="1"/>
          </p:cNvPicPr>
          <p:nvPr/>
        </p:nvPicPr>
        <p:blipFill>
          <a:blip r:embed="rId4" cstate="print"/>
          <a:srcRect/>
          <a:stretch>
            <a:fillRect/>
          </a:stretch>
        </p:blipFill>
        <p:spPr bwMode="auto">
          <a:xfrm>
            <a:off x="2636838" y="4878388"/>
            <a:ext cx="323850" cy="295275"/>
          </a:xfrm>
          <a:prstGeom prst="rect">
            <a:avLst/>
          </a:prstGeom>
          <a:noFill/>
          <a:ln w="9525">
            <a:noFill/>
            <a:miter lim="800000"/>
            <a:headEnd/>
            <a:tailEnd/>
          </a:ln>
        </p:spPr>
      </p:pic>
      <p:cxnSp>
        <p:nvCxnSpPr>
          <p:cNvPr id="68" name="Straight Connector 67"/>
          <p:cNvCxnSpPr>
            <a:stCxn id="14361" idx="1"/>
            <a:endCxn id="14361" idx="3"/>
          </p:cNvCxnSpPr>
          <p:nvPr/>
        </p:nvCxnSpPr>
        <p:spPr>
          <a:xfrm rot="10800000" flipH="1">
            <a:off x="1627188" y="5686425"/>
            <a:ext cx="2327275"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366" name="Picture 4"/>
          <p:cNvPicPr>
            <a:picLocks noChangeAspect="1" noChangeArrowheads="1"/>
          </p:cNvPicPr>
          <p:nvPr/>
        </p:nvPicPr>
        <p:blipFill>
          <a:blip r:embed="rId4" cstate="print"/>
          <a:srcRect/>
          <a:stretch>
            <a:fillRect/>
          </a:stretch>
        </p:blipFill>
        <p:spPr bwMode="auto">
          <a:xfrm>
            <a:off x="2649538" y="5399088"/>
            <a:ext cx="323850" cy="295275"/>
          </a:xfrm>
          <a:prstGeom prst="rect">
            <a:avLst/>
          </a:prstGeom>
          <a:noFill/>
          <a:ln w="9525">
            <a:noFill/>
            <a:miter lim="800000"/>
            <a:headEnd/>
            <a:tailEnd/>
          </a:ln>
        </p:spPr>
      </p:pic>
      <p:sp>
        <p:nvSpPr>
          <p:cNvPr id="14367" name="AutoShape 12"/>
          <p:cNvSpPr>
            <a:spLocks noChangeArrowheads="1"/>
          </p:cNvSpPr>
          <p:nvPr/>
        </p:nvSpPr>
        <p:spPr bwMode="auto">
          <a:xfrm>
            <a:off x="5532438" y="5172075"/>
            <a:ext cx="2327275" cy="1033463"/>
          </a:xfrm>
          <a:prstGeom prst="roundRect">
            <a:avLst>
              <a:gd name="adj" fmla="val 16667"/>
            </a:avLst>
          </a:prstGeom>
          <a:solidFill>
            <a:srgbClr val="FFFFFF"/>
          </a:solidFill>
          <a:ln w="38100">
            <a:solidFill>
              <a:srgbClr val="000000"/>
            </a:solidFill>
            <a:round/>
            <a:headEnd/>
            <a:tailEnd/>
          </a:ln>
        </p:spPr>
        <p:txBody>
          <a:bodyPr/>
          <a:lstStyle/>
          <a:p>
            <a:endParaRPr lang="en-SG"/>
          </a:p>
        </p:txBody>
      </p:sp>
      <p:pic>
        <p:nvPicPr>
          <p:cNvPr id="14368" name="Picture 2"/>
          <p:cNvPicPr>
            <a:picLocks noChangeAspect="1" noChangeArrowheads="1"/>
          </p:cNvPicPr>
          <p:nvPr/>
        </p:nvPicPr>
        <p:blipFill>
          <a:blip r:embed="rId3" cstate="print"/>
          <a:srcRect/>
          <a:stretch>
            <a:fillRect/>
          </a:stretch>
        </p:blipFill>
        <p:spPr bwMode="auto">
          <a:xfrm>
            <a:off x="6378575" y="5926138"/>
            <a:ext cx="676275" cy="514350"/>
          </a:xfrm>
          <a:prstGeom prst="rect">
            <a:avLst/>
          </a:prstGeom>
          <a:noFill/>
          <a:ln w="9525">
            <a:noFill/>
            <a:miter lim="800000"/>
            <a:headEnd/>
            <a:tailEnd/>
          </a:ln>
        </p:spPr>
      </p:pic>
      <p:sp>
        <p:nvSpPr>
          <p:cNvPr id="14369" name="TextBox 72"/>
          <p:cNvSpPr txBox="1">
            <a:spLocks noChangeArrowheads="1"/>
          </p:cNvSpPr>
          <p:nvPr/>
        </p:nvSpPr>
        <p:spPr bwMode="auto">
          <a:xfrm>
            <a:off x="6572250" y="5889625"/>
            <a:ext cx="561975" cy="260350"/>
          </a:xfrm>
          <a:prstGeom prst="rect">
            <a:avLst/>
          </a:prstGeom>
          <a:noFill/>
          <a:ln w="9525">
            <a:noFill/>
            <a:miter lim="800000"/>
            <a:headEnd/>
            <a:tailEnd/>
          </a:ln>
        </p:spPr>
        <p:txBody>
          <a:bodyPr/>
          <a:lstStyle/>
          <a:p>
            <a:r>
              <a:rPr lang="en-US" sz="1100"/>
              <a:t>5</a:t>
            </a:r>
          </a:p>
        </p:txBody>
      </p:sp>
      <p:pic>
        <p:nvPicPr>
          <p:cNvPr id="14370" name="Picture 4"/>
          <p:cNvPicPr>
            <a:picLocks noChangeAspect="1" noChangeArrowheads="1"/>
          </p:cNvPicPr>
          <p:nvPr/>
        </p:nvPicPr>
        <p:blipFill>
          <a:blip r:embed="rId4" cstate="print"/>
          <a:srcRect/>
          <a:stretch>
            <a:fillRect/>
          </a:stretch>
        </p:blipFill>
        <p:spPr bwMode="auto">
          <a:xfrm>
            <a:off x="6542088" y="4879975"/>
            <a:ext cx="323850" cy="295275"/>
          </a:xfrm>
          <a:prstGeom prst="rect">
            <a:avLst/>
          </a:prstGeom>
          <a:noFill/>
          <a:ln w="9525">
            <a:noFill/>
            <a:miter lim="800000"/>
            <a:headEnd/>
            <a:tailEnd/>
          </a:ln>
        </p:spPr>
      </p:pic>
      <p:cxnSp>
        <p:nvCxnSpPr>
          <p:cNvPr id="75" name="Straight Connector 74"/>
          <p:cNvCxnSpPr>
            <a:stCxn id="14367" idx="1"/>
            <a:endCxn id="14367" idx="3"/>
          </p:cNvCxnSpPr>
          <p:nvPr/>
        </p:nvCxnSpPr>
        <p:spPr>
          <a:xfrm rot="10800000" flipH="1">
            <a:off x="5532438" y="5689600"/>
            <a:ext cx="2327275"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14372" name="Picture 4"/>
          <p:cNvPicPr>
            <a:picLocks noChangeAspect="1" noChangeArrowheads="1"/>
          </p:cNvPicPr>
          <p:nvPr/>
        </p:nvPicPr>
        <p:blipFill>
          <a:blip r:embed="rId4" cstate="print"/>
          <a:srcRect/>
          <a:stretch>
            <a:fillRect/>
          </a:stretch>
        </p:blipFill>
        <p:spPr bwMode="auto">
          <a:xfrm>
            <a:off x="6554788" y="5402263"/>
            <a:ext cx="323850" cy="2952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11" descr="01.jpg"/>
          <p:cNvPicPr>
            <a:picLocks noChangeAspect="1"/>
          </p:cNvPicPr>
          <p:nvPr/>
        </p:nvPicPr>
        <p:blipFill>
          <a:blip r:embed="rId3" cstate="print"/>
          <a:srcRect/>
          <a:stretch>
            <a:fillRect/>
          </a:stretch>
        </p:blipFill>
        <p:spPr bwMode="auto">
          <a:xfrm>
            <a:off x="3362325" y="1968663"/>
            <a:ext cx="5599113" cy="3600450"/>
          </a:xfrm>
          <a:prstGeom prst="rect">
            <a:avLst/>
          </a:prstGeom>
          <a:noFill/>
          <a:ln w="9525">
            <a:noFill/>
            <a:miter lim="800000"/>
            <a:headEnd/>
            <a:tailEnd/>
          </a:ln>
        </p:spPr>
      </p:pic>
      <p:sp>
        <p:nvSpPr>
          <p:cNvPr id="5123" name="Rectangle 2"/>
          <p:cNvSpPr>
            <a:spLocks noGrp="1" noChangeArrowheads="1"/>
          </p:cNvSpPr>
          <p:nvPr>
            <p:ph type="title"/>
          </p:nvPr>
        </p:nvSpPr>
        <p:spPr/>
        <p:txBody>
          <a:bodyPr/>
          <a:lstStyle/>
          <a:p>
            <a:pPr eaLnBrk="1" hangingPunct="1"/>
            <a:r>
              <a:rPr lang="en-US" dirty="0" smtClean="0"/>
              <a:t>Arrangement1.exe with one device</a:t>
            </a:r>
          </a:p>
        </p:txBody>
      </p:sp>
      <p:sp>
        <p:nvSpPr>
          <p:cNvPr id="21" name="TextBox 20"/>
          <p:cNvSpPr txBox="1">
            <a:spLocks noChangeArrowheads="1"/>
          </p:cNvSpPr>
          <p:nvPr/>
        </p:nvSpPr>
        <p:spPr bwMode="auto">
          <a:xfrm>
            <a:off x="77270" y="1871507"/>
            <a:ext cx="3419909" cy="1954381"/>
          </a:xfrm>
          <a:prstGeom prst="rect">
            <a:avLst/>
          </a:prstGeom>
          <a:noFill/>
          <a:ln w="9525">
            <a:noFill/>
            <a:miter lim="800000"/>
            <a:headEnd/>
            <a:tailEnd/>
          </a:ln>
        </p:spPr>
        <p:txBody>
          <a:bodyPr wrap="square">
            <a:spAutoFit/>
          </a:bodyPr>
          <a:lstStyle/>
          <a:p>
            <a:pPr marL="226800" indent="-226800">
              <a:spcBef>
                <a:spcPts val="600"/>
              </a:spcBef>
              <a:spcAft>
                <a:spcPts val="600"/>
              </a:spcAft>
              <a:buFont typeface="Arial" pitchFamily="34" charset="0"/>
              <a:buChar char="•"/>
            </a:pPr>
            <a:r>
              <a:rPr lang="en-US" sz="2400" dirty="0"/>
              <a:t>When there is no driving </a:t>
            </a:r>
            <a:r>
              <a:rPr lang="en-US" sz="2400" dirty="0" smtClean="0"/>
              <a:t>force, there </a:t>
            </a:r>
            <a:r>
              <a:rPr lang="en-US" sz="2400" dirty="0"/>
              <a:t>is no flow around the </a:t>
            </a:r>
            <a:r>
              <a:rPr lang="en-US" sz="2400" dirty="0" smtClean="0"/>
              <a:t>path.</a:t>
            </a:r>
            <a:endParaRPr lang="en-US" sz="2400" dirty="0"/>
          </a:p>
          <a:p>
            <a:pPr>
              <a:buFont typeface="Arial" charset="0"/>
              <a:buNone/>
            </a:pPr>
            <a:r>
              <a:rPr lang="en-US" sz="2000" dirty="0"/>
              <a:t> </a:t>
            </a:r>
          </a:p>
        </p:txBody>
      </p:sp>
      <p:sp>
        <p:nvSpPr>
          <p:cNvPr id="31" name="Rectangle 30"/>
          <p:cNvSpPr/>
          <p:nvPr/>
        </p:nvSpPr>
        <p:spPr>
          <a:xfrm>
            <a:off x="180811" y="1428413"/>
            <a:ext cx="2303836" cy="523220"/>
          </a:xfrm>
          <a:prstGeom prst="rect">
            <a:avLst/>
          </a:prstGeom>
        </p:spPr>
        <p:txBody>
          <a:bodyPr wrap="none">
            <a:spAutoFit/>
          </a:bodyPr>
          <a:lstStyle/>
          <a:p>
            <a:pPr marL="342900" indent="-342900"/>
            <a:r>
              <a:rPr lang="en-SG" sz="2800" u="sng" dirty="0" smtClean="0"/>
              <a:t>Observations</a:t>
            </a:r>
            <a:endParaRPr lang="en-SG" sz="2400" u="sng"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
                                        </p:tgtEl>
                                        <p:attrNameLst>
                                          <p:attrName>style.visibility</p:attrName>
                                        </p:attrNameLst>
                                      </p:cBhvr>
                                      <p:to>
                                        <p:strVal val="visible"/>
                                      </p:to>
                                    </p:set>
                                    <p:animEffect transition="in" filter="blinds(horizontal)">
                                      <p:cBhvr>
                                        <p:cTn id="7" dur="500"/>
                                        <p:tgtEl>
                                          <p:spTgt spid="31"/>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1"/>
                                        </p:tgtEl>
                                        <p:attrNameLst>
                                          <p:attrName>style.visibility</p:attrName>
                                        </p:attrNameLst>
                                      </p:cBhvr>
                                      <p:to>
                                        <p:strVal val="visible"/>
                                      </p:to>
                                    </p:set>
                                    <p:animEffect transition="in" filter="blinds(horizontal)">
                                      <p:cBhvr>
                                        <p:cTn id="10"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
          <p:cNvPicPr>
            <a:picLocks noChangeAspect="1" noChangeArrowheads="1"/>
          </p:cNvPicPr>
          <p:nvPr/>
        </p:nvPicPr>
        <p:blipFill>
          <a:blip r:embed="rId3" cstate="print"/>
          <a:srcRect/>
          <a:stretch>
            <a:fillRect/>
          </a:stretch>
        </p:blipFill>
        <p:spPr bwMode="auto">
          <a:xfrm>
            <a:off x="2006600" y="1927481"/>
            <a:ext cx="5651500" cy="3662107"/>
          </a:xfrm>
          <a:prstGeom prst="rect">
            <a:avLst/>
          </a:prstGeom>
          <a:noFill/>
          <a:ln w="9525">
            <a:noFill/>
            <a:miter lim="800000"/>
            <a:headEnd/>
            <a:tailEnd/>
          </a:ln>
        </p:spPr>
      </p:pic>
      <p:sp>
        <p:nvSpPr>
          <p:cNvPr id="7172" name="Rectangle 2"/>
          <p:cNvSpPr>
            <a:spLocks noGrp="1" noChangeArrowheads="1"/>
          </p:cNvSpPr>
          <p:nvPr>
            <p:ph type="title"/>
          </p:nvPr>
        </p:nvSpPr>
        <p:spPr/>
        <p:txBody>
          <a:bodyPr/>
          <a:lstStyle/>
          <a:p>
            <a:pPr eaLnBrk="1" hangingPunct="1"/>
            <a:r>
              <a:rPr lang="en-US" smtClean="0"/>
              <a:t>Arrangement1.exe with one device</a:t>
            </a:r>
          </a:p>
        </p:txBody>
      </p:sp>
      <p:sp>
        <p:nvSpPr>
          <p:cNvPr id="53435" name="Text Box 187"/>
          <p:cNvSpPr txBox="1">
            <a:spLocks noChangeArrowheads="1"/>
          </p:cNvSpPr>
          <p:nvPr/>
        </p:nvSpPr>
        <p:spPr bwMode="auto">
          <a:xfrm>
            <a:off x="58625" y="5610199"/>
            <a:ext cx="9085375" cy="830997"/>
          </a:xfrm>
          <a:prstGeom prst="rect">
            <a:avLst/>
          </a:prstGeom>
          <a:noFill/>
          <a:ln w="9525">
            <a:noFill/>
            <a:miter lim="800000"/>
            <a:headEnd/>
            <a:tailEnd/>
          </a:ln>
        </p:spPr>
        <p:txBody>
          <a:bodyPr wrap="square">
            <a:spAutoFit/>
          </a:bodyPr>
          <a:lstStyle/>
          <a:p>
            <a:pPr marL="226800" indent="-226800">
              <a:spcBef>
                <a:spcPts val="600"/>
              </a:spcBef>
              <a:spcAft>
                <a:spcPts val="600"/>
              </a:spcAft>
              <a:buFont typeface="Arial" pitchFamily="34" charset="0"/>
              <a:buChar char="•"/>
            </a:pPr>
            <a:r>
              <a:rPr lang="en-US" sz="2400" dirty="0"/>
              <a:t>The difference in bar </a:t>
            </a:r>
            <a:r>
              <a:rPr lang="en-US" sz="2400" dirty="0" smtClean="0"/>
              <a:t>heights is </a:t>
            </a:r>
            <a:r>
              <a:rPr lang="en-US" sz="2400" dirty="0"/>
              <a:t>greater if the driving force is more positive</a:t>
            </a:r>
            <a:r>
              <a:rPr lang="en-US" sz="2400" dirty="0" smtClean="0"/>
              <a:t>.</a:t>
            </a:r>
            <a:endParaRPr lang="en-SG" sz="2000" dirty="0"/>
          </a:p>
        </p:txBody>
      </p:sp>
      <p:sp>
        <p:nvSpPr>
          <p:cNvPr id="55" name="Rectangle 54"/>
          <p:cNvSpPr/>
          <p:nvPr/>
        </p:nvSpPr>
        <p:spPr>
          <a:xfrm>
            <a:off x="180811" y="1380287"/>
            <a:ext cx="2303836" cy="523220"/>
          </a:xfrm>
          <a:prstGeom prst="rect">
            <a:avLst/>
          </a:prstGeom>
        </p:spPr>
        <p:txBody>
          <a:bodyPr wrap="none">
            <a:spAutoFit/>
          </a:bodyPr>
          <a:lstStyle/>
          <a:p>
            <a:pPr marL="342900" indent="-342900"/>
            <a:r>
              <a:rPr lang="en-SG" sz="2800" u="sng" dirty="0" smtClean="0"/>
              <a:t>Observations</a:t>
            </a:r>
            <a:endParaRPr lang="en-SG" sz="2800" u="sng" dirty="0"/>
          </a:p>
        </p:txBody>
      </p:sp>
      <p:sp>
        <p:nvSpPr>
          <p:cNvPr id="69" name="Text Box 189"/>
          <p:cNvSpPr txBox="1">
            <a:spLocks noChangeArrowheads="1"/>
          </p:cNvSpPr>
          <p:nvPr/>
        </p:nvSpPr>
        <p:spPr bwMode="auto">
          <a:xfrm>
            <a:off x="3173989" y="3449852"/>
            <a:ext cx="2316162" cy="523220"/>
          </a:xfrm>
          <a:prstGeom prst="rect">
            <a:avLst/>
          </a:prstGeom>
          <a:noFill/>
          <a:ln w="9525">
            <a:noFill/>
            <a:miter lim="800000"/>
            <a:headEnd/>
            <a:tailEnd/>
          </a:ln>
        </p:spPr>
        <p:txBody>
          <a:bodyPr>
            <a:spAutoFit/>
          </a:bodyPr>
          <a:lstStyle/>
          <a:p>
            <a:r>
              <a:rPr lang="en-SG" sz="1400" dirty="0" smtClean="0"/>
              <a:t>Left </a:t>
            </a:r>
            <a:r>
              <a:rPr lang="en-SG" sz="1400" dirty="0"/>
              <a:t>bar is </a:t>
            </a:r>
            <a:r>
              <a:rPr lang="en-SG" sz="1400" dirty="0" smtClean="0"/>
              <a:t>higher</a:t>
            </a:r>
          </a:p>
          <a:p>
            <a:r>
              <a:rPr lang="en-SG" sz="1400" dirty="0" smtClean="0"/>
              <a:t>than the right bar.</a:t>
            </a:r>
            <a:endParaRPr lang="en-SG" sz="1400" dirty="0"/>
          </a:p>
        </p:txBody>
      </p:sp>
      <p:sp>
        <p:nvSpPr>
          <p:cNvPr id="70" name="Line 190"/>
          <p:cNvSpPr>
            <a:spLocks noChangeShapeType="1"/>
          </p:cNvSpPr>
          <p:nvPr/>
        </p:nvSpPr>
        <p:spPr bwMode="auto">
          <a:xfrm flipH="1" flipV="1">
            <a:off x="2919673" y="3112168"/>
            <a:ext cx="402389" cy="354928"/>
          </a:xfrm>
          <a:prstGeom prst="line">
            <a:avLst/>
          </a:prstGeom>
          <a:noFill/>
          <a:ln w="9525">
            <a:solidFill>
              <a:schemeClr val="tx1"/>
            </a:solidFill>
            <a:round/>
            <a:headEnd/>
            <a:tailEnd type="triangle" w="med" len="med"/>
          </a:ln>
        </p:spPr>
        <p:txBody>
          <a:bodyPr/>
          <a:lstStyle/>
          <a:p>
            <a:endParaRPr lang="en-GB"/>
          </a:p>
        </p:txBody>
      </p:sp>
      <p:sp>
        <p:nvSpPr>
          <p:cNvPr id="71" name="Line 192"/>
          <p:cNvSpPr>
            <a:spLocks noChangeShapeType="1"/>
          </p:cNvSpPr>
          <p:nvPr/>
        </p:nvSpPr>
        <p:spPr bwMode="auto">
          <a:xfrm flipH="1">
            <a:off x="5854700" y="3911596"/>
            <a:ext cx="343912" cy="393704"/>
          </a:xfrm>
          <a:prstGeom prst="line">
            <a:avLst/>
          </a:prstGeom>
          <a:noFill/>
          <a:ln w="9525">
            <a:solidFill>
              <a:schemeClr val="tx1"/>
            </a:solidFill>
            <a:round/>
            <a:headEnd/>
            <a:tailEnd type="triangle" w="med" len="med"/>
          </a:ln>
        </p:spPr>
        <p:txBody>
          <a:bodyPr/>
          <a:lstStyle/>
          <a:p>
            <a:endParaRPr lang="en-GB"/>
          </a:p>
        </p:txBody>
      </p:sp>
      <p:sp>
        <p:nvSpPr>
          <p:cNvPr id="72" name="Text Box 193"/>
          <p:cNvSpPr txBox="1">
            <a:spLocks noChangeArrowheads="1"/>
          </p:cNvSpPr>
          <p:nvPr/>
        </p:nvSpPr>
        <p:spPr bwMode="auto">
          <a:xfrm>
            <a:off x="5695375" y="3663946"/>
            <a:ext cx="1682750" cy="307975"/>
          </a:xfrm>
          <a:prstGeom prst="rect">
            <a:avLst/>
          </a:prstGeom>
          <a:noFill/>
          <a:ln w="9525">
            <a:noFill/>
            <a:miter lim="800000"/>
            <a:headEnd/>
            <a:tailEnd/>
          </a:ln>
        </p:spPr>
        <p:txBody>
          <a:bodyPr>
            <a:spAutoFit/>
          </a:bodyPr>
          <a:lstStyle/>
          <a:p>
            <a:r>
              <a:rPr lang="en-SG" sz="1400" dirty="0"/>
              <a:t>Same height</a:t>
            </a:r>
          </a:p>
        </p:txBody>
      </p:sp>
      <p:sp>
        <p:nvSpPr>
          <p:cNvPr id="73" name="Line 194"/>
          <p:cNvSpPr>
            <a:spLocks noChangeShapeType="1"/>
          </p:cNvSpPr>
          <p:nvPr/>
        </p:nvSpPr>
        <p:spPr bwMode="auto">
          <a:xfrm flipH="1" flipV="1">
            <a:off x="3848098" y="3111498"/>
            <a:ext cx="1866901" cy="698501"/>
          </a:xfrm>
          <a:prstGeom prst="line">
            <a:avLst/>
          </a:prstGeom>
          <a:noFill/>
          <a:ln w="9525">
            <a:solidFill>
              <a:schemeClr val="tx1"/>
            </a:solidFill>
            <a:round/>
            <a:headEnd/>
            <a:tailEnd type="triangle" w="med" len="med"/>
          </a:ln>
        </p:spPr>
        <p:txBody>
          <a:bodyPr/>
          <a:lstStyle/>
          <a:p>
            <a:endParaRPr lang="en-GB"/>
          </a:p>
        </p:txBody>
      </p:sp>
      <p:sp>
        <p:nvSpPr>
          <p:cNvPr id="75" name="Text Box 200"/>
          <p:cNvSpPr txBox="1">
            <a:spLocks noChangeArrowheads="1"/>
          </p:cNvSpPr>
          <p:nvPr/>
        </p:nvSpPr>
        <p:spPr bwMode="auto">
          <a:xfrm>
            <a:off x="2302127" y="3816883"/>
            <a:ext cx="1682750" cy="307975"/>
          </a:xfrm>
          <a:prstGeom prst="rect">
            <a:avLst/>
          </a:prstGeom>
          <a:noFill/>
          <a:ln w="9525">
            <a:noFill/>
            <a:miter lim="800000"/>
            <a:headEnd/>
            <a:tailEnd/>
          </a:ln>
        </p:spPr>
        <p:txBody>
          <a:bodyPr>
            <a:spAutoFit/>
          </a:bodyPr>
          <a:lstStyle/>
          <a:p>
            <a:r>
              <a:rPr lang="en-SG" sz="1400" dirty="0"/>
              <a:t>Same height</a:t>
            </a:r>
          </a:p>
        </p:txBody>
      </p:sp>
      <p:sp>
        <p:nvSpPr>
          <p:cNvPr id="76" name="Line 201"/>
          <p:cNvSpPr>
            <a:spLocks noChangeShapeType="1"/>
          </p:cNvSpPr>
          <p:nvPr/>
        </p:nvSpPr>
        <p:spPr bwMode="auto">
          <a:xfrm flipV="1">
            <a:off x="2603349" y="3105145"/>
            <a:ext cx="145290" cy="749926"/>
          </a:xfrm>
          <a:prstGeom prst="line">
            <a:avLst/>
          </a:prstGeom>
          <a:noFill/>
          <a:ln w="9525">
            <a:solidFill>
              <a:schemeClr val="tx1"/>
            </a:solidFill>
            <a:round/>
            <a:headEnd/>
            <a:tailEnd type="triangle" w="med" len="med"/>
          </a:ln>
        </p:spPr>
        <p:txBody>
          <a:bodyPr/>
          <a:lstStyle/>
          <a:p>
            <a:endParaRPr lang="en-GB"/>
          </a:p>
        </p:txBody>
      </p:sp>
      <p:sp>
        <p:nvSpPr>
          <p:cNvPr id="77" name="Line 202"/>
          <p:cNvSpPr>
            <a:spLocks noChangeShapeType="1"/>
          </p:cNvSpPr>
          <p:nvPr/>
        </p:nvSpPr>
        <p:spPr bwMode="auto">
          <a:xfrm>
            <a:off x="2882900" y="4114800"/>
            <a:ext cx="1397000" cy="342901"/>
          </a:xfrm>
          <a:prstGeom prst="line">
            <a:avLst/>
          </a:prstGeom>
          <a:noFill/>
          <a:ln w="9525">
            <a:solidFill>
              <a:schemeClr val="tx1"/>
            </a:solidFill>
            <a:round/>
            <a:headEnd/>
            <a:tailEnd type="triangle" w="med" len="med"/>
          </a:ln>
        </p:spPr>
        <p:txBody>
          <a:bodyPr/>
          <a:lstStyle/>
          <a:p>
            <a:endParaRPr lang="en-GB"/>
          </a:p>
        </p:txBody>
      </p:sp>
      <p:grpSp>
        <p:nvGrpSpPr>
          <p:cNvPr id="79" name="Group 85"/>
          <p:cNvGrpSpPr>
            <a:grpSpLocks/>
          </p:cNvGrpSpPr>
          <p:nvPr/>
        </p:nvGrpSpPr>
        <p:grpSpPr bwMode="auto">
          <a:xfrm>
            <a:off x="2848987" y="4980936"/>
            <a:ext cx="917575" cy="52388"/>
            <a:chOff x="4238146" y="4280375"/>
            <a:chExt cx="918113" cy="51337"/>
          </a:xfrm>
        </p:grpSpPr>
        <p:grpSp>
          <p:nvGrpSpPr>
            <p:cNvPr id="80" name="Group 29"/>
            <p:cNvGrpSpPr>
              <a:grpSpLocks/>
            </p:cNvGrpSpPr>
            <p:nvPr/>
          </p:nvGrpSpPr>
          <p:grpSpPr bwMode="auto">
            <a:xfrm>
              <a:off x="5019654" y="4288154"/>
              <a:ext cx="136605" cy="43558"/>
              <a:chOff x="3050361" y="4361179"/>
              <a:chExt cx="136605" cy="43558"/>
            </a:xfrm>
          </p:grpSpPr>
          <p:sp>
            <p:nvSpPr>
              <p:cNvPr id="106" name="Oval 105"/>
              <p:cNvSpPr/>
              <p:nvPr/>
            </p:nvSpPr>
            <p:spPr>
              <a:xfrm flipH="1">
                <a:off x="3169494" y="437051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7" name="Oval 106"/>
              <p:cNvSpPr/>
              <p:nvPr/>
            </p:nvSpPr>
            <p:spPr>
              <a:xfrm flipH="1">
                <a:off x="3088484" y="436117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8" name="Oval 107"/>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9" name="Oval 108"/>
              <p:cNvSpPr/>
              <p:nvPr/>
            </p:nvSpPr>
            <p:spPr>
              <a:xfrm flipH="1">
                <a:off x="3050361" y="437984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1" name="Group 30"/>
            <p:cNvGrpSpPr>
              <a:grpSpLocks/>
            </p:cNvGrpSpPr>
            <p:nvPr/>
          </p:nvGrpSpPr>
          <p:grpSpPr bwMode="auto">
            <a:xfrm>
              <a:off x="4862400" y="4283486"/>
              <a:ext cx="136605" cy="43558"/>
              <a:chOff x="3050270" y="4361273"/>
              <a:chExt cx="136605" cy="43558"/>
            </a:xfrm>
          </p:grpSpPr>
          <p:sp>
            <p:nvSpPr>
              <p:cNvPr id="102" name="Oval 101"/>
              <p:cNvSpPr/>
              <p:nvPr/>
            </p:nvSpPr>
            <p:spPr>
              <a:xfrm flipH="1">
                <a:off x="3169402" y="437060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3" name="Oval 102"/>
              <p:cNvSpPr/>
              <p:nvPr/>
            </p:nvSpPr>
            <p:spPr>
              <a:xfrm flipH="1">
                <a:off x="3088392" y="4361273"/>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4" name="Oval 103"/>
              <p:cNvSpPr/>
              <p:nvPr/>
            </p:nvSpPr>
            <p:spPr>
              <a:xfrm flipH="1">
                <a:off x="3123338"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5" name="Oval 104"/>
              <p:cNvSpPr/>
              <p:nvPr/>
            </p:nvSpPr>
            <p:spPr>
              <a:xfrm flipH="1">
                <a:off x="3050270" y="437994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2" name="Group 35"/>
            <p:cNvGrpSpPr>
              <a:grpSpLocks/>
            </p:cNvGrpSpPr>
            <p:nvPr/>
          </p:nvGrpSpPr>
          <p:grpSpPr bwMode="auto">
            <a:xfrm>
              <a:off x="4716264" y="4285043"/>
              <a:ext cx="138192" cy="43558"/>
              <a:chOff x="3049390" y="4360449"/>
              <a:chExt cx="138192" cy="43558"/>
            </a:xfrm>
          </p:grpSpPr>
          <p:sp>
            <p:nvSpPr>
              <p:cNvPr id="98" name="Oval 97"/>
              <p:cNvSpPr/>
              <p:nvPr/>
            </p:nvSpPr>
            <p:spPr>
              <a:xfrm flipH="1">
                <a:off x="3170110" y="436978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9" name="Oval 98"/>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0" name="Oval 99"/>
              <p:cNvSpPr/>
              <p:nvPr/>
            </p:nvSpPr>
            <p:spPr>
              <a:xfrm flipH="1">
                <a:off x="3124045" y="4386894"/>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1" name="Oval 100"/>
              <p:cNvSpPr/>
              <p:nvPr/>
            </p:nvSpPr>
            <p:spPr>
              <a:xfrm flipH="1">
                <a:off x="3049390" y="437911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3" name="Group 40"/>
            <p:cNvGrpSpPr>
              <a:grpSpLocks/>
            </p:cNvGrpSpPr>
            <p:nvPr/>
          </p:nvGrpSpPr>
          <p:grpSpPr bwMode="auto">
            <a:xfrm>
              <a:off x="4559009" y="4280375"/>
              <a:ext cx="138193" cy="43558"/>
              <a:chOff x="3049298" y="4360543"/>
              <a:chExt cx="138193" cy="43558"/>
            </a:xfrm>
          </p:grpSpPr>
          <p:sp>
            <p:nvSpPr>
              <p:cNvPr id="94" name="Oval 93"/>
              <p:cNvSpPr/>
              <p:nvPr/>
            </p:nvSpPr>
            <p:spPr>
              <a:xfrm flipH="1">
                <a:off x="3170018" y="436987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5" name="Oval 94"/>
              <p:cNvSpPr/>
              <p:nvPr/>
            </p:nvSpPr>
            <p:spPr>
              <a:xfrm flipH="1">
                <a:off x="3087420"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6" name="Oval 95"/>
              <p:cNvSpPr/>
              <p:nvPr/>
            </p:nvSpPr>
            <p:spPr>
              <a:xfrm flipH="1">
                <a:off x="3123954" y="438698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7" name="Oval 96"/>
              <p:cNvSpPr/>
              <p:nvPr/>
            </p:nvSpPr>
            <p:spPr>
              <a:xfrm flipH="1">
                <a:off x="3049298" y="437921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4" name="Group 75"/>
            <p:cNvGrpSpPr>
              <a:grpSpLocks/>
            </p:cNvGrpSpPr>
            <p:nvPr/>
          </p:nvGrpSpPr>
          <p:grpSpPr bwMode="auto">
            <a:xfrm>
              <a:off x="4396989" y="4285043"/>
              <a:ext cx="136605" cy="43558"/>
              <a:chOff x="3049996" y="4361243"/>
              <a:chExt cx="136605" cy="43558"/>
            </a:xfrm>
          </p:grpSpPr>
          <p:sp>
            <p:nvSpPr>
              <p:cNvPr id="90" name="Oval 89"/>
              <p:cNvSpPr/>
              <p:nvPr/>
            </p:nvSpPr>
            <p:spPr>
              <a:xfrm flipH="1">
                <a:off x="3169129"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1" name="Oval 90"/>
              <p:cNvSpPr/>
              <p:nvPr/>
            </p:nvSpPr>
            <p:spPr>
              <a:xfrm flipH="1">
                <a:off x="3088118"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2" name="Oval 91"/>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3" name="Oval 92"/>
              <p:cNvSpPr/>
              <p:nvPr/>
            </p:nvSpPr>
            <p:spPr>
              <a:xfrm flipH="1">
                <a:off x="3049996"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5" name="Group 80"/>
            <p:cNvGrpSpPr>
              <a:grpSpLocks/>
            </p:cNvGrpSpPr>
            <p:nvPr/>
          </p:nvGrpSpPr>
          <p:grpSpPr bwMode="auto">
            <a:xfrm>
              <a:off x="4238146" y="4285043"/>
              <a:ext cx="136605" cy="43558"/>
              <a:chOff x="3049903" y="4361243"/>
              <a:chExt cx="136605" cy="43558"/>
            </a:xfrm>
          </p:grpSpPr>
          <p:sp>
            <p:nvSpPr>
              <p:cNvPr id="86" name="Oval 85"/>
              <p:cNvSpPr/>
              <p:nvPr/>
            </p:nvSpPr>
            <p:spPr>
              <a:xfrm flipH="1">
                <a:off x="3169036"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7" name="Oval 86"/>
              <p:cNvSpPr/>
              <p:nvPr/>
            </p:nvSpPr>
            <p:spPr>
              <a:xfrm flipH="1">
                <a:off x="3088025"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8" name="Oval 87"/>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9" name="Oval 88"/>
              <p:cNvSpPr/>
              <p:nvPr/>
            </p:nvSpPr>
            <p:spPr>
              <a:xfrm flipH="1">
                <a:off x="3049903"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
        <p:nvSpPr>
          <p:cNvPr id="110" name="Line 190"/>
          <p:cNvSpPr>
            <a:spLocks noChangeShapeType="1"/>
          </p:cNvSpPr>
          <p:nvPr/>
        </p:nvSpPr>
        <p:spPr bwMode="auto">
          <a:xfrm>
            <a:off x="4736994" y="3888202"/>
            <a:ext cx="898473" cy="399051"/>
          </a:xfrm>
          <a:prstGeom prst="line">
            <a:avLst/>
          </a:prstGeom>
          <a:noFill/>
          <a:ln w="9525">
            <a:solidFill>
              <a:schemeClr val="tx1"/>
            </a:solidFill>
            <a:round/>
            <a:headEnd/>
            <a:tailEnd type="triangle" w="med" len="med"/>
          </a:ln>
        </p:spPr>
        <p:txBody>
          <a:bodyPr/>
          <a:lstStyle/>
          <a:p>
            <a:endParaRPr lang="en-GB"/>
          </a:p>
        </p:txBody>
      </p:sp>
      <p:sp>
        <p:nvSpPr>
          <p:cNvPr id="49" name="Line 190"/>
          <p:cNvSpPr>
            <a:spLocks noChangeShapeType="1"/>
          </p:cNvSpPr>
          <p:nvPr/>
        </p:nvSpPr>
        <p:spPr bwMode="auto">
          <a:xfrm flipV="1">
            <a:off x="3336767" y="3112167"/>
            <a:ext cx="240632" cy="352927"/>
          </a:xfrm>
          <a:prstGeom prst="line">
            <a:avLst/>
          </a:prstGeom>
          <a:noFill/>
          <a:ln w="9525">
            <a:solidFill>
              <a:schemeClr val="tx1"/>
            </a:solidFill>
            <a:round/>
            <a:headEnd/>
            <a:tailEnd type="triangle" w="med" len="med"/>
          </a:ln>
        </p:spPr>
        <p:txBody>
          <a:bodyPr/>
          <a:lstStyle/>
          <a:p>
            <a:endParaRPr lang="en-GB"/>
          </a:p>
        </p:txBody>
      </p:sp>
      <p:sp>
        <p:nvSpPr>
          <p:cNvPr id="50" name="Line 190"/>
          <p:cNvSpPr>
            <a:spLocks noChangeShapeType="1"/>
          </p:cNvSpPr>
          <p:nvPr/>
        </p:nvSpPr>
        <p:spPr bwMode="auto">
          <a:xfrm flipH="1">
            <a:off x="4495800" y="3884052"/>
            <a:ext cx="245366" cy="357748"/>
          </a:xfrm>
          <a:prstGeom prst="line">
            <a:avLst/>
          </a:prstGeom>
          <a:noFill/>
          <a:ln w="9525">
            <a:solidFill>
              <a:schemeClr val="tx1"/>
            </a:solidFill>
            <a:round/>
            <a:headEnd/>
            <a:tailEnd type="triangle" w="med" len="med"/>
          </a:ln>
        </p:spPr>
        <p:txBody>
          <a:bodyPr/>
          <a:lstStyle/>
          <a:p>
            <a:endParaRPr lang="en-GB"/>
          </a:p>
        </p:txBody>
      </p:sp>
      <p:sp>
        <p:nvSpPr>
          <p:cNvPr id="51" name="Bent Arrow 50"/>
          <p:cNvSpPr/>
          <p:nvPr/>
        </p:nvSpPr>
        <p:spPr>
          <a:xfrm rot="10800000">
            <a:off x="6388779" y="3771499"/>
            <a:ext cx="946484" cy="1074821"/>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
        <p:nvSpPr>
          <p:cNvPr id="43" name="Text Box 181"/>
          <p:cNvSpPr txBox="1">
            <a:spLocks noChangeArrowheads="1"/>
          </p:cNvSpPr>
          <p:nvPr/>
        </p:nvSpPr>
        <p:spPr bwMode="auto">
          <a:xfrm>
            <a:off x="6388778" y="4363453"/>
            <a:ext cx="1122947" cy="523220"/>
          </a:xfrm>
          <a:prstGeom prst="rect">
            <a:avLst/>
          </a:prstGeom>
          <a:noFill/>
          <a:ln w="9525">
            <a:noFill/>
            <a:miter lim="800000"/>
            <a:headEnd/>
            <a:tailEnd/>
          </a:ln>
        </p:spPr>
        <p:txBody>
          <a:bodyPr wrap="square">
            <a:spAutoFit/>
          </a:bodyPr>
          <a:lstStyle/>
          <a:p>
            <a:pPr algn="ctr"/>
            <a:r>
              <a:rPr lang="en-SG" sz="1400" dirty="0" smtClean="0"/>
              <a:t>Clockwise flow</a:t>
            </a:r>
            <a:endParaRPr lang="en-SG" sz="1400" dirty="0"/>
          </a:p>
        </p:txBody>
      </p:sp>
      <p:grpSp>
        <p:nvGrpSpPr>
          <p:cNvPr id="53" name="Group 85"/>
          <p:cNvGrpSpPr>
            <a:grpSpLocks/>
          </p:cNvGrpSpPr>
          <p:nvPr/>
        </p:nvGrpSpPr>
        <p:grpSpPr bwMode="auto">
          <a:xfrm>
            <a:off x="5630287" y="2898136"/>
            <a:ext cx="917575" cy="52388"/>
            <a:chOff x="4238146" y="4280375"/>
            <a:chExt cx="918113" cy="51337"/>
          </a:xfrm>
        </p:grpSpPr>
        <p:grpSp>
          <p:nvGrpSpPr>
            <p:cNvPr id="54" name="Group 29"/>
            <p:cNvGrpSpPr>
              <a:grpSpLocks/>
            </p:cNvGrpSpPr>
            <p:nvPr/>
          </p:nvGrpSpPr>
          <p:grpSpPr bwMode="auto">
            <a:xfrm>
              <a:off x="5019654" y="4288154"/>
              <a:ext cx="136605" cy="43558"/>
              <a:chOff x="3050361" y="4361179"/>
              <a:chExt cx="136605" cy="43558"/>
            </a:xfrm>
          </p:grpSpPr>
          <p:sp>
            <p:nvSpPr>
              <p:cNvPr id="121" name="Oval 120"/>
              <p:cNvSpPr/>
              <p:nvPr/>
            </p:nvSpPr>
            <p:spPr>
              <a:xfrm flipH="1">
                <a:off x="3169494" y="437051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2" name="Oval 121"/>
              <p:cNvSpPr/>
              <p:nvPr/>
            </p:nvSpPr>
            <p:spPr>
              <a:xfrm flipH="1">
                <a:off x="3088484" y="436117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3" name="Oval 122"/>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4" name="Oval 123"/>
              <p:cNvSpPr/>
              <p:nvPr/>
            </p:nvSpPr>
            <p:spPr>
              <a:xfrm flipH="1">
                <a:off x="3050361" y="437984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56" name="Group 30"/>
            <p:cNvGrpSpPr>
              <a:grpSpLocks/>
            </p:cNvGrpSpPr>
            <p:nvPr/>
          </p:nvGrpSpPr>
          <p:grpSpPr bwMode="auto">
            <a:xfrm>
              <a:off x="4862400" y="4283486"/>
              <a:ext cx="136605" cy="43558"/>
              <a:chOff x="3050270" y="4361273"/>
              <a:chExt cx="136605" cy="43558"/>
            </a:xfrm>
          </p:grpSpPr>
          <p:sp>
            <p:nvSpPr>
              <p:cNvPr id="117" name="Oval 116"/>
              <p:cNvSpPr/>
              <p:nvPr/>
            </p:nvSpPr>
            <p:spPr>
              <a:xfrm flipH="1">
                <a:off x="3169402" y="437060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8" name="Oval 117"/>
              <p:cNvSpPr/>
              <p:nvPr/>
            </p:nvSpPr>
            <p:spPr>
              <a:xfrm flipH="1">
                <a:off x="3088392" y="4361273"/>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9" name="Oval 118"/>
              <p:cNvSpPr/>
              <p:nvPr/>
            </p:nvSpPr>
            <p:spPr>
              <a:xfrm flipH="1">
                <a:off x="3123338"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0" name="Oval 119"/>
              <p:cNvSpPr/>
              <p:nvPr/>
            </p:nvSpPr>
            <p:spPr>
              <a:xfrm flipH="1">
                <a:off x="3050270" y="437994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57" name="Group 35"/>
            <p:cNvGrpSpPr>
              <a:grpSpLocks/>
            </p:cNvGrpSpPr>
            <p:nvPr/>
          </p:nvGrpSpPr>
          <p:grpSpPr bwMode="auto">
            <a:xfrm>
              <a:off x="4716264" y="4285043"/>
              <a:ext cx="138192" cy="43558"/>
              <a:chOff x="3049390" y="4360449"/>
              <a:chExt cx="138192" cy="43558"/>
            </a:xfrm>
          </p:grpSpPr>
          <p:sp>
            <p:nvSpPr>
              <p:cNvPr id="113" name="Oval 112"/>
              <p:cNvSpPr/>
              <p:nvPr/>
            </p:nvSpPr>
            <p:spPr>
              <a:xfrm flipH="1">
                <a:off x="3170110" y="436978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4" name="Oval 113"/>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5" name="Oval 114"/>
              <p:cNvSpPr/>
              <p:nvPr/>
            </p:nvSpPr>
            <p:spPr>
              <a:xfrm flipH="1">
                <a:off x="3124045" y="4386894"/>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6" name="Oval 115"/>
              <p:cNvSpPr/>
              <p:nvPr/>
            </p:nvSpPr>
            <p:spPr>
              <a:xfrm flipH="1">
                <a:off x="3049390" y="437911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58" name="Group 40"/>
            <p:cNvGrpSpPr>
              <a:grpSpLocks/>
            </p:cNvGrpSpPr>
            <p:nvPr/>
          </p:nvGrpSpPr>
          <p:grpSpPr bwMode="auto">
            <a:xfrm>
              <a:off x="4559009" y="4280375"/>
              <a:ext cx="138193" cy="43558"/>
              <a:chOff x="3049298" y="4360543"/>
              <a:chExt cx="138193" cy="43558"/>
            </a:xfrm>
          </p:grpSpPr>
          <p:sp>
            <p:nvSpPr>
              <p:cNvPr id="74" name="Oval 73"/>
              <p:cNvSpPr/>
              <p:nvPr/>
            </p:nvSpPr>
            <p:spPr>
              <a:xfrm flipH="1">
                <a:off x="3170018" y="436987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8" name="Oval 77"/>
              <p:cNvSpPr/>
              <p:nvPr/>
            </p:nvSpPr>
            <p:spPr>
              <a:xfrm flipH="1">
                <a:off x="3087420"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1" name="Oval 110"/>
              <p:cNvSpPr/>
              <p:nvPr/>
            </p:nvSpPr>
            <p:spPr>
              <a:xfrm flipH="1">
                <a:off x="3123954" y="438698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2" name="Oval 111"/>
              <p:cNvSpPr/>
              <p:nvPr/>
            </p:nvSpPr>
            <p:spPr>
              <a:xfrm flipH="1">
                <a:off x="3049298" y="437921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59" name="Group 75"/>
            <p:cNvGrpSpPr>
              <a:grpSpLocks/>
            </p:cNvGrpSpPr>
            <p:nvPr/>
          </p:nvGrpSpPr>
          <p:grpSpPr bwMode="auto">
            <a:xfrm>
              <a:off x="4396989" y="4285043"/>
              <a:ext cx="136605" cy="43558"/>
              <a:chOff x="3049996" y="4361243"/>
              <a:chExt cx="136605" cy="43558"/>
            </a:xfrm>
          </p:grpSpPr>
          <p:sp>
            <p:nvSpPr>
              <p:cNvPr id="65" name="Oval 64"/>
              <p:cNvSpPr/>
              <p:nvPr/>
            </p:nvSpPr>
            <p:spPr>
              <a:xfrm flipH="1">
                <a:off x="3169129"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6" name="Oval 65"/>
              <p:cNvSpPr/>
              <p:nvPr/>
            </p:nvSpPr>
            <p:spPr>
              <a:xfrm flipH="1">
                <a:off x="3088118"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7" name="Oval 66"/>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8" name="Oval 67"/>
              <p:cNvSpPr/>
              <p:nvPr/>
            </p:nvSpPr>
            <p:spPr>
              <a:xfrm flipH="1">
                <a:off x="3049996"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0" name="Group 80"/>
            <p:cNvGrpSpPr>
              <a:grpSpLocks/>
            </p:cNvGrpSpPr>
            <p:nvPr/>
          </p:nvGrpSpPr>
          <p:grpSpPr bwMode="auto">
            <a:xfrm>
              <a:off x="4238146" y="4285043"/>
              <a:ext cx="136605" cy="43558"/>
              <a:chOff x="3049903" y="4361243"/>
              <a:chExt cx="136605" cy="43558"/>
            </a:xfrm>
          </p:grpSpPr>
          <p:sp>
            <p:nvSpPr>
              <p:cNvPr id="61" name="Oval 60"/>
              <p:cNvSpPr/>
              <p:nvPr/>
            </p:nvSpPr>
            <p:spPr>
              <a:xfrm flipH="1">
                <a:off x="3169036"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2" name="Oval 61"/>
              <p:cNvSpPr/>
              <p:nvPr/>
            </p:nvSpPr>
            <p:spPr>
              <a:xfrm flipH="1">
                <a:off x="3088025"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3" name="Oval 62"/>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4" name="Oval 63"/>
              <p:cNvSpPr/>
              <p:nvPr/>
            </p:nvSpPr>
            <p:spPr>
              <a:xfrm flipH="1">
                <a:off x="3049903"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55"/>
                                        </p:tgtEl>
                                        <p:attrNameLst>
                                          <p:attrName>style.visibility</p:attrName>
                                        </p:attrNameLst>
                                      </p:cBhvr>
                                      <p:to>
                                        <p:strVal val="visible"/>
                                      </p:to>
                                    </p:set>
                                    <p:animEffect transition="in" filter="blinds(horizontal)">
                                      <p:cBhvr>
                                        <p:cTn id="7" dur="500"/>
                                        <p:tgtEl>
                                          <p:spTgt spid="55"/>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51"/>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43"/>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76"/>
                                        </p:tgtEl>
                                        <p:attrNameLst>
                                          <p:attrName>style.visibility</p:attrName>
                                        </p:attrNameLst>
                                      </p:cBhvr>
                                      <p:to>
                                        <p:strVal val="visible"/>
                                      </p:to>
                                    </p:set>
                                    <p:animEffect transition="in" filter="blinds(horizontal)">
                                      <p:cBhvr>
                                        <p:cTn id="18" dur="500"/>
                                        <p:tgtEl>
                                          <p:spTgt spid="76"/>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75"/>
                                        </p:tgtEl>
                                        <p:attrNameLst>
                                          <p:attrName>style.visibility</p:attrName>
                                        </p:attrNameLst>
                                      </p:cBhvr>
                                      <p:to>
                                        <p:strVal val="visible"/>
                                      </p:to>
                                    </p:set>
                                    <p:animEffect transition="in" filter="blinds(horizontal)">
                                      <p:cBhvr>
                                        <p:cTn id="21" dur="500"/>
                                        <p:tgtEl>
                                          <p:spTgt spid="75"/>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77"/>
                                        </p:tgtEl>
                                        <p:attrNameLst>
                                          <p:attrName>style.visibility</p:attrName>
                                        </p:attrNameLst>
                                      </p:cBhvr>
                                      <p:to>
                                        <p:strVal val="visible"/>
                                      </p:to>
                                    </p:set>
                                    <p:animEffect transition="in" filter="blinds(horizontal)">
                                      <p:cBhvr>
                                        <p:cTn id="24" dur="500"/>
                                        <p:tgtEl>
                                          <p:spTgt spid="77"/>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73"/>
                                        </p:tgtEl>
                                        <p:attrNameLst>
                                          <p:attrName>style.visibility</p:attrName>
                                        </p:attrNameLst>
                                      </p:cBhvr>
                                      <p:to>
                                        <p:strVal val="visible"/>
                                      </p:to>
                                    </p:set>
                                    <p:animEffect transition="in" filter="blinds(horizontal)">
                                      <p:cBhvr>
                                        <p:cTn id="27" dur="500"/>
                                        <p:tgtEl>
                                          <p:spTgt spid="73"/>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72"/>
                                        </p:tgtEl>
                                        <p:attrNameLst>
                                          <p:attrName>style.visibility</p:attrName>
                                        </p:attrNameLst>
                                      </p:cBhvr>
                                      <p:to>
                                        <p:strVal val="visible"/>
                                      </p:to>
                                    </p:set>
                                    <p:animEffect transition="in" filter="blinds(horizontal)">
                                      <p:cBhvr>
                                        <p:cTn id="30" dur="500"/>
                                        <p:tgtEl>
                                          <p:spTgt spid="72"/>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71"/>
                                        </p:tgtEl>
                                        <p:attrNameLst>
                                          <p:attrName>style.visibility</p:attrName>
                                        </p:attrNameLst>
                                      </p:cBhvr>
                                      <p:to>
                                        <p:strVal val="visible"/>
                                      </p:to>
                                    </p:set>
                                    <p:animEffect transition="in" filter="blinds(horizontal)">
                                      <p:cBhvr>
                                        <p:cTn id="33" dur="500"/>
                                        <p:tgtEl>
                                          <p:spTgt spid="71"/>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70"/>
                                        </p:tgtEl>
                                        <p:attrNameLst>
                                          <p:attrName>style.visibility</p:attrName>
                                        </p:attrNameLst>
                                      </p:cBhvr>
                                      <p:to>
                                        <p:strVal val="visible"/>
                                      </p:to>
                                    </p:set>
                                    <p:animEffect transition="in" filter="blinds(horizontal)">
                                      <p:cBhvr>
                                        <p:cTn id="38" dur="500"/>
                                        <p:tgtEl>
                                          <p:spTgt spid="70"/>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49"/>
                                        </p:tgtEl>
                                        <p:attrNameLst>
                                          <p:attrName>style.visibility</p:attrName>
                                        </p:attrNameLst>
                                      </p:cBhvr>
                                      <p:to>
                                        <p:strVal val="visible"/>
                                      </p:to>
                                    </p:set>
                                    <p:animEffect transition="in" filter="blinds(horizontal)">
                                      <p:cBhvr>
                                        <p:cTn id="41" dur="500"/>
                                        <p:tgtEl>
                                          <p:spTgt spid="49"/>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50"/>
                                        </p:tgtEl>
                                        <p:attrNameLst>
                                          <p:attrName>style.visibility</p:attrName>
                                        </p:attrNameLst>
                                      </p:cBhvr>
                                      <p:to>
                                        <p:strVal val="visible"/>
                                      </p:to>
                                    </p:set>
                                    <p:animEffect transition="in" filter="blinds(horizontal)">
                                      <p:cBhvr>
                                        <p:cTn id="44" dur="500"/>
                                        <p:tgtEl>
                                          <p:spTgt spid="50"/>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110"/>
                                        </p:tgtEl>
                                        <p:attrNameLst>
                                          <p:attrName>style.visibility</p:attrName>
                                        </p:attrNameLst>
                                      </p:cBhvr>
                                      <p:to>
                                        <p:strVal val="visible"/>
                                      </p:to>
                                    </p:set>
                                    <p:animEffect transition="in" filter="blinds(horizontal)">
                                      <p:cBhvr>
                                        <p:cTn id="47" dur="500"/>
                                        <p:tgtEl>
                                          <p:spTgt spid="110"/>
                                        </p:tgtEl>
                                      </p:cBhvr>
                                    </p:animEffect>
                                  </p:childTnLst>
                                </p:cTn>
                              </p:par>
                              <p:par>
                                <p:cTn id="48" presetID="3" presetClass="entr" presetSubtype="10" fill="hold" grpId="0" nodeType="withEffect">
                                  <p:stCondLst>
                                    <p:cond delay="0"/>
                                  </p:stCondLst>
                                  <p:childTnLst>
                                    <p:set>
                                      <p:cBhvr>
                                        <p:cTn id="49" dur="1" fill="hold">
                                          <p:stCondLst>
                                            <p:cond delay="0"/>
                                          </p:stCondLst>
                                        </p:cTn>
                                        <p:tgtEl>
                                          <p:spTgt spid="69"/>
                                        </p:tgtEl>
                                        <p:attrNameLst>
                                          <p:attrName>style.visibility</p:attrName>
                                        </p:attrNameLst>
                                      </p:cBhvr>
                                      <p:to>
                                        <p:strVal val="visible"/>
                                      </p:to>
                                    </p:set>
                                    <p:animEffect transition="in" filter="blinds(horizontal)">
                                      <p:cBhvr>
                                        <p:cTn id="50" dur="500"/>
                                        <p:tgtEl>
                                          <p:spTgt spid="69"/>
                                        </p:tgtEl>
                                      </p:cBhvr>
                                    </p:animEffect>
                                  </p:childTnLst>
                                </p:cTn>
                              </p:par>
                            </p:childTnLst>
                          </p:cTn>
                        </p:par>
                      </p:childTnLst>
                    </p:cTn>
                  </p:par>
                  <p:par>
                    <p:cTn id="51" fill="hold">
                      <p:stCondLst>
                        <p:cond delay="indefinite"/>
                      </p:stCondLst>
                      <p:childTnLst>
                        <p:par>
                          <p:cTn id="52" fill="hold">
                            <p:stCondLst>
                              <p:cond delay="0"/>
                            </p:stCondLst>
                            <p:childTnLst>
                              <p:par>
                                <p:cTn id="53" presetID="3" presetClass="entr" presetSubtype="10" fill="hold" grpId="0" nodeType="clickEffect">
                                  <p:stCondLst>
                                    <p:cond delay="0"/>
                                  </p:stCondLst>
                                  <p:childTnLst>
                                    <p:set>
                                      <p:cBhvr>
                                        <p:cTn id="54" dur="1" fill="hold">
                                          <p:stCondLst>
                                            <p:cond delay="0"/>
                                          </p:stCondLst>
                                        </p:cTn>
                                        <p:tgtEl>
                                          <p:spTgt spid="53435"/>
                                        </p:tgtEl>
                                        <p:attrNameLst>
                                          <p:attrName>style.visibility</p:attrName>
                                        </p:attrNameLst>
                                      </p:cBhvr>
                                      <p:to>
                                        <p:strVal val="visible"/>
                                      </p:to>
                                    </p:set>
                                    <p:animEffect transition="in" filter="blinds(horizontal)">
                                      <p:cBhvr>
                                        <p:cTn id="55" dur="500"/>
                                        <p:tgtEl>
                                          <p:spTgt spid="534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435" grpId="0"/>
      <p:bldP spid="55" grpId="0"/>
      <p:bldP spid="69" grpId="0"/>
      <p:bldP spid="70" grpId="0" animBg="1"/>
      <p:bldP spid="71" grpId="0" animBg="1"/>
      <p:bldP spid="72" grpId="0"/>
      <p:bldP spid="73" grpId="0" animBg="1"/>
      <p:bldP spid="75" grpId="0"/>
      <p:bldP spid="76" grpId="0" animBg="1"/>
      <p:bldP spid="77" grpId="0" animBg="1"/>
      <p:bldP spid="110" grpId="0" animBg="1"/>
      <p:bldP spid="49" grpId="0" animBg="1"/>
      <p:bldP spid="50" grpId="0" animBg="1"/>
      <p:bldP spid="51" grpId="0" animBg="1"/>
      <p:bldP spid="4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
          <p:cNvPicPr>
            <a:picLocks noChangeAspect="1" noChangeArrowheads="1"/>
          </p:cNvPicPr>
          <p:nvPr/>
        </p:nvPicPr>
        <p:blipFill>
          <a:blip r:embed="rId3" cstate="print"/>
          <a:srcRect t="1145" b="2163"/>
          <a:stretch>
            <a:fillRect/>
          </a:stretch>
        </p:blipFill>
        <p:spPr bwMode="auto">
          <a:xfrm>
            <a:off x="1865313" y="1981200"/>
            <a:ext cx="5819775" cy="3619500"/>
          </a:xfrm>
          <a:prstGeom prst="rect">
            <a:avLst/>
          </a:prstGeom>
          <a:noFill/>
          <a:ln w="9525">
            <a:noFill/>
            <a:miter lim="800000"/>
            <a:headEnd/>
            <a:tailEnd/>
          </a:ln>
        </p:spPr>
      </p:pic>
      <p:sp>
        <p:nvSpPr>
          <p:cNvPr id="6147" name="Rectangle 2"/>
          <p:cNvSpPr>
            <a:spLocks noGrp="1" noChangeArrowheads="1"/>
          </p:cNvSpPr>
          <p:nvPr>
            <p:ph type="title"/>
          </p:nvPr>
        </p:nvSpPr>
        <p:spPr/>
        <p:txBody>
          <a:bodyPr/>
          <a:lstStyle/>
          <a:p>
            <a:pPr eaLnBrk="1" hangingPunct="1"/>
            <a:r>
              <a:rPr lang="en-US" dirty="0" smtClean="0"/>
              <a:t>Arrangement1.exe with one device</a:t>
            </a:r>
          </a:p>
        </p:txBody>
      </p:sp>
      <p:sp>
        <p:nvSpPr>
          <p:cNvPr id="46" name="Text Box 196"/>
          <p:cNvSpPr txBox="1">
            <a:spLocks noChangeArrowheads="1"/>
          </p:cNvSpPr>
          <p:nvPr/>
        </p:nvSpPr>
        <p:spPr bwMode="auto">
          <a:xfrm>
            <a:off x="70946" y="5602905"/>
            <a:ext cx="9073054" cy="830997"/>
          </a:xfrm>
          <a:prstGeom prst="rect">
            <a:avLst/>
          </a:prstGeom>
          <a:noFill/>
          <a:ln w="9525">
            <a:noFill/>
            <a:miter lim="800000"/>
            <a:headEnd/>
            <a:tailEnd/>
          </a:ln>
        </p:spPr>
        <p:txBody>
          <a:bodyPr wrap="square">
            <a:spAutoFit/>
          </a:bodyPr>
          <a:lstStyle/>
          <a:p>
            <a:pPr marL="226800" indent="-226800">
              <a:spcBef>
                <a:spcPts val="600"/>
              </a:spcBef>
              <a:spcAft>
                <a:spcPts val="600"/>
              </a:spcAft>
              <a:buFont typeface="Arial" pitchFamily="34" charset="0"/>
              <a:buChar char="•"/>
            </a:pPr>
            <a:r>
              <a:rPr lang="en-US" sz="2400" dirty="0"/>
              <a:t>The difference in bar </a:t>
            </a:r>
            <a:r>
              <a:rPr lang="en-US" sz="2400" dirty="0" smtClean="0"/>
              <a:t>heights </a:t>
            </a:r>
            <a:r>
              <a:rPr lang="en-US" sz="2400" dirty="0"/>
              <a:t>is greater if the driving force is more negative</a:t>
            </a:r>
            <a:r>
              <a:rPr lang="en-US" sz="2400" dirty="0" smtClean="0"/>
              <a:t>.</a:t>
            </a:r>
            <a:endParaRPr lang="en-SG" sz="2400" dirty="0"/>
          </a:p>
        </p:txBody>
      </p:sp>
      <p:sp>
        <p:nvSpPr>
          <p:cNvPr id="50" name="Text Box 189"/>
          <p:cNvSpPr txBox="1">
            <a:spLocks noChangeArrowheads="1"/>
          </p:cNvSpPr>
          <p:nvPr/>
        </p:nvSpPr>
        <p:spPr bwMode="auto">
          <a:xfrm>
            <a:off x="3110925" y="3481384"/>
            <a:ext cx="2316162" cy="307975"/>
          </a:xfrm>
          <a:prstGeom prst="rect">
            <a:avLst/>
          </a:prstGeom>
          <a:noFill/>
          <a:ln w="9525">
            <a:noFill/>
            <a:miter lim="800000"/>
            <a:headEnd/>
            <a:tailEnd/>
          </a:ln>
        </p:spPr>
        <p:txBody>
          <a:bodyPr>
            <a:spAutoFit/>
          </a:bodyPr>
          <a:lstStyle/>
          <a:p>
            <a:r>
              <a:rPr lang="en-SG" sz="1400" dirty="0"/>
              <a:t>Right bar is higher</a:t>
            </a:r>
          </a:p>
        </p:txBody>
      </p:sp>
      <p:sp>
        <p:nvSpPr>
          <p:cNvPr id="51" name="Line 190"/>
          <p:cNvSpPr>
            <a:spLocks noChangeShapeType="1"/>
          </p:cNvSpPr>
          <p:nvPr/>
        </p:nvSpPr>
        <p:spPr bwMode="auto">
          <a:xfrm flipH="1" flipV="1">
            <a:off x="3609474" y="3144253"/>
            <a:ext cx="372988" cy="322843"/>
          </a:xfrm>
          <a:prstGeom prst="line">
            <a:avLst/>
          </a:prstGeom>
          <a:noFill/>
          <a:ln w="9525">
            <a:solidFill>
              <a:schemeClr val="tx1"/>
            </a:solidFill>
            <a:round/>
            <a:headEnd/>
            <a:tailEnd type="triangle" w="med" len="med"/>
          </a:ln>
        </p:spPr>
        <p:txBody>
          <a:bodyPr/>
          <a:lstStyle/>
          <a:p>
            <a:endParaRPr lang="en-GB"/>
          </a:p>
        </p:txBody>
      </p:sp>
      <p:sp>
        <p:nvSpPr>
          <p:cNvPr id="52" name="Line 192"/>
          <p:cNvSpPr>
            <a:spLocks noChangeShapeType="1"/>
          </p:cNvSpPr>
          <p:nvPr/>
        </p:nvSpPr>
        <p:spPr bwMode="auto">
          <a:xfrm>
            <a:off x="5411211" y="3695696"/>
            <a:ext cx="291089" cy="381004"/>
          </a:xfrm>
          <a:prstGeom prst="line">
            <a:avLst/>
          </a:prstGeom>
          <a:noFill/>
          <a:ln w="9525">
            <a:solidFill>
              <a:schemeClr val="tx1"/>
            </a:solidFill>
            <a:round/>
            <a:headEnd/>
            <a:tailEnd type="triangle" w="med" len="med"/>
          </a:ln>
        </p:spPr>
        <p:txBody>
          <a:bodyPr/>
          <a:lstStyle/>
          <a:p>
            <a:endParaRPr lang="en-GB"/>
          </a:p>
        </p:txBody>
      </p:sp>
      <p:sp>
        <p:nvSpPr>
          <p:cNvPr id="53" name="Text Box 193"/>
          <p:cNvSpPr txBox="1">
            <a:spLocks noChangeArrowheads="1"/>
          </p:cNvSpPr>
          <p:nvPr/>
        </p:nvSpPr>
        <p:spPr bwMode="auto">
          <a:xfrm>
            <a:off x="4831775" y="3409946"/>
            <a:ext cx="1682750" cy="307975"/>
          </a:xfrm>
          <a:prstGeom prst="rect">
            <a:avLst/>
          </a:prstGeom>
          <a:noFill/>
          <a:ln w="9525">
            <a:noFill/>
            <a:miter lim="800000"/>
            <a:headEnd/>
            <a:tailEnd/>
          </a:ln>
        </p:spPr>
        <p:txBody>
          <a:bodyPr>
            <a:spAutoFit/>
          </a:bodyPr>
          <a:lstStyle/>
          <a:p>
            <a:r>
              <a:rPr lang="en-SG" sz="1400" dirty="0"/>
              <a:t>Same height</a:t>
            </a:r>
          </a:p>
        </p:txBody>
      </p:sp>
      <p:sp>
        <p:nvSpPr>
          <p:cNvPr id="54" name="Line 194"/>
          <p:cNvSpPr>
            <a:spLocks noChangeShapeType="1"/>
          </p:cNvSpPr>
          <p:nvPr/>
        </p:nvSpPr>
        <p:spPr bwMode="auto">
          <a:xfrm flipH="1" flipV="1">
            <a:off x="3771324" y="3054346"/>
            <a:ext cx="1290638" cy="311150"/>
          </a:xfrm>
          <a:prstGeom prst="line">
            <a:avLst/>
          </a:prstGeom>
          <a:noFill/>
          <a:ln w="9525">
            <a:solidFill>
              <a:schemeClr val="tx1"/>
            </a:solidFill>
            <a:round/>
            <a:headEnd/>
            <a:tailEnd type="triangle" w="med" len="med"/>
          </a:ln>
        </p:spPr>
        <p:txBody>
          <a:bodyPr/>
          <a:lstStyle/>
          <a:p>
            <a:endParaRPr lang="en-GB"/>
          </a:p>
        </p:txBody>
      </p:sp>
      <p:sp>
        <p:nvSpPr>
          <p:cNvPr id="55" name="Line 195"/>
          <p:cNvSpPr>
            <a:spLocks noChangeShapeType="1"/>
          </p:cNvSpPr>
          <p:nvPr/>
        </p:nvSpPr>
        <p:spPr bwMode="auto">
          <a:xfrm flipH="1">
            <a:off x="5831306" y="4095746"/>
            <a:ext cx="439830" cy="255007"/>
          </a:xfrm>
          <a:prstGeom prst="line">
            <a:avLst/>
          </a:prstGeom>
          <a:noFill/>
          <a:ln w="9525">
            <a:solidFill>
              <a:schemeClr val="tx1"/>
            </a:solidFill>
            <a:round/>
            <a:headEnd/>
            <a:tailEnd type="triangle" w="med" len="med"/>
          </a:ln>
        </p:spPr>
        <p:txBody>
          <a:bodyPr/>
          <a:lstStyle/>
          <a:p>
            <a:endParaRPr lang="en-GB"/>
          </a:p>
        </p:txBody>
      </p:sp>
      <p:sp>
        <p:nvSpPr>
          <p:cNvPr id="78" name="Bent Arrow 77"/>
          <p:cNvSpPr/>
          <p:nvPr/>
        </p:nvSpPr>
        <p:spPr>
          <a:xfrm rot="5400000" flipH="1">
            <a:off x="6426879" y="3903579"/>
            <a:ext cx="946484" cy="1074821"/>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
        <p:nvSpPr>
          <p:cNvPr id="56" name="Text Box 200"/>
          <p:cNvSpPr txBox="1">
            <a:spLocks noChangeArrowheads="1"/>
          </p:cNvSpPr>
          <p:nvPr/>
        </p:nvSpPr>
        <p:spPr bwMode="auto">
          <a:xfrm>
            <a:off x="2302127" y="3816883"/>
            <a:ext cx="1682750" cy="307975"/>
          </a:xfrm>
          <a:prstGeom prst="rect">
            <a:avLst/>
          </a:prstGeom>
          <a:noFill/>
          <a:ln w="9525">
            <a:noFill/>
            <a:miter lim="800000"/>
            <a:headEnd/>
            <a:tailEnd/>
          </a:ln>
        </p:spPr>
        <p:txBody>
          <a:bodyPr>
            <a:spAutoFit/>
          </a:bodyPr>
          <a:lstStyle/>
          <a:p>
            <a:r>
              <a:rPr lang="en-SG" sz="1400" dirty="0"/>
              <a:t>Same height</a:t>
            </a:r>
          </a:p>
        </p:txBody>
      </p:sp>
      <p:sp>
        <p:nvSpPr>
          <p:cNvPr id="57" name="Line 201"/>
          <p:cNvSpPr>
            <a:spLocks noChangeShapeType="1"/>
          </p:cNvSpPr>
          <p:nvPr/>
        </p:nvSpPr>
        <p:spPr bwMode="auto">
          <a:xfrm flipV="1">
            <a:off x="2603349" y="3105145"/>
            <a:ext cx="145290" cy="749926"/>
          </a:xfrm>
          <a:prstGeom prst="line">
            <a:avLst/>
          </a:prstGeom>
          <a:noFill/>
          <a:ln w="9525">
            <a:solidFill>
              <a:schemeClr val="tx1"/>
            </a:solidFill>
            <a:round/>
            <a:headEnd/>
            <a:tailEnd type="triangle" w="med" len="med"/>
          </a:ln>
        </p:spPr>
        <p:txBody>
          <a:bodyPr/>
          <a:lstStyle/>
          <a:p>
            <a:endParaRPr lang="en-GB"/>
          </a:p>
        </p:txBody>
      </p:sp>
      <p:sp>
        <p:nvSpPr>
          <p:cNvPr id="58" name="Line 202"/>
          <p:cNvSpPr>
            <a:spLocks noChangeShapeType="1"/>
          </p:cNvSpPr>
          <p:nvPr/>
        </p:nvSpPr>
        <p:spPr bwMode="auto">
          <a:xfrm>
            <a:off x="2680623" y="4125528"/>
            <a:ext cx="1473289" cy="660781"/>
          </a:xfrm>
          <a:prstGeom prst="line">
            <a:avLst/>
          </a:prstGeom>
          <a:noFill/>
          <a:ln w="9525">
            <a:solidFill>
              <a:schemeClr val="tx1"/>
            </a:solidFill>
            <a:round/>
            <a:headEnd/>
            <a:tailEnd type="triangle" w="med" len="med"/>
          </a:ln>
        </p:spPr>
        <p:txBody>
          <a:bodyPr/>
          <a:lstStyle/>
          <a:p>
            <a:endParaRPr lang="en-GB"/>
          </a:p>
        </p:txBody>
      </p:sp>
      <p:grpSp>
        <p:nvGrpSpPr>
          <p:cNvPr id="60" name="Group 85"/>
          <p:cNvGrpSpPr>
            <a:grpSpLocks/>
          </p:cNvGrpSpPr>
          <p:nvPr/>
        </p:nvGrpSpPr>
        <p:grpSpPr bwMode="auto">
          <a:xfrm>
            <a:off x="2772787" y="5029196"/>
            <a:ext cx="917575" cy="52388"/>
            <a:chOff x="4238146" y="4280375"/>
            <a:chExt cx="918113" cy="51337"/>
          </a:xfrm>
        </p:grpSpPr>
        <p:grpSp>
          <p:nvGrpSpPr>
            <p:cNvPr id="61" name="Group 29"/>
            <p:cNvGrpSpPr>
              <a:grpSpLocks/>
            </p:cNvGrpSpPr>
            <p:nvPr/>
          </p:nvGrpSpPr>
          <p:grpSpPr bwMode="auto">
            <a:xfrm>
              <a:off x="5019654" y="4288154"/>
              <a:ext cx="136605" cy="43558"/>
              <a:chOff x="3050361" y="4361179"/>
              <a:chExt cx="136605" cy="43558"/>
            </a:xfrm>
          </p:grpSpPr>
          <p:sp>
            <p:nvSpPr>
              <p:cNvPr id="95" name="Oval 94"/>
              <p:cNvSpPr/>
              <p:nvPr/>
            </p:nvSpPr>
            <p:spPr>
              <a:xfrm flipH="1">
                <a:off x="3169494" y="437051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6" name="Oval 95"/>
              <p:cNvSpPr/>
              <p:nvPr/>
            </p:nvSpPr>
            <p:spPr>
              <a:xfrm flipH="1">
                <a:off x="3088484" y="436117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7" name="Oval 96"/>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8" name="Oval 97"/>
              <p:cNvSpPr/>
              <p:nvPr/>
            </p:nvSpPr>
            <p:spPr>
              <a:xfrm flipH="1">
                <a:off x="3050361" y="437984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2" name="Group 30"/>
            <p:cNvGrpSpPr>
              <a:grpSpLocks/>
            </p:cNvGrpSpPr>
            <p:nvPr/>
          </p:nvGrpSpPr>
          <p:grpSpPr bwMode="auto">
            <a:xfrm>
              <a:off x="4862400" y="4283486"/>
              <a:ext cx="136605" cy="43558"/>
              <a:chOff x="3050270" y="4361273"/>
              <a:chExt cx="136605" cy="43558"/>
            </a:xfrm>
          </p:grpSpPr>
          <p:sp>
            <p:nvSpPr>
              <p:cNvPr id="91" name="Oval 90"/>
              <p:cNvSpPr/>
              <p:nvPr/>
            </p:nvSpPr>
            <p:spPr>
              <a:xfrm flipH="1">
                <a:off x="3169402" y="437060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2" name="Oval 91"/>
              <p:cNvSpPr/>
              <p:nvPr/>
            </p:nvSpPr>
            <p:spPr>
              <a:xfrm flipH="1">
                <a:off x="3088392" y="4361273"/>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3" name="Oval 92"/>
              <p:cNvSpPr/>
              <p:nvPr/>
            </p:nvSpPr>
            <p:spPr>
              <a:xfrm flipH="1">
                <a:off x="3123338"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4" name="Oval 93"/>
              <p:cNvSpPr/>
              <p:nvPr/>
            </p:nvSpPr>
            <p:spPr>
              <a:xfrm flipH="1">
                <a:off x="3050270" y="437994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3" name="Group 35"/>
            <p:cNvGrpSpPr>
              <a:grpSpLocks/>
            </p:cNvGrpSpPr>
            <p:nvPr/>
          </p:nvGrpSpPr>
          <p:grpSpPr bwMode="auto">
            <a:xfrm>
              <a:off x="4716264" y="4285043"/>
              <a:ext cx="138192" cy="43558"/>
              <a:chOff x="3049390" y="4360449"/>
              <a:chExt cx="138192" cy="43558"/>
            </a:xfrm>
          </p:grpSpPr>
          <p:sp>
            <p:nvSpPr>
              <p:cNvPr id="87" name="Oval 86"/>
              <p:cNvSpPr/>
              <p:nvPr/>
            </p:nvSpPr>
            <p:spPr>
              <a:xfrm flipH="1">
                <a:off x="3170110" y="436978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8" name="Oval 87"/>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9" name="Oval 88"/>
              <p:cNvSpPr/>
              <p:nvPr/>
            </p:nvSpPr>
            <p:spPr>
              <a:xfrm flipH="1">
                <a:off x="3124045" y="4386894"/>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0" name="Oval 89"/>
              <p:cNvSpPr/>
              <p:nvPr/>
            </p:nvSpPr>
            <p:spPr>
              <a:xfrm flipH="1">
                <a:off x="3049390" y="437911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4" name="Group 40"/>
            <p:cNvGrpSpPr>
              <a:grpSpLocks/>
            </p:cNvGrpSpPr>
            <p:nvPr/>
          </p:nvGrpSpPr>
          <p:grpSpPr bwMode="auto">
            <a:xfrm>
              <a:off x="4559009" y="4280375"/>
              <a:ext cx="138193" cy="43558"/>
              <a:chOff x="3049298" y="4360543"/>
              <a:chExt cx="138193" cy="43558"/>
            </a:xfrm>
          </p:grpSpPr>
          <p:sp>
            <p:nvSpPr>
              <p:cNvPr id="75" name="Oval 74"/>
              <p:cNvSpPr/>
              <p:nvPr/>
            </p:nvSpPr>
            <p:spPr>
              <a:xfrm flipH="1">
                <a:off x="3170018" y="436987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6" name="Oval 75"/>
              <p:cNvSpPr/>
              <p:nvPr/>
            </p:nvSpPr>
            <p:spPr>
              <a:xfrm flipH="1">
                <a:off x="3087420"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 name="Oval 80"/>
              <p:cNvSpPr/>
              <p:nvPr/>
            </p:nvSpPr>
            <p:spPr>
              <a:xfrm flipH="1">
                <a:off x="3123954" y="438698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6" name="Oval 85"/>
              <p:cNvSpPr/>
              <p:nvPr/>
            </p:nvSpPr>
            <p:spPr>
              <a:xfrm flipH="1">
                <a:off x="3049298" y="437921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5" name="Group 75"/>
            <p:cNvGrpSpPr>
              <a:grpSpLocks/>
            </p:cNvGrpSpPr>
            <p:nvPr/>
          </p:nvGrpSpPr>
          <p:grpSpPr bwMode="auto">
            <a:xfrm>
              <a:off x="4396989" y="4285043"/>
              <a:ext cx="136605" cy="43558"/>
              <a:chOff x="3049996" y="4361243"/>
              <a:chExt cx="136605" cy="43558"/>
            </a:xfrm>
          </p:grpSpPr>
          <p:sp>
            <p:nvSpPr>
              <p:cNvPr id="71" name="Oval 70"/>
              <p:cNvSpPr/>
              <p:nvPr/>
            </p:nvSpPr>
            <p:spPr>
              <a:xfrm flipH="1">
                <a:off x="3169129"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2" name="Oval 71"/>
              <p:cNvSpPr/>
              <p:nvPr/>
            </p:nvSpPr>
            <p:spPr>
              <a:xfrm flipH="1">
                <a:off x="3088118"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3" name="Oval 72"/>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4" name="Oval 73"/>
              <p:cNvSpPr/>
              <p:nvPr/>
            </p:nvSpPr>
            <p:spPr>
              <a:xfrm flipH="1">
                <a:off x="3049996"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6" name="Group 80"/>
            <p:cNvGrpSpPr>
              <a:grpSpLocks/>
            </p:cNvGrpSpPr>
            <p:nvPr/>
          </p:nvGrpSpPr>
          <p:grpSpPr bwMode="auto">
            <a:xfrm>
              <a:off x="4238146" y="4285043"/>
              <a:ext cx="136605" cy="43558"/>
              <a:chOff x="3049903" y="4361243"/>
              <a:chExt cx="136605" cy="43558"/>
            </a:xfrm>
          </p:grpSpPr>
          <p:sp>
            <p:nvSpPr>
              <p:cNvPr id="67" name="Oval 66"/>
              <p:cNvSpPr/>
              <p:nvPr/>
            </p:nvSpPr>
            <p:spPr>
              <a:xfrm flipH="1">
                <a:off x="3169036"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8" name="Oval 67"/>
              <p:cNvSpPr/>
              <p:nvPr/>
            </p:nvSpPr>
            <p:spPr>
              <a:xfrm flipH="1">
                <a:off x="3088025"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9" name="Oval 68"/>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0" name="Oval 69"/>
              <p:cNvSpPr/>
              <p:nvPr/>
            </p:nvSpPr>
            <p:spPr>
              <a:xfrm flipH="1">
                <a:off x="3049903"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
        <p:nvSpPr>
          <p:cNvPr id="77" name="Rectangle 76"/>
          <p:cNvSpPr/>
          <p:nvPr/>
        </p:nvSpPr>
        <p:spPr>
          <a:xfrm>
            <a:off x="180811" y="1380287"/>
            <a:ext cx="2303836" cy="523220"/>
          </a:xfrm>
          <a:prstGeom prst="rect">
            <a:avLst/>
          </a:prstGeom>
        </p:spPr>
        <p:txBody>
          <a:bodyPr wrap="none">
            <a:spAutoFit/>
          </a:bodyPr>
          <a:lstStyle/>
          <a:p>
            <a:pPr marL="342900" indent="-342900"/>
            <a:r>
              <a:rPr lang="en-SG" sz="2800" u="sng" dirty="0" smtClean="0"/>
              <a:t>Observations</a:t>
            </a:r>
            <a:endParaRPr lang="en-SG" sz="2800" u="sng" dirty="0"/>
          </a:p>
        </p:txBody>
      </p:sp>
      <p:sp>
        <p:nvSpPr>
          <p:cNvPr id="79" name="Text Box 181"/>
          <p:cNvSpPr txBox="1">
            <a:spLocks noChangeArrowheads="1"/>
          </p:cNvSpPr>
          <p:nvPr/>
        </p:nvSpPr>
        <p:spPr bwMode="auto">
          <a:xfrm>
            <a:off x="6170206" y="4465053"/>
            <a:ext cx="1475864" cy="523220"/>
          </a:xfrm>
          <a:prstGeom prst="rect">
            <a:avLst/>
          </a:prstGeom>
          <a:noFill/>
          <a:ln w="9525">
            <a:noFill/>
            <a:miter lim="800000"/>
            <a:headEnd/>
            <a:tailEnd/>
          </a:ln>
        </p:spPr>
        <p:txBody>
          <a:bodyPr wrap="square">
            <a:spAutoFit/>
          </a:bodyPr>
          <a:lstStyle/>
          <a:p>
            <a:pPr algn="ctr"/>
            <a:r>
              <a:rPr lang="en-SG" sz="1400" dirty="0" smtClean="0"/>
              <a:t>Anticlockwise flow</a:t>
            </a:r>
            <a:endParaRPr lang="en-SG" sz="1400" dirty="0"/>
          </a:p>
        </p:txBody>
      </p:sp>
      <p:sp>
        <p:nvSpPr>
          <p:cNvPr id="53439" name="Text Box 191"/>
          <p:cNvSpPr txBox="1">
            <a:spLocks noChangeArrowheads="1"/>
          </p:cNvSpPr>
          <p:nvPr/>
        </p:nvSpPr>
        <p:spPr bwMode="auto">
          <a:xfrm>
            <a:off x="5700137" y="3790946"/>
            <a:ext cx="2316163" cy="307975"/>
          </a:xfrm>
          <a:prstGeom prst="rect">
            <a:avLst/>
          </a:prstGeom>
          <a:noFill/>
          <a:ln w="9525">
            <a:noFill/>
            <a:miter lim="800000"/>
            <a:headEnd/>
            <a:tailEnd/>
          </a:ln>
        </p:spPr>
        <p:txBody>
          <a:bodyPr>
            <a:spAutoFit/>
          </a:bodyPr>
          <a:lstStyle/>
          <a:p>
            <a:r>
              <a:rPr lang="en-SG" sz="1400" dirty="0"/>
              <a:t>Right bar is higher</a:t>
            </a:r>
          </a:p>
        </p:txBody>
      </p:sp>
      <p:grpSp>
        <p:nvGrpSpPr>
          <p:cNvPr id="59" name="Group 85"/>
          <p:cNvGrpSpPr>
            <a:grpSpLocks/>
          </p:cNvGrpSpPr>
          <p:nvPr/>
        </p:nvGrpSpPr>
        <p:grpSpPr bwMode="auto">
          <a:xfrm>
            <a:off x="5236587" y="2933696"/>
            <a:ext cx="917575" cy="52388"/>
            <a:chOff x="4238146" y="4280375"/>
            <a:chExt cx="918113" cy="51337"/>
          </a:xfrm>
        </p:grpSpPr>
        <p:grpSp>
          <p:nvGrpSpPr>
            <p:cNvPr id="80" name="Group 29"/>
            <p:cNvGrpSpPr>
              <a:grpSpLocks/>
            </p:cNvGrpSpPr>
            <p:nvPr/>
          </p:nvGrpSpPr>
          <p:grpSpPr bwMode="auto">
            <a:xfrm>
              <a:off x="5019654" y="4288154"/>
              <a:ext cx="136605" cy="43558"/>
              <a:chOff x="3050361" y="4361179"/>
              <a:chExt cx="136605" cy="43558"/>
            </a:xfrm>
          </p:grpSpPr>
          <p:sp>
            <p:nvSpPr>
              <p:cNvPr id="120" name="Oval 119"/>
              <p:cNvSpPr/>
              <p:nvPr/>
            </p:nvSpPr>
            <p:spPr>
              <a:xfrm flipH="1">
                <a:off x="3169494" y="437051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1" name="Oval 120"/>
              <p:cNvSpPr/>
              <p:nvPr/>
            </p:nvSpPr>
            <p:spPr>
              <a:xfrm flipH="1">
                <a:off x="3088484" y="436117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2" name="Oval 121"/>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3" name="Oval 122"/>
              <p:cNvSpPr/>
              <p:nvPr/>
            </p:nvSpPr>
            <p:spPr>
              <a:xfrm flipH="1">
                <a:off x="3050361" y="437984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2" name="Group 30"/>
            <p:cNvGrpSpPr>
              <a:grpSpLocks/>
            </p:cNvGrpSpPr>
            <p:nvPr/>
          </p:nvGrpSpPr>
          <p:grpSpPr bwMode="auto">
            <a:xfrm>
              <a:off x="4862400" y="4283486"/>
              <a:ext cx="136605" cy="43558"/>
              <a:chOff x="3050270" y="4361273"/>
              <a:chExt cx="136605" cy="43558"/>
            </a:xfrm>
          </p:grpSpPr>
          <p:sp>
            <p:nvSpPr>
              <p:cNvPr id="116" name="Oval 115"/>
              <p:cNvSpPr/>
              <p:nvPr/>
            </p:nvSpPr>
            <p:spPr>
              <a:xfrm flipH="1">
                <a:off x="3169402" y="437060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7" name="Oval 116"/>
              <p:cNvSpPr/>
              <p:nvPr/>
            </p:nvSpPr>
            <p:spPr>
              <a:xfrm flipH="1">
                <a:off x="3088392" y="4361273"/>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8" name="Oval 117"/>
              <p:cNvSpPr/>
              <p:nvPr/>
            </p:nvSpPr>
            <p:spPr>
              <a:xfrm flipH="1">
                <a:off x="3123338"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9" name="Oval 118"/>
              <p:cNvSpPr/>
              <p:nvPr/>
            </p:nvSpPr>
            <p:spPr>
              <a:xfrm flipH="1">
                <a:off x="3050270" y="437994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3" name="Group 35"/>
            <p:cNvGrpSpPr>
              <a:grpSpLocks/>
            </p:cNvGrpSpPr>
            <p:nvPr/>
          </p:nvGrpSpPr>
          <p:grpSpPr bwMode="auto">
            <a:xfrm>
              <a:off x="4716264" y="4285043"/>
              <a:ext cx="138192" cy="43558"/>
              <a:chOff x="3049390" y="4360449"/>
              <a:chExt cx="138192" cy="43558"/>
            </a:xfrm>
          </p:grpSpPr>
          <p:sp>
            <p:nvSpPr>
              <p:cNvPr id="112" name="Oval 111"/>
              <p:cNvSpPr/>
              <p:nvPr/>
            </p:nvSpPr>
            <p:spPr>
              <a:xfrm flipH="1">
                <a:off x="3170110" y="436978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3" name="Oval 112"/>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4" name="Oval 113"/>
              <p:cNvSpPr/>
              <p:nvPr/>
            </p:nvSpPr>
            <p:spPr>
              <a:xfrm flipH="1">
                <a:off x="3124045" y="4386894"/>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5" name="Oval 114"/>
              <p:cNvSpPr/>
              <p:nvPr/>
            </p:nvSpPr>
            <p:spPr>
              <a:xfrm flipH="1">
                <a:off x="3049390" y="437911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4" name="Group 40"/>
            <p:cNvGrpSpPr>
              <a:grpSpLocks/>
            </p:cNvGrpSpPr>
            <p:nvPr/>
          </p:nvGrpSpPr>
          <p:grpSpPr bwMode="auto">
            <a:xfrm>
              <a:off x="4559009" y="4280375"/>
              <a:ext cx="138193" cy="43558"/>
              <a:chOff x="3049298" y="4360543"/>
              <a:chExt cx="138193" cy="43558"/>
            </a:xfrm>
          </p:grpSpPr>
          <p:sp>
            <p:nvSpPr>
              <p:cNvPr id="108" name="Oval 107"/>
              <p:cNvSpPr/>
              <p:nvPr/>
            </p:nvSpPr>
            <p:spPr>
              <a:xfrm flipH="1">
                <a:off x="3170018" y="4369877"/>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9" name="Oval 108"/>
              <p:cNvSpPr/>
              <p:nvPr/>
            </p:nvSpPr>
            <p:spPr>
              <a:xfrm flipH="1">
                <a:off x="3087420"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0" name="Oval 109"/>
              <p:cNvSpPr/>
              <p:nvPr/>
            </p:nvSpPr>
            <p:spPr>
              <a:xfrm flipH="1">
                <a:off x="3123954" y="438698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1" name="Oval 110"/>
              <p:cNvSpPr/>
              <p:nvPr/>
            </p:nvSpPr>
            <p:spPr>
              <a:xfrm flipH="1">
                <a:off x="3049298" y="437921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5" name="Group 75"/>
            <p:cNvGrpSpPr>
              <a:grpSpLocks/>
            </p:cNvGrpSpPr>
            <p:nvPr/>
          </p:nvGrpSpPr>
          <p:grpSpPr bwMode="auto">
            <a:xfrm>
              <a:off x="4396989" y="4285043"/>
              <a:ext cx="136605" cy="43558"/>
              <a:chOff x="3049996" y="4361243"/>
              <a:chExt cx="136605" cy="43558"/>
            </a:xfrm>
          </p:grpSpPr>
          <p:sp>
            <p:nvSpPr>
              <p:cNvPr id="104" name="Oval 103"/>
              <p:cNvSpPr/>
              <p:nvPr/>
            </p:nvSpPr>
            <p:spPr>
              <a:xfrm flipH="1">
                <a:off x="3169129"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5" name="Oval 104"/>
              <p:cNvSpPr/>
              <p:nvPr/>
            </p:nvSpPr>
            <p:spPr>
              <a:xfrm flipH="1">
                <a:off x="3088118"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6" name="Oval 105"/>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7" name="Oval 106"/>
              <p:cNvSpPr/>
              <p:nvPr/>
            </p:nvSpPr>
            <p:spPr>
              <a:xfrm flipH="1">
                <a:off x="3049996"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9" name="Group 80"/>
            <p:cNvGrpSpPr>
              <a:grpSpLocks/>
            </p:cNvGrpSpPr>
            <p:nvPr/>
          </p:nvGrpSpPr>
          <p:grpSpPr bwMode="auto">
            <a:xfrm>
              <a:off x="4238146" y="4285043"/>
              <a:ext cx="136605" cy="43558"/>
              <a:chOff x="3049903" y="4361243"/>
              <a:chExt cx="136605" cy="43558"/>
            </a:xfrm>
          </p:grpSpPr>
          <p:sp>
            <p:nvSpPr>
              <p:cNvPr id="100" name="Oval 99"/>
              <p:cNvSpPr/>
              <p:nvPr/>
            </p:nvSpPr>
            <p:spPr>
              <a:xfrm flipH="1">
                <a:off x="3169036" y="437057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1" name="Oval 100"/>
              <p:cNvSpPr/>
              <p:nvPr/>
            </p:nvSpPr>
            <p:spPr>
              <a:xfrm flipH="1">
                <a:off x="3088025" y="436124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2" name="Oval 101"/>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3" name="Oval 102"/>
              <p:cNvSpPr/>
              <p:nvPr/>
            </p:nvSpPr>
            <p:spPr>
              <a:xfrm flipH="1">
                <a:off x="3049903" y="4379910"/>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blinds(horizontal)">
                                      <p:cBhvr>
                                        <p:cTn id="7" dur="500"/>
                                        <p:tgtEl>
                                          <p:spTgt spid="77"/>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78"/>
                                        </p:tgtEl>
                                        <p:attrNameLst>
                                          <p:attrName>style.visibility</p:attrName>
                                        </p:attrNameLst>
                                      </p:cBhvr>
                                      <p:to>
                                        <p:strVal val="visible"/>
                                      </p:to>
                                    </p:set>
                                  </p:childTnLst>
                                </p:cTn>
                              </p:par>
                              <p:par>
                                <p:cTn id="12" presetID="1" presetClass="entr" presetSubtype="0" fill="hold" grpId="0" nodeType="withEffect">
                                  <p:stCondLst>
                                    <p:cond delay="0"/>
                                  </p:stCondLst>
                                  <p:childTnLst>
                                    <p:set>
                                      <p:cBhvr>
                                        <p:cTn id="13" dur="1" fill="hold">
                                          <p:stCondLst>
                                            <p:cond delay="0"/>
                                          </p:stCondLst>
                                        </p:cTn>
                                        <p:tgtEl>
                                          <p:spTgt spid="79"/>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grpId="0" nodeType="clickEffect">
                                  <p:stCondLst>
                                    <p:cond delay="0"/>
                                  </p:stCondLst>
                                  <p:childTnLst>
                                    <p:set>
                                      <p:cBhvr>
                                        <p:cTn id="17" dur="1" fill="hold">
                                          <p:stCondLst>
                                            <p:cond delay="0"/>
                                          </p:stCondLst>
                                        </p:cTn>
                                        <p:tgtEl>
                                          <p:spTgt spid="57"/>
                                        </p:tgtEl>
                                        <p:attrNameLst>
                                          <p:attrName>style.visibility</p:attrName>
                                        </p:attrNameLst>
                                      </p:cBhvr>
                                      <p:to>
                                        <p:strVal val="visible"/>
                                      </p:to>
                                    </p:set>
                                    <p:animEffect transition="in" filter="blinds(horizontal)">
                                      <p:cBhvr>
                                        <p:cTn id="18" dur="500"/>
                                        <p:tgtEl>
                                          <p:spTgt spid="57"/>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56"/>
                                        </p:tgtEl>
                                        <p:attrNameLst>
                                          <p:attrName>style.visibility</p:attrName>
                                        </p:attrNameLst>
                                      </p:cBhvr>
                                      <p:to>
                                        <p:strVal val="visible"/>
                                      </p:to>
                                    </p:set>
                                    <p:animEffect transition="in" filter="blinds(horizontal)">
                                      <p:cBhvr>
                                        <p:cTn id="21" dur="500"/>
                                        <p:tgtEl>
                                          <p:spTgt spid="56"/>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58"/>
                                        </p:tgtEl>
                                        <p:attrNameLst>
                                          <p:attrName>style.visibility</p:attrName>
                                        </p:attrNameLst>
                                      </p:cBhvr>
                                      <p:to>
                                        <p:strVal val="visible"/>
                                      </p:to>
                                    </p:set>
                                    <p:animEffect transition="in" filter="blinds(horizontal)">
                                      <p:cBhvr>
                                        <p:cTn id="24" dur="500"/>
                                        <p:tgtEl>
                                          <p:spTgt spid="58"/>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54"/>
                                        </p:tgtEl>
                                        <p:attrNameLst>
                                          <p:attrName>style.visibility</p:attrName>
                                        </p:attrNameLst>
                                      </p:cBhvr>
                                      <p:to>
                                        <p:strVal val="visible"/>
                                      </p:to>
                                    </p:set>
                                    <p:animEffect transition="in" filter="blinds(horizontal)">
                                      <p:cBhvr>
                                        <p:cTn id="27" dur="500"/>
                                        <p:tgtEl>
                                          <p:spTgt spid="54"/>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53"/>
                                        </p:tgtEl>
                                        <p:attrNameLst>
                                          <p:attrName>style.visibility</p:attrName>
                                        </p:attrNameLst>
                                      </p:cBhvr>
                                      <p:to>
                                        <p:strVal val="visible"/>
                                      </p:to>
                                    </p:set>
                                    <p:animEffect transition="in" filter="blinds(horizontal)">
                                      <p:cBhvr>
                                        <p:cTn id="30" dur="500"/>
                                        <p:tgtEl>
                                          <p:spTgt spid="53"/>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52"/>
                                        </p:tgtEl>
                                        <p:attrNameLst>
                                          <p:attrName>style.visibility</p:attrName>
                                        </p:attrNameLst>
                                      </p:cBhvr>
                                      <p:to>
                                        <p:strVal val="visible"/>
                                      </p:to>
                                    </p:set>
                                    <p:animEffect transition="in" filter="blinds(horizontal)">
                                      <p:cBhvr>
                                        <p:cTn id="33" dur="500"/>
                                        <p:tgtEl>
                                          <p:spTgt spid="52"/>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50"/>
                                        </p:tgtEl>
                                        <p:attrNameLst>
                                          <p:attrName>style.visibility</p:attrName>
                                        </p:attrNameLst>
                                      </p:cBhvr>
                                      <p:to>
                                        <p:strVal val="visible"/>
                                      </p:to>
                                    </p:set>
                                    <p:animEffect transition="in" filter="blinds(horizontal)">
                                      <p:cBhvr>
                                        <p:cTn id="38" dur="500"/>
                                        <p:tgtEl>
                                          <p:spTgt spid="50"/>
                                        </p:tgtEl>
                                      </p:cBhvr>
                                    </p:animEffect>
                                  </p:childTnLst>
                                </p:cTn>
                              </p:par>
                              <p:par>
                                <p:cTn id="39" presetID="3" presetClass="entr" presetSubtype="10" fill="hold" grpId="0" nodeType="withEffect">
                                  <p:stCondLst>
                                    <p:cond delay="0"/>
                                  </p:stCondLst>
                                  <p:childTnLst>
                                    <p:set>
                                      <p:cBhvr>
                                        <p:cTn id="40" dur="1" fill="hold">
                                          <p:stCondLst>
                                            <p:cond delay="0"/>
                                          </p:stCondLst>
                                        </p:cTn>
                                        <p:tgtEl>
                                          <p:spTgt spid="51"/>
                                        </p:tgtEl>
                                        <p:attrNameLst>
                                          <p:attrName>style.visibility</p:attrName>
                                        </p:attrNameLst>
                                      </p:cBhvr>
                                      <p:to>
                                        <p:strVal val="visible"/>
                                      </p:to>
                                    </p:set>
                                    <p:animEffect transition="in" filter="blinds(horizontal)">
                                      <p:cBhvr>
                                        <p:cTn id="41" dur="500"/>
                                        <p:tgtEl>
                                          <p:spTgt spid="51"/>
                                        </p:tgtEl>
                                      </p:cBhvr>
                                    </p:animEffect>
                                  </p:childTnLst>
                                </p:cTn>
                              </p:par>
                              <p:par>
                                <p:cTn id="42" presetID="3" presetClass="entr" presetSubtype="10" fill="hold" grpId="0" nodeType="withEffect">
                                  <p:stCondLst>
                                    <p:cond delay="0"/>
                                  </p:stCondLst>
                                  <p:childTnLst>
                                    <p:set>
                                      <p:cBhvr>
                                        <p:cTn id="43" dur="1" fill="hold">
                                          <p:stCondLst>
                                            <p:cond delay="0"/>
                                          </p:stCondLst>
                                        </p:cTn>
                                        <p:tgtEl>
                                          <p:spTgt spid="55"/>
                                        </p:tgtEl>
                                        <p:attrNameLst>
                                          <p:attrName>style.visibility</p:attrName>
                                        </p:attrNameLst>
                                      </p:cBhvr>
                                      <p:to>
                                        <p:strVal val="visible"/>
                                      </p:to>
                                    </p:set>
                                    <p:animEffect transition="in" filter="blinds(horizontal)">
                                      <p:cBhvr>
                                        <p:cTn id="44" dur="500"/>
                                        <p:tgtEl>
                                          <p:spTgt spid="55"/>
                                        </p:tgtEl>
                                      </p:cBhvr>
                                    </p:animEffect>
                                  </p:childTnLst>
                                </p:cTn>
                              </p:par>
                              <p:par>
                                <p:cTn id="45" presetID="3" presetClass="entr" presetSubtype="10" fill="hold" grpId="0" nodeType="withEffect">
                                  <p:stCondLst>
                                    <p:cond delay="0"/>
                                  </p:stCondLst>
                                  <p:childTnLst>
                                    <p:set>
                                      <p:cBhvr>
                                        <p:cTn id="46" dur="1" fill="hold">
                                          <p:stCondLst>
                                            <p:cond delay="0"/>
                                          </p:stCondLst>
                                        </p:cTn>
                                        <p:tgtEl>
                                          <p:spTgt spid="53439"/>
                                        </p:tgtEl>
                                        <p:attrNameLst>
                                          <p:attrName>style.visibility</p:attrName>
                                        </p:attrNameLst>
                                      </p:cBhvr>
                                      <p:to>
                                        <p:strVal val="visible"/>
                                      </p:to>
                                    </p:set>
                                    <p:animEffect transition="in" filter="blinds(horizontal)">
                                      <p:cBhvr>
                                        <p:cTn id="47" dur="500"/>
                                        <p:tgtEl>
                                          <p:spTgt spid="53439"/>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46"/>
                                        </p:tgtEl>
                                        <p:attrNameLst>
                                          <p:attrName>style.visibility</p:attrName>
                                        </p:attrNameLst>
                                      </p:cBhvr>
                                      <p:to>
                                        <p:strVal val="visible"/>
                                      </p:to>
                                    </p:set>
                                    <p:animEffect transition="in" filter="blinds(horizontal)">
                                      <p:cBhvr>
                                        <p:cTn id="52" dur="500"/>
                                        <p:tgtEl>
                                          <p:spTgt spid="4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50" grpId="0"/>
      <p:bldP spid="51" grpId="0" animBg="1"/>
      <p:bldP spid="52" grpId="0" animBg="1"/>
      <p:bldP spid="53" grpId="0"/>
      <p:bldP spid="54" grpId="0" animBg="1"/>
      <p:bldP spid="55" grpId="0" animBg="1"/>
      <p:bldP spid="78" grpId="0" animBg="1"/>
      <p:bldP spid="56" grpId="0"/>
      <p:bldP spid="57" grpId="0" animBg="1"/>
      <p:bldP spid="58" grpId="0" animBg="1"/>
      <p:bldP spid="77" grpId="0"/>
      <p:bldP spid="79" grpId="0"/>
      <p:bldP spid="5343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TextBox 2"/>
          <p:cNvSpPr txBox="1">
            <a:spLocks noChangeArrowheads="1"/>
          </p:cNvSpPr>
          <p:nvPr/>
        </p:nvSpPr>
        <p:spPr bwMode="auto">
          <a:xfrm>
            <a:off x="283029" y="1424716"/>
            <a:ext cx="8334375" cy="4216539"/>
          </a:xfrm>
          <a:prstGeom prst="rect">
            <a:avLst/>
          </a:prstGeom>
          <a:noFill/>
          <a:ln w="9525">
            <a:noFill/>
            <a:miter lim="800000"/>
            <a:headEnd/>
            <a:tailEnd/>
          </a:ln>
        </p:spPr>
        <p:txBody>
          <a:bodyPr wrap="square">
            <a:spAutoFit/>
          </a:bodyPr>
          <a:lstStyle/>
          <a:p>
            <a:pPr marL="342900" indent="-342900"/>
            <a:r>
              <a:rPr lang="en-SG" sz="2800" u="sng" dirty="0" smtClean="0"/>
              <a:t>Deductions</a:t>
            </a:r>
            <a:endParaRPr lang="en-SG" sz="2800" u="sng" dirty="0"/>
          </a:p>
          <a:p>
            <a:pPr marL="342900" indent="-342900">
              <a:buFontTx/>
              <a:buChar char="•"/>
            </a:pPr>
            <a:r>
              <a:rPr lang="en-SG" sz="2400" dirty="0" smtClean="0"/>
              <a:t>The difference in bar height both across the driver and across the device are equal (in magnitude) to the driving force.</a:t>
            </a:r>
            <a:endParaRPr lang="en-SG" sz="2400" dirty="0"/>
          </a:p>
          <a:p>
            <a:pPr marL="342900" indent="-342900">
              <a:buFontTx/>
              <a:buChar char="•"/>
            </a:pPr>
            <a:r>
              <a:rPr lang="en-SG" sz="2400" dirty="0"/>
              <a:t>The </a:t>
            </a:r>
            <a:r>
              <a:rPr lang="en-SG" sz="2400" dirty="0" smtClean="0"/>
              <a:t>amount of flow is equal (in magnitude) to </a:t>
            </a:r>
            <a:r>
              <a:rPr lang="en-SG" sz="2400" dirty="0"/>
              <a:t>the driving </a:t>
            </a:r>
            <a:r>
              <a:rPr lang="en-SG" sz="2400" dirty="0" smtClean="0"/>
              <a:t>force.</a:t>
            </a:r>
          </a:p>
          <a:p>
            <a:pPr marL="342900" indent="-342900">
              <a:buFontTx/>
              <a:buChar char="•"/>
            </a:pPr>
            <a:r>
              <a:rPr lang="en-SG" sz="2400" dirty="0" smtClean="0"/>
              <a:t>Hence, this also means the amount of flow is equal (in magnitude) to the difference in bar height across the driver or across the device.</a:t>
            </a:r>
            <a:endParaRPr lang="en-SG" sz="2400" dirty="0"/>
          </a:p>
          <a:p>
            <a:pPr marL="342900" indent="-342900">
              <a:buFontTx/>
              <a:buChar char="•"/>
            </a:pPr>
            <a:r>
              <a:rPr lang="en-SG" sz="2400" dirty="0"/>
              <a:t>The direction of the flow is dependent on the sign of the driving force</a:t>
            </a:r>
            <a:r>
              <a:rPr lang="en-SG" sz="2400" dirty="0" smtClean="0"/>
              <a:t>.</a:t>
            </a:r>
            <a:endParaRPr lang="en-US" sz="2400" dirty="0" smtClean="0"/>
          </a:p>
        </p:txBody>
      </p:sp>
      <p:sp>
        <p:nvSpPr>
          <p:cNvPr id="8195" name="Rectangle 2"/>
          <p:cNvSpPr>
            <a:spLocks noChangeArrowheads="1"/>
          </p:cNvSpPr>
          <p:nvPr/>
        </p:nvSpPr>
        <p:spPr bwMode="auto">
          <a:xfrm>
            <a:off x="457200" y="406950"/>
            <a:ext cx="8229600" cy="876300"/>
          </a:xfrm>
          <a:prstGeom prst="rect">
            <a:avLst/>
          </a:prstGeom>
          <a:noFill/>
          <a:ln w="9525">
            <a:noFill/>
            <a:miter lim="800000"/>
            <a:headEnd/>
            <a:tailEnd/>
          </a:ln>
        </p:spPr>
        <p:txBody>
          <a:bodyPr anchor="ctr"/>
          <a:lstStyle/>
          <a:p>
            <a:r>
              <a:rPr lang="en-US" sz="3600" b="1" dirty="0">
                <a:solidFill>
                  <a:schemeClr val="tx2"/>
                </a:solidFill>
              </a:rPr>
              <a:t>Arrangement1.exe with one device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627">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6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3" descr="Drawing Main.jpg"/>
          <p:cNvPicPr>
            <a:picLocks noChangeAspect="1"/>
          </p:cNvPicPr>
          <p:nvPr/>
        </p:nvPicPr>
        <p:blipFill>
          <a:blip r:embed="rId4" cstate="print"/>
          <a:srcRect/>
          <a:stretch>
            <a:fillRect/>
          </a:stretch>
        </p:blipFill>
        <p:spPr bwMode="auto">
          <a:xfrm>
            <a:off x="3359150" y="1794852"/>
            <a:ext cx="5599113" cy="3600450"/>
          </a:xfrm>
          <a:prstGeom prst="rect">
            <a:avLst/>
          </a:prstGeom>
          <a:noFill/>
          <a:ln w="9525">
            <a:noFill/>
            <a:miter lim="800000"/>
            <a:headEnd/>
            <a:tailEnd/>
          </a:ln>
        </p:spPr>
      </p:pic>
      <p:sp>
        <p:nvSpPr>
          <p:cNvPr id="1028" name="TextBox 2"/>
          <p:cNvSpPr txBox="1">
            <a:spLocks noChangeArrowheads="1"/>
          </p:cNvSpPr>
          <p:nvPr/>
        </p:nvSpPr>
        <p:spPr bwMode="auto">
          <a:xfrm>
            <a:off x="231774" y="1346534"/>
            <a:ext cx="4372309" cy="461665"/>
          </a:xfrm>
          <a:prstGeom prst="rect">
            <a:avLst/>
          </a:prstGeom>
          <a:noFill/>
          <a:ln w="9525">
            <a:noFill/>
            <a:miter lim="800000"/>
            <a:headEnd/>
            <a:tailEnd/>
          </a:ln>
        </p:spPr>
        <p:txBody>
          <a:bodyPr wrap="square">
            <a:spAutoFit/>
          </a:bodyPr>
          <a:lstStyle/>
          <a:p>
            <a:pPr marL="342900" indent="-342900"/>
            <a:r>
              <a:rPr lang="en-SG" sz="2400" u="sng" dirty="0" smtClean="0"/>
              <a:t>Observations and Deduction</a:t>
            </a:r>
            <a:r>
              <a:rPr lang="en-US" sz="2400" u="sng" dirty="0" smtClean="0"/>
              <a:t>s</a:t>
            </a:r>
            <a:endParaRPr lang="en-US" sz="2400" u="sng" dirty="0"/>
          </a:p>
        </p:txBody>
      </p:sp>
      <p:sp>
        <p:nvSpPr>
          <p:cNvPr id="6" name="TextBox 5"/>
          <p:cNvSpPr txBox="1">
            <a:spLocks noChangeArrowheads="1"/>
          </p:cNvSpPr>
          <p:nvPr/>
        </p:nvSpPr>
        <p:spPr bwMode="auto">
          <a:xfrm>
            <a:off x="96252" y="1748673"/>
            <a:ext cx="3272590" cy="4031873"/>
          </a:xfrm>
          <a:prstGeom prst="rect">
            <a:avLst/>
          </a:prstGeom>
          <a:noFill/>
          <a:ln w="9525">
            <a:noFill/>
            <a:miter lim="800000"/>
            <a:headEnd/>
            <a:tailEnd/>
          </a:ln>
        </p:spPr>
        <p:txBody>
          <a:bodyPr wrap="square">
            <a:spAutoFit/>
          </a:bodyPr>
          <a:lstStyle/>
          <a:p>
            <a:pPr marL="111125" indent="-111125">
              <a:buFont typeface="Arial" charset="0"/>
              <a:buChar char="•"/>
            </a:pPr>
            <a:r>
              <a:rPr lang="en-SG" sz="1600" dirty="0" smtClean="0"/>
              <a:t>As the driving force increases in magnitude, the difference in bar height across the device and the driver increases.</a:t>
            </a:r>
          </a:p>
          <a:p>
            <a:pPr marL="111125" indent="-111125">
              <a:buFont typeface="Arial" charset="0"/>
              <a:buChar char="•"/>
            </a:pPr>
            <a:r>
              <a:rPr lang="en-SG" sz="1600" dirty="0" smtClean="0"/>
              <a:t>The difference in bar height across the driver is equal (in magnitude) to the driving force.</a:t>
            </a:r>
          </a:p>
          <a:p>
            <a:pPr marL="111125" indent="-111125">
              <a:buFont typeface="Arial" charset="0"/>
              <a:buChar char="•"/>
            </a:pPr>
            <a:r>
              <a:rPr lang="en-SG" sz="1600" dirty="0" smtClean="0"/>
              <a:t>The difference </a:t>
            </a:r>
            <a:r>
              <a:rPr lang="en-SG" sz="1600" dirty="0"/>
              <a:t>in </a:t>
            </a:r>
            <a:r>
              <a:rPr lang="en-SG" sz="1600" dirty="0" smtClean="0"/>
              <a:t>bar height across each device is equal. </a:t>
            </a:r>
          </a:p>
          <a:p>
            <a:pPr marL="111125" indent="-111125">
              <a:buFont typeface="Arial" charset="0"/>
              <a:buChar char="•"/>
            </a:pPr>
            <a:r>
              <a:rPr lang="en-SG" sz="1600" dirty="0" smtClean="0"/>
              <a:t>The sum of the differences in bar heights across the devices is equal to the difference in bar height across the driver.</a:t>
            </a:r>
            <a:endParaRPr lang="en-SG" sz="1600" dirty="0"/>
          </a:p>
          <a:p>
            <a:pPr marL="111125" indent="-111125">
              <a:buFont typeface="Arial" charset="0"/>
              <a:buChar char="•"/>
            </a:pPr>
            <a:r>
              <a:rPr lang="en-SG" sz="1600" dirty="0" smtClean="0"/>
              <a:t>The amount of flow is equal (in magnitude) to the difference in bar height across each device.</a:t>
            </a:r>
          </a:p>
        </p:txBody>
      </p:sp>
      <p:cxnSp>
        <p:nvCxnSpPr>
          <p:cNvPr id="11" name="Straight Arrow Connector 10"/>
          <p:cNvCxnSpPr>
            <a:cxnSpLocks noChangeShapeType="1"/>
          </p:cNvCxnSpPr>
          <p:nvPr/>
        </p:nvCxnSpPr>
        <p:spPr bwMode="auto">
          <a:xfrm rot="5400000">
            <a:off x="4003676" y="2147277"/>
            <a:ext cx="233362" cy="1587"/>
          </a:xfrm>
          <a:prstGeom prst="straightConnector1">
            <a:avLst/>
          </a:prstGeom>
          <a:noFill/>
          <a:ln w="12700" algn="ctr">
            <a:solidFill>
              <a:srgbClr val="FF0000"/>
            </a:solidFill>
            <a:round/>
            <a:headEnd type="arrow" w="med" len="med"/>
            <a:tailEnd type="arrow" w="med" len="med"/>
          </a:ln>
        </p:spPr>
      </p:cxnSp>
      <p:cxnSp>
        <p:nvCxnSpPr>
          <p:cNvPr id="18" name="Straight Arrow Connector 17"/>
          <p:cNvCxnSpPr>
            <a:cxnSpLocks noChangeShapeType="1"/>
          </p:cNvCxnSpPr>
          <p:nvPr/>
        </p:nvCxnSpPr>
        <p:spPr bwMode="auto">
          <a:xfrm rot="5400000">
            <a:off x="4003676" y="2147277"/>
            <a:ext cx="233362" cy="1587"/>
          </a:xfrm>
          <a:prstGeom prst="straightConnector1">
            <a:avLst/>
          </a:prstGeom>
          <a:noFill/>
          <a:ln w="12700" algn="ctr">
            <a:solidFill>
              <a:srgbClr val="FF0000"/>
            </a:solidFill>
            <a:round/>
            <a:headEnd type="arrow" w="med" len="med"/>
            <a:tailEnd type="arrow" w="med" len="med"/>
          </a:ln>
        </p:spPr>
      </p:cxnSp>
      <p:cxnSp>
        <p:nvCxnSpPr>
          <p:cNvPr id="20" name="Straight Arrow Connector 19"/>
          <p:cNvCxnSpPr>
            <a:cxnSpLocks noChangeShapeType="1"/>
          </p:cNvCxnSpPr>
          <p:nvPr/>
        </p:nvCxnSpPr>
        <p:spPr bwMode="auto">
          <a:xfrm rot="5400000">
            <a:off x="5630863" y="2398102"/>
            <a:ext cx="233362" cy="1588"/>
          </a:xfrm>
          <a:prstGeom prst="straightConnector1">
            <a:avLst/>
          </a:prstGeom>
          <a:noFill/>
          <a:ln w="12700" algn="ctr">
            <a:solidFill>
              <a:srgbClr val="FF0000"/>
            </a:solidFill>
            <a:round/>
            <a:headEnd type="arrow" w="med" len="med"/>
            <a:tailEnd type="arrow" w="med" len="med"/>
          </a:ln>
        </p:spPr>
      </p:cxnSp>
      <p:cxnSp>
        <p:nvCxnSpPr>
          <p:cNvPr id="21" name="Straight Arrow Connector 20"/>
          <p:cNvCxnSpPr>
            <a:cxnSpLocks noChangeShapeType="1"/>
          </p:cNvCxnSpPr>
          <p:nvPr/>
        </p:nvCxnSpPr>
        <p:spPr bwMode="auto">
          <a:xfrm rot="5400000">
            <a:off x="5630863" y="2398102"/>
            <a:ext cx="233362" cy="1588"/>
          </a:xfrm>
          <a:prstGeom prst="straightConnector1">
            <a:avLst/>
          </a:prstGeom>
          <a:noFill/>
          <a:ln w="12700" algn="ctr">
            <a:solidFill>
              <a:srgbClr val="FF0000"/>
            </a:solidFill>
            <a:round/>
            <a:headEnd type="arrow" w="med" len="med"/>
            <a:tailEnd type="arrow" w="med" len="med"/>
          </a:ln>
        </p:spPr>
      </p:cxnSp>
      <p:cxnSp>
        <p:nvCxnSpPr>
          <p:cNvPr id="22" name="Straight Arrow Connector 21"/>
          <p:cNvCxnSpPr>
            <a:cxnSpLocks noChangeShapeType="1"/>
          </p:cNvCxnSpPr>
          <p:nvPr/>
        </p:nvCxnSpPr>
        <p:spPr bwMode="auto">
          <a:xfrm rot="5400000">
            <a:off x="7083426" y="2664802"/>
            <a:ext cx="233362" cy="1587"/>
          </a:xfrm>
          <a:prstGeom prst="straightConnector1">
            <a:avLst/>
          </a:prstGeom>
          <a:noFill/>
          <a:ln w="12700" algn="ctr">
            <a:solidFill>
              <a:srgbClr val="FF0000"/>
            </a:solidFill>
            <a:round/>
            <a:headEnd type="arrow" w="med" len="med"/>
            <a:tailEnd type="arrow" w="med" len="med"/>
          </a:ln>
        </p:spPr>
      </p:cxnSp>
      <p:cxnSp>
        <p:nvCxnSpPr>
          <p:cNvPr id="23" name="Straight Arrow Connector 22"/>
          <p:cNvCxnSpPr>
            <a:cxnSpLocks noChangeShapeType="1"/>
          </p:cNvCxnSpPr>
          <p:nvPr/>
        </p:nvCxnSpPr>
        <p:spPr bwMode="auto">
          <a:xfrm rot="5400000">
            <a:off x="7083425" y="2663215"/>
            <a:ext cx="233363" cy="1587"/>
          </a:xfrm>
          <a:prstGeom prst="straightConnector1">
            <a:avLst/>
          </a:prstGeom>
          <a:noFill/>
          <a:ln w="12700" algn="ctr">
            <a:solidFill>
              <a:srgbClr val="FF0000"/>
            </a:solidFill>
            <a:round/>
            <a:headEnd type="arrow" w="med" len="med"/>
            <a:tailEnd type="arrow" w="med" len="med"/>
          </a:ln>
        </p:spPr>
      </p:cxnSp>
      <p:sp>
        <p:nvSpPr>
          <p:cNvPr id="1037"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a:solidFill>
                  <a:schemeClr val="tx2"/>
                </a:solidFill>
              </a:rPr>
              <a:t>Arrangement1.exe with three devices</a:t>
            </a:r>
          </a:p>
        </p:txBody>
      </p:sp>
      <p:cxnSp>
        <p:nvCxnSpPr>
          <p:cNvPr id="2" name="Straight Arrow Connector 17"/>
          <p:cNvCxnSpPr>
            <a:cxnSpLocks noChangeShapeType="1"/>
          </p:cNvCxnSpPr>
          <p:nvPr/>
        </p:nvCxnSpPr>
        <p:spPr bwMode="auto">
          <a:xfrm rot="5400000">
            <a:off x="3998912" y="2148865"/>
            <a:ext cx="233363" cy="1588"/>
          </a:xfrm>
          <a:prstGeom prst="straightConnector1">
            <a:avLst/>
          </a:prstGeom>
          <a:noFill/>
          <a:ln w="12700" algn="ctr">
            <a:solidFill>
              <a:srgbClr val="FF0000"/>
            </a:solidFill>
            <a:round/>
            <a:headEnd type="arrow" w="med" len="med"/>
            <a:tailEnd type="arrow" w="med" len="med"/>
          </a:ln>
        </p:spPr>
      </p:cxnSp>
      <p:cxnSp>
        <p:nvCxnSpPr>
          <p:cNvPr id="3" name="Straight Arrow Connector 22"/>
          <p:cNvCxnSpPr>
            <a:cxnSpLocks noChangeShapeType="1"/>
          </p:cNvCxnSpPr>
          <p:nvPr/>
        </p:nvCxnSpPr>
        <p:spPr bwMode="auto">
          <a:xfrm rot="5400000">
            <a:off x="7086601" y="2664802"/>
            <a:ext cx="233362" cy="1587"/>
          </a:xfrm>
          <a:prstGeom prst="straightConnector1">
            <a:avLst/>
          </a:prstGeom>
          <a:noFill/>
          <a:ln w="12700" algn="ctr">
            <a:solidFill>
              <a:srgbClr val="FF0000"/>
            </a:solidFill>
            <a:round/>
            <a:headEnd type="arrow" w="med" len="med"/>
            <a:tailEnd type="arrow" w="med" len="med"/>
          </a:ln>
        </p:spPr>
      </p:cxnSp>
      <p:grpSp>
        <p:nvGrpSpPr>
          <p:cNvPr id="1044" name="Group 122"/>
          <p:cNvGrpSpPr>
            <a:grpSpLocks/>
          </p:cNvGrpSpPr>
          <p:nvPr/>
        </p:nvGrpSpPr>
        <p:grpSpPr bwMode="auto">
          <a:xfrm>
            <a:off x="4273550" y="4730140"/>
            <a:ext cx="825500" cy="46037"/>
            <a:chOff x="2468084" y="4201793"/>
            <a:chExt cx="826038" cy="46575"/>
          </a:xfrm>
        </p:grpSpPr>
        <p:grpSp>
          <p:nvGrpSpPr>
            <p:cNvPr id="1045" name="Group 105"/>
            <p:cNvGrpSpPr>
              <a:grpSpLocks/>
            </p:cNvGrpSpPr>
            <p:nvPr/>
          </p:nvGrpSpPr>
          <p:grpSpPr bwMode="auto">
            <a:xfrm>
              <a:off x="2468084" y="4201793"/>
              <a:ext cx="162463" cy="40225"/>
              <a:chOff x="2414109" y="4208143"/>
              <a:chExt cx="162463" cy="40225"/>
            </a:xfrm>
          </p:grpSpPr>
          <p:sp>
            <p:nvSpPr>
              <p:cNvPr id="82" name="Oval 81"/>
              <p:cNvSpPr/>
              <p:nvPr/>
            </p:nvSpPr>
            <p:spPr>
              <a:xfrm flipH="1">
                <a:off x="2558666"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3" name="Oval 82"/>
              <p:cNvSpPr/>
              <p:nvPr/>
            </p:nvSpPr>
            <p:spPr>
              <a:xfrm flipH="1">
                <a:off x="248718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5" name="Oval 84"/>
              <p:cNvSpPr/>
              <p:nvPr/>
            </p:nvSpPr>
            <p:spPr>
              <a:xfrm flipH="1">
                <a:off x="241410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1046" name="Group 106"/>
            <p:cNvGrpSpPr>
              <a:grpSpLocks/>
            </p:cNvGrpSpPr>
            <p:nvPr/>
          </p:nvGrpSpPr>
          <p:grpSpPr bwMode="auto">
            <a:xfrm flipV="1">
              <a:off x="2649059" y="4208143"/>
              <a:ext cx="162463" cy="40225"/>
              <a:chOff x="2414109" y="4208143"/>
              <a:chExt cx="162463" cy="40225"/>
            </a:xfrm>
          </p:grpSpPr>
          <p:sp>
            <p:nvSpPr>
              <p:cNvPr id="108" name="Oval 107"/>
              <p:cNvSpPr/>
              <p:nvPr/>
            </p:nvSpPr>
            <p:spPr>
              <a:xfrm flipH="1">
                <a:off x="2558784"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9" name="Oval 108"/>
              <p:cNvSpPr/>
              <p:nvPr/>
            </p:nvSpPr>
            <p:spPr>
              <a:xfrm flipH="1">
                <a:off x="2487300"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0" name="Oval 109"/>
              <p:cNvSpPr/>
              <p:nvPr/>
            </p:nvSpPr>
            <p:spPr>
              <a:xfrm flipH="1">
                <a:off x="2414227"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1047" name="Group 110"/>
            <p:cNvGrpSpPr>
              <a:grpSpLocks/>
            </p:cNvGrpSpPr>
            <p:nvPr/>
          </p:nvGrpSpPr>
          <p:grpSpPr bwMode="auto">
            <a:xfrm>
              <a:off x="2839559" y="4208143"/>
              <a:ext cx="162463" cy="40225"/>
              <a:chOff x="2414109" y="4208143"/>
              <a:chExt cx="162463" cy="40225"/>
            </a:xfrm>
          </p:grpSpPr>
          <p:sp>
            <p:nvSpPr>
              <p:cNvPr id="112" name="Oval 111"/>
              <p:cNvSpPr/>
              <p:nvPr/>
            </p:nvSpPr>
            <p:spPr>
              <a:xfrm flipH="1">
                <a:off x="2558908" y="4230702"/>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3" name="Oval 112"/>
              <p:cNvSpPr/>
              <p:nvPr/>
            </p:nvSpPr>
            <p:spPr>
              <a:xfrm flipH="1">
                <a:off x="2487424" y="4208217"/>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4" name="Oval 113"/>
              <p:cNvSpPr/>
              <p:nvPr/>
            </p:nvSpPr>
            <p:spPr>
              <a:xfrm flipH="1">
                <a:off x="2414351" y="4227490"/>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1048" name="Group 114"/>
            <p:cNvGrpSpPr>
              <a:grpSpLocks/>
            </p:cNvGrpSpPr>
            <p:nvPr/>
          </p:nvGrpSpPr>
          <p:grpSpPr bwMode="auto">
            <a:xfrm flipV="1">
              <a:off x="3020534" y="4208143"/>
              <a:ext cx="162463" cy="40225"/>
              <a:chOff x="2414109" y="4208143"/>
              <a:chExt cx="162463" cy="40225"/>
            </a:xfrm>
          </p:grpSpPr>
          <p:sp>
            <p:nvSpPr>
              <p:cNvPr id="116" name="Oval 115"/>
              <p:cNvSpPr/>
              <p:nvPr/>
            </p:nvSpPr>
            <p:spPr>
              <a:xfrm flipH="1">
                <a:off x="2559027"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7" name="Oval 116"/>
              <p:cNvSpPr/>
              <p:nvPr/>
            </p:nvSpPr>
            <p:spPr>
              <a:xfrm flipH="1">
                <a:off x="248754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18" name="Oval 117"/>
              <p:cNvSpPr/>
              <p:nvPr/>
            </p:nvSpPr>
            <p:spPr>
              <a:xfrm flipH="1">
                <a:off x="241446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1049" name="Group 118"/>
            <p:cNvGrpSpPr>
              <a:grpSpLocks/>
            </p:cNvGrpSpPr>
            <p:nvPr/>
          </p:nvGrpSpPr>
          <p:grpSpPr bwMode="auto">
            <a:xfrm flipV="1">
              <a:off x="3131659" y="4208143"/>
              <a:ext cx="162463" cy="40225"/>
              <a:chOff x="2414109" y="4208143"/>
              <a:chExt cx="162463" cy="40225"/>
            </a:xfrm>
          </p:grpSpPr>
          <p:sp>
            <p:nvSpPr>
              <p:cNvPr id="120" name="Oval 119"/>
              <p:cNvSpPr/>
              <p:nvPr/>
            </p:nvSpPr>
            <p:spPr>
              <a:xfrm flipH="1">
                <a:off x="2559099"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1" name="Oval 120"/>
              <p:cNvSpPr/>
              <p:nvPr/>
            </p:nvSpPr>
            <p:spPr>
              <a:xfrm flipH="1">
                <a:off x="2487614"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22" name="Oval 121"/>
              <p:cNvSpPr/>
              <p:nvPr/>
            </p:nvSpPr>
            <p:spPr>
              <a:xfrm flipH="1">
                <a:off x="2414541"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graphicFrame>
        <p:nvGraphicFramePr>
          <p:cNvPr id="1026" name="Object 1"/>
          <p:cNvGraphicFramePr>
            <a:graphicFrameLocks noChangeAspect="1"/>
          </p:cNvGraphicFramePr>
          <p:nvPr/>
        </p:nvGraphicFramePr>
        <p:xfrm>
          <a:off x="354466" y="5873978"/>
          <a:ext cx="3101975" cy="254000"/>
        </p:xfrm>
        <a:graphic>
          <a:graphicData uri="http://schemas.openxmlformats.org/presentationml/2006/ole">
            <p:oleObj spid="_x0000_s28673" name="Equation" r:id="rId5" imgW="2298600" imgH="203040" progId="Equation.3">
              <p:embed/>
            </p:oleObj>
          </a:graphicData>
        </a:graphic>
      </p:graphicFrame>
      <p:grpSp>
        <p:nvGrpSpPr>
          <p:cNvPr id="41" name="Group 40"/>
          <p:cNvGrpSpPr/>
          <p:nvPr/>
        </p:nvGrpSpPr>
        <p:grpSpPr>
          <a:xfrm>
            <a:off x="4828674" y="3993377"/>
            <a:ext cx="1780673" cy="752470"/>
            <a:chOff x="4828674" y="4160671"/>
            <a:chExt cx="1780673" cy="752470"/>
          </a:xfrm>
        </p:grpSpPr>
        <p:cxnSp>
          <p:nvCxnSpPr>
            <p:cNvPr id="26" name="Straight Arrow Connector 25"/>
            <p:cNvCxnSpPr>
              <a:cxnSpLocks noChangeShapeType="1"/>
            </p:cNvCxnSpPr>
            <p:nvPr/>
          </p:nvCxnSpPr>
          <p:spPr bwMode="auto">
            <a:xfrm rot="5400000">
              <a:off x="5226848" y="4534525"/>
              <a:ext cx="752470" cy="4761"/>
            </a:xfrm>
            <a:prstGeom prst="straightConnector1">
              <a:avLst/>
            </a:prstGeom>
            <a:noFill/>
            <a:ln w="12700" algn="ctr">
              <a:solidFill>
                <a:srgbClr val="FF0000"/>
              </a:solidFill>
              <a:round/>
              <a:headEnd type="arrow" w="med" len="med"/>
              <a:tailEnd type="arrow" w="med" len="med"/>
            </a:ln>
          </p:spPr>
        </p:cxnSp>
        <p:sp>
          <p:nvSpPr>
            <p:cNvPr id="40" name="TextBox 39"/>
            <p:cNvSpPr txBox="1"/>
            <p:nvPr/>
          </p:nvSpPr>
          <p:spPr>
            <a:xfrm>
              <a:off x="4828674" y="4363453"/>
              <a:ext cx="1780673" cy="307777"/>
            </a:xfrm>
            <a:prstGeom prst="rect">
              <a:avLst/>
            </a:prstGeom>
            <a:noFill/>
          </p:spPr>
          <p:txBody>
            <a:bodyPr wrap="square" rtlCol="0">
              <a:spAutoFit/>
            </a:bodyPr>
            <a:lstStyle/>
            <a:p>
              <a:r>
                <a:rPr lang="en-US" sz="1400" dirty="0" smtClean="0">
                  <a:solidFill>
                    <a:srgbClr val="FF0000"/>
                  </a:solidFill>
                </a:rPr>
                <a:t>9 units</a:t>
              </a:r>
              <a:endParaRPr lang="en-GB" sz="1400" dirty="0">
                <a:solidFill>
                  <a:srgbClr val="FF0000"/>
                </a:solidFill>
              </a:endParaRPr>
            </a:p>
          </p:txBody>
        </p:sp>
      </p:grpSp>
      <p:sp>
        <p:nvSpPr>
          <p:cNvPr id="45" name="Rectangle 44"/>
          <p:cNvSpPr/>
          <p:nvPr/>
        </p:nvSpPr>
        <p:spPr>
          <a:xfrm>
            <a:off x="6063917" y="4276369"/>
            <a:ext cx="577516" cy="27271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Bent Arrow 41"/>
          <p:cNvSpPr/>
          <p:nvPr/>
        </p:nvSpPr>
        <p:spPr>
          <a:xfrm rot="10800000">
            <a:off x="7636043" y="3586559"/>
            <a:ext cx="946484" cy="1074821"/>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
        <p:nvSpPr>
          <p:cNvPr id="43" name="Text Box 181"/>
          <p:cNvSpPr txBox="1">
            <a:spLocks noChangeArrowheads="1"/>
          </p:cNvSpPr>
          <p:nvPr/>
        </p:nvSpPr>
        <p:spPr bwMode="auto">
          <a:xfrm>
            <a:off x="7636042" y="4148033"/>
            <a:ext cx="1122947" cy="523220"/>
          </a:xfrm>
          <a:prstGeom prst="rect">
            <a:avLst/>
          </a:prstGeom>
          <a:noFill/>
          <a:ln w="9525">
            <a:noFill/>
            <a:miter lim="800000"/>
            <a:headEnd/>
            <a:tailEnd/>
          </a:ln>
        </p:spPr>
        <p:txBody>
          <a:bodyPr wrap="square">
            <a:spAutoFit/>
          </a:bodyPr>
          <a:lstStyle/>
          <a:p>
            <a:pPr algn="ctr"/>
            <a:r>
              <a:rPr lang="en-SG" sz="1400" dirty="0" smtClean="0"/>
              <a:t>Clockwise flow</a:t>
            </a:r>
            <a:endParaRPr lang="en-SG" sz="1400" dirty="0"/>
          </a:p>
        </p:txBody>
      </p:sp>
      <p:graphicFrame>
        <p:nvGraphicFramePr>
          <p:cNvPr id="4" name="Object 1"/>
          <p:cNvGraphicFramePr>
            <a:graphicFrameLocks noChangeAspect="1"/>
          </p:cNvGraphicFramePr>
          <p:nvPr/>
        </p:nvGraphicFramePr>
        <p:xfrm>
          <a:off x="317047" y="6162676"/>
          <a:ext cx="2498725" cy="492125"/>
        </p:xfrm>
        <a:graphic>
          <a:graphicData uri="http://schemas.openxmlformats.org/presentationml/2006/ole">
            <p:oleObj spid="_x0000_s28674" name="Equation" r:id="rId6" imgW="1993680" imgH="393480" progId="Equation.3">
              <p:embed/>
            </p:oleObj>
          </a:graphicData>
        </a:graphic>
      </p:graphicFrame>
      <p:graphicFrame>
        <p:nvGraphicFramePr>
          <p:cNvPr id="5" name="Object 1"/>
          <p:cNvGraphicFramePr>
            <a:graphicFrameLocks noChangeAspect="1"/>
          </p:cNvGraphicFramePr>
          <p:nvPr/>
        </p:nvGraphicFramePr>
        <p:xfrm>
          <a:off x="3430134" y="5754689"/>
          <a:ext cx="5481638" cy="492125"/>
        </p:xfrm>
        <a:graphic>
          <a:graphicData uri="http://schemas.openxmlformats.org/presentationml/2006/ole">
            <p:oleObj spid="_x0000_s28675" name="Equation" r:id="rId7" imgW="4152600" imgH="393480" progId="Equation.3">
              <p:embed/>
            </p:oleObj>
          </a:graphicData>
        </a:graphic>
      </p:graphicFrame>
      <p:sp>
        <p:nvSpPr>
          <p:cNvPr id="46" name="Rectangle 45"/>
          <p:cNvSpPr/>
          <p:nvPr/>
        </p:nvSpPr>
        <p:spPr>
          <a:xfrm>
            <a:off x="3875314" y="6357257"/>
            <a:ext cx="1204686" cy="50074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TextBox 43"/>
          <p:cNvSpPr txBox="1"/>
          <p:nvPr/>
        </p:nvSpPr>
        <p:spPr>
          <a:xfrm>
            <a:off x="3004457" y="6328233"/>
            <a:ext cx="6125029" cy="338554"/>
          </a:xfrm>
          <a:prstGeom prst="rect">
            <a:avLst/>
          </a:prstGeom>
          <a:noFill/>
        </p:spPr>
        <p:txBody>
          <a:bodyPr wrap="square" rtlCol="0">
            <a:spAutoFit/>
          </a:bodyPr>
          <a:lstStyle/>
          <a:p>
            <a:r>
              <a:rPr lang="en-US" sz="1600" dirty="0" smtClean="0"/>
              <a:t>In the case of the programs, the proportionality constant is 1.</a:t>
            </a:r>
            <a:endParaRPr lang="en-GB"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49" presetClass="path" presetSubtype="0" accel="50000" decel="50000" fill="hold" nodeType="clickEffect">
                                  <p:stCondLst>
                                    <p:cond delay="0"/>
                                  </p:stCondLst>
                                  <p:childTnLst>
                                    <p:animMotion origin="layout" path="M 0.00017 -1.11111E-6 L 0.15156 0.29005 " pathEditMode="relative" rAng="0" ptsTypes="AA">
                                      <p:cBhvr>
                                        <p:cTn id="46" dur="2000" fill="hold"/>
                                        <p:tgtEl>
                                          <p:spTgt spid="18"/>
                                        </p:tgtEl>
                                        <p:attrNameLst>
                                          <p:attrName>ppt_x</p:attrName>
                                          <p:attrName>ppt_y</p:attrName>
                                        </p:attrNameLst>
                                      </p:cBhvr>
                                      <p:rCtr x="76" y="145"/>
                                    </p:animMotion>
                                  </p:childTnLst>
                                </p:cTn>
                              </p:par>
                            </p:childTnLst>
                          </p:cTn>
                        </p:par>
                        <p:par>
                          <p:cTn id="47" fill="hold">
                            <p:stCondLst>
                              <p:cond delay="2000"/>
                            </p:stCondLst>
                            <p:childTnLst>
                              <p:par>
                                <p:cTn id="48" presetID="49" presetClass="path" presetSubtype="0" accel="50000" decel="50000" fill="hold" nodeType="afterEffect">
                                  <p:stCondLst>
                                    <p:cond delay="0"/>
                                  </p:stCondLst>
                                  <p:childTnLst>
                                    <p:animMotion origin="layout" path="M 0.00052 -0.00047 L -0.02656 0.29004 " pathEditMode="relative" rAng="0" ptsTypes="AA">
                                      <p:cBhvr>
                                        <p:cTn id="49" dur="2000" fill="hold"/>
                                        <p:tgtEl>
                                          <p:spTgt spid="20"/>
                                        </p:tgtEl>
                                        <p:attrNameLst>
                                          <p:attrName>ppt_x</p:attrName>
                                          <p:attrName>ppt_y</p:attrName>
                                        </p:attrNameLst>
                                      </p:cBhvr>
                                      <p:rCtr x="-14" y="145"/>
                                    </p:animMotion>
                                  </p:childTnLst>
                                </p:cTn>
                              </p:par>
                            </p:childTnLst>
                          </p:cTn>
                        </p:par>
                        <p:par>
                          <p:cTn id="50" fill="hold">
                            <p:stCondLst>
                              <p:cond delay="4000"/>
                            </p:stCondLst>
                            <p:childTnLst>
                              <p:par>
                                <p:cTn id="51" presetID="49" presetClass="path" presetSubtype="0" accel="50000" decel="50000" fill="hold" nodeType="afterEffect">
                                  <p:stCondLst>
                                    <p:cond delay="0"/>
                                  </p:stCondLst>
                                  <p:childTnLst>
                                    <p:animMotion origin="layout" path="M 3.61111E-6 -4.33526E-6 L -0.18507 0.28625 " pathEditMode="relative" rAng="0" ptsTypes="AA">
                                      <p:cBhvr>
                                        <p:cTn id="52" dur="2000" fill="hold"/>
                                        <p:tgtEl>
                                          <p:spTgt spid="23"/>
                                        </p:tgtEl>
                                        <p:attrNameLst>
                                          <p:attrName>ppt_x</p:attrName>
                                          <p:attrName>ppt_y</p:attrName>
                                        </p:attrNameLst>
                                      </p:cBhvr>
                                      <p:rCtr x="-93" y="143"/>
                                    </p:animMotion>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nodeType="clickEffect">
                                  <p:stCondLst>
                                    <p:cond delay="0"/>
                                  </p:stCondLst>
                                  <p:childTnLst>
                                    <p:set>
                                      <p:cBhvr>
                                        <p:cTn id="56" dur="1" fill="hold">
                                          <p:stCondLst>
                                            <p:cond delay="0"/>
                                          </p:stCondLst>
                                        </p:cTn>
                                        <p:tgtEl>
                                          <p:spTgt spid="11"/>
                                        </p:tgtEl>
                                        <p:attrNameLst>
                                          <p:attrName>style.visibility</p:attrName>
                                        </p:attrNameLst>
                                      </p:cBhvr>
                                      <p:to>
                                        <p:strVal val="hidden"/>
                                      </p:to>
                                    </p:set>
                                  </p:childTnLst>
                                </p:cTn>
                              </p:par>
                              <p:par>
                                <p:cTn id="57" presetID="1" presetClass="exit" presetSubtype="0" fill="hold" nodeType="withEffect">
                                  <p:stCondLst>
                                    <p:cond delay="0"/>
                                  </p:stCondLst>
                                  <p:childTnLst>
                                    <p:set>
                                      <p:cBhvr>
                                        <p:cTn id="58" dur="1" fill="hold">
                                          <p:stCondLst>
                                            <p:cond delay="0"/>
                                          </p:stCondLst>
                                        </p:cTn>
                                        <p:tgtEl>
                                          <p:spTgt spid="18"/>
                                        </p:tgtEl>
                                        <p:attrNameLst>
                                          <p:attrName>style.visibility</p:attrName>
                                        </p:attrNameLst>
                                      </p:cBhvr>
                                      <p:to>
                                        <p:strVal val="hidden"/>
                                      </p:to>
                                    </p:set>
                                  </p:childTnLst>
                                </p:cTn>
                              </p:par>
                              <p:par>
                                <p:cTn id="59" presetID="1" presetClass="exit" presetSubtype="0" fill="hold" nodeType="withEffect">
                                  <p:stCondLst>
                                    <p:cond delay="0"/>
                                  </p:stCondLst>
                                  <p:childTnLst>
                                    <p:set>
                                      <p:cBhvr>
                                        <p:cTn id="60" dur="1" fill="hold">
                                          <p:stCondLst>
                                            <p:cond delay="0"/>
                                          </p:stCondLst>
                                        </p:cTn>
                                        <p:tgtEl>
                                          <p:spTgt spid="20"/>
                                        </p:tgtEl>
                                        <p:attrNameLst>
                                          <p:attrName>style.visibility</p:attrName>
                                        </p:attrNameLst>
                                      </p:cBhvr>
                                      <p:to>
                                        <p:strVal val="hidden"/>
                                      </p:to>
                                    </p:set>
                                  </p:childTnLst>
                                </p:cTn>
                              </p:par>
                              <p:par>
                                <p:cTn id="61" presetID="1" presetClass="exit" presetSubtype="0" fill="hold" nodeType="withEffect">
                                  <p:stCondLst>
                                    <p:cond delay="0"/>
                                  </p:stCondLst>
                                  <p:childTnLst>
                                    <p:set>
                                      <p:cBhvr>
                                        <p:cTn id="62" dur="1" fill="hold">
                                          <p:stCondLst>
                                            <p:cond delay="0"/>
                                          </p:stCondLst>
                                        </p:cTn>
                                        <p:tgtEl>
                                          <p:spTgt spid="21"/>
                                        </p:tgtEl>
                                        <p:attrNameLst>
                                          <p:attrName>style.visibility</p:attrName>
                                        </p:attrNameLst>
                                      </p:cBhvr>
                                      <p:to>
                                        <p:strVal val="hidden"/>
                                      </p:to>
                                    </p:set>
                                  </p:childTnLst>
                                </p:cTn>
                              </p:par>
                              <p:par>
                                <p:cTn id="63" presetID="1" presetClass="exit" presetSubtype="0" fill="hold" nodeType="withEffect">
                                  <p:stCondLst>
                                    <p:cond delay="0"/>
                                  </p:stCondLst>
                                  <p:childTnLst>
                                    <p:set>
                                      <p:cBhvr>
                                        <p:cTn id="64" dur="1" fill="hold">
                                          <p:stCondLst>
                                            <p:cond delay="0"/>
                                          </p:stCondLst>
                                        </p:cTn>
                                        <p:tgtEl>
                                          <p:spTgt spid="22"/>
                                        </p:tgtEl>
                                        <p:attrNameLst>
                                          <p:attrName>style.visibility</p:attrName>
                                        </p:attrNameLst>
                                      </p:cBhvr>
                                      <p:to>
                                        <p:strVal val="hidden"/>
                                      </p:to>
                                    </p:set>
                                  </p:childTnLst>
                                </p:cTn>
                              </p:par>
                              <p:par>
                                <p:cTn id="65" presetID="1" presetClass="exit" presetSubtype="0" fill="hold" nodeType="withEffect">
                                  <p:stCondLst>
                                    <p:cond delay="0"/>
                                  </p:stCondLst>
                                  <p:childTnLst>
                                    <p:set>
                                      <p:cBhvr>
                                        <p:cTn id="66" dur="1" fill="hold">
                                          <p:stCondLst>
                                            <p:cond delay="0"/>
                                          </p:stCondLst>
                                        </p:cTn>
                                        <p:tgtEl>
                                          <p:spTgt spid="23"/>
                                        </p:tgtEl>
                                        <p:attrNameLst>
                                          <p:attrName>style.visibility</p:attrName>
                                        </p:attrNameLst>
                                      </p:cBhvr>
                                      <p:to>
                                        <p:strVal val="hidden"/>
                                      </p:to>
                                    </p:set>
                                  </p:childTnLst>
                                </p:cTn>
                              </p:par>
                              <p:par>
                                <p:cTn id="67" presetID="1" presetClass="exit" presetSubtype="0" fill="hold" nodeType="withEffect">
                                  <p:stCondLst>
                                    <p:cond delay="0"/>
                                  </p:stCondLst>
                                  <p:childTnLst>
                                    <p:set>
                                      <p:cBhvr>
                                        <p:cTn id="68" dur="1" fill="hold">
                                          <p:stCondLst>
                                            <p:cond delay="0"/>
                                          </p:stCondLst>
                                        </p:cTn>
                                        <p:tgtEl>
                                          <p:spTgt spid="2"/>
                                        </p:tgtEl>
                                        <p:attrNameLst>
                                          <p:attrName>style.visibility</p:attrName>
                                        </p:attrNameLst>
                                      </p:cBhvr>
                                      <p:to>
                                        <p:strVal val="hidden"/>
                                      </p:to>
                                    </p:set>
                                  </p:childTnLst>
                                </p:cTn>
                              </p:par>
                              <p:par>
                                <p:cTn id="69" presetID="1" presetClass="exit" presetSubtype="0" fill="hold" nodeType="withEffect">
                                  <p:stCondLst>
                                    <p:cond delay="0"/>
                                  </p:stCondLst>
                                  <p:childTnLst>
                                    <p:set>
                                      <p:cBhvr>
                                        <p:cTn id="70" dur="1" fill="hold">
                                          <p:stCondLst>
                                            <p:cond delay="0"/>
                                          </p:stCondLst>
                                        </p:cTn>
                                        <p:tgtEl>
                                          <p:spTgt spid="3"/>
                                        </p:tgtEl>
                                        <p:attrNameLst>
                                          <p:attrName>style.visibility</p:attrName>
                                        </p:attrNameLst>
                                      </p:cBhvr>
                                      <p:to>
                                        <p:strVal val="hidden"/>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1026"/>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5"/>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4"/>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p:bldP spid="45" grpId="0" animBg="1"/>
      <p:bldP spid="4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8" name="Picture 87" descr="05.jpg"/>
          <p:cNvPicPr>
            <a:picLocks noChangeAspect="1"/>
          </p:cNvPicPr>
          <p:nvPr/>
        </p:nvPicPr>
        <p:blipFill>
          <a:blip r:embed="rId3" cstate="print"/>
          <a:stretch>
            <a:fillRect/>
          </a:stretch>
        </p:blipFill>
        <p:spPr>
          <a:xfrm>
            <a:off x="4638294" y="1352550"/>
            <a:ext cx="4320000" cy="5000000"/>
          </a:xfrm>
          <a:prstGeom prst="rect">
            <a:avLst/>
          </a:prstGeom>
        </p:spPr>
      </p:pic>
      <p:sp>
        <p:nvSpPr>
          <p:cNvPr id="9218" name="TextBox 2"/>
          <p:cNvSpPr txBox="1">
            <a:spLocks noChangeArrowheads="1"/>
          </p:cNvSpPr>
          <p:nvPr/>
        </p:nvSpPr>
        <p:spPr bwMode="auto">
          <a:xfrm>
            <a:off x="190500" y="1314450"/>
            <a:ext cx="4429626" cy="461665"/>
          </a:xfrm>
          <a:prstGeom prst="rect">
            <a:avLst/>
          </a:prstGeom>
          <a:noFill/>
          <a:ln w="9525">
            <a:noFill/>
            <a:miter lim="800000"/>
            <a:headEnd/>
            <a:tailEnd/>
          </a:ln>
        </p:spPr>
        <p:txBody>
          <a:bodyPr wrap="square">
            <a:spAutoFit/>
          </a:bodyPr>
          <a:lstStyle/>
          <a:p>
            <a:pPr marL="342900" indent="-342900"/>
            <a:r>
              <a:rPr lang="en-SG" sz="2400" u="sng" dirty="0" smtClean="0"/>
              <a:t>Observations and Deduction</a:t>
            </a:r>
            <a:r>
              <a:rPr lang="en-US" sz="2400" u="sng" dirty="0" smtClean="0"/>
              <a:t>s</a:t>
            </a:r>
            <a:endParaRPr lang="en-US" sz="2400" u="sng" dirty="0"/>
          </a:p>
        </p:txBody>
      </p:sp>
      <p:sp>
        <p:nvSpPr>
          <p:cNvPr id="9222"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a:solidFill>
                  <a:schemeClr val="tx2"/>
                </a:solidFill>
              </a:rPr>
              <a:t>Arrangement2.exe with two drivers</a:t>
            </a:r>
          </a:p>
        </p:txBody>
      </p:sp>
      <p:sp>
        <p:nvSpPr>
          <p:cNvPr id="10" name="TextBox 9"/>
          <p:cNvSpPr txBox="1">
            <a:spLocks noChangeArrowheads="1"/>
          </p:cNvSpPr>
          <p:nvPr/>
        </p:nvSpPr>
        <p:spPr bwMode="auto">
          <a:xfrm>
            <a:off x="160338" y="1689853"/>
            <a:ext cx="4402137" cy="4524315"/>
          </a:xfrm>
          <a:prstGeom prst="rect">
            <a:avLst/>
          </a:prstGeom>
          <a:noFill/>
          <a:ln w="9525">
            <a:noFill/>
            <a:miter lim="800000"/>
            <a:headEnd/>
            <a:tailEnd/>
          </a:ln>
        </p:spPr>
        <p:txBody>
          <a:bodyPr>
            <a:spAutoFit/>
          </a:bodyPr>
          <a:lstStyle/>
          <a:p>
            <a:pPr marL="115888" indent="-115888">
              <a:buFont typeface="Arial" charset="0"/>
              <a:buChar char="•"/>
            </a:pPr>
            <a:r>
              <a:rPr lang="en-US" dirty="0"/>
              <a:t>The addition of the second driving force has no influence on the </a:t>
            </a:r>
            <a:r>
              <a:rPr lang="en-US" dirty="0" smtClean="0"/>
              <a:t>height of the bars </a:t>
            </a:r>
            <a:r>
              <a:rPr lang="en-US" dirty="0"/>
              <a:t>across the device and hence the </a:t>
            </a:r>
            <a:r>
              <a:rPr lang="en-US" dirty="0" smtClean="0"/>
              <a:t>flow </a:t>
            </a:r>
            <a:r>
              <a:rPr lang="en-US" dirty="0"/>
              <a:t>through the device remains the same.</a:t>
            </a:r>
          </a:p>
          <a:p>
            <a:pPr marL="115888" indent="-115888"/>
            <a:endParaRPr lang="en-US" dirty="0"/>
          </a:p>
          <a:p>
            <a:pPr marL="115888" indent="-115888">
              <a:buFont typeface="Arial" charset="0"/>
              <a:buChar char="•"/>
            </a:pPr>
            <a:r>
              <a:rPr lang="en-US" dirty="0"/>
              <a:t>The flow through each driver is halved compared to the case with only one driver since two drivers are now providing for the same flow through the device.</a:t>
            </a:r>
          </a:p>
          <a:p>
            <a:pPr marL="115888" indent="-115888">
              <a:buFont typeface="Arial" charset="0"/>
              <a:buChar char="•"/>
            </a:pPr>
            <a:endParaRPr lang="en-US" dirty="0"/>
          </a:p>
          <a:p>
            <a:pPr marL="115888" indent="-115888">
              <a:buFont typeface="Arial" charset="0"/>
              <a:buChar char="•"/>
            </a:pPr>
            <a:r>
              <a:rPr lang="en-US" dirty="0" smtClean="0"/>
              <a:t>The flow follows the arrows indicated as the sum of the flow through the two drivers is equal to the flow through the device.</a:t>
            </a:r>
          </a:p>
        </p:txBody>
      </p:sp>
      <p:grpSp>
        <p:nvGrpSpPr>
          <p:cNvPr id="9226" name="Group 14"/>
          <p:cNvGrpSpPr>
            <a:grpSpLocks/>
          </p:cNvGrpSpPr>
          <p:nvPr/>
        </p:nvGrpSpPr>
        <p:grpSpPr bwMode="auto">
          <a:xfrm>
            <a:off x="7473950" y="4087813"/>
            <a:ext cx="825500" cy="46037"/>
            <a:chOff x="2468084" y="4201793"/>
            <a:chExt cx="826038" cy="46575"/>
          </a:xfrm>
        </p:grpSpPr>
        <p:grpSp>
          <p:nvGrpSpPr>
            <p:cNvPr id="9280" name="Group 105"/>
            <p:cNvGrpSpPr>
              <a:grpSpLocks/>
            </p:cNvGrpSpPr>
            <p:nvPr/>
          </p:nvGrpSpPr>
          <p:grpSpPr bwMode="auto">
            <a:xfrm>
              <a:off x="2468084" y="4201793"/>
              <a:ext cx="162463" cy="40225"/>
              <a:chOff x="2414109" y="4208143"/>
              <a:chExt cx="162463" cy="40225"/>
            </a:xfrm>
          </p:grpSpPr>
          <p:sp>
            <p:nvSpPr>
              <p:cNvPr id="33" name="Oval 32"/>
              <p:cNvSpPr/>
              <p:nvPr/>
            </p:nvSpPr>
            <p:spPr>
              <a:xfrm flipH="1">
                <a:off x="2558666"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4" name="Oval 33"/>
              <p:cNvSpPr/>
              <p:nvPr/>
            </p:nvSpPr>
            <p:spPr>
              <a:xfrm flipH="1">
                <a:off x="248718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5" name="Oval 34"/>
              <p:cNvSpPr/>
              <p:nvPr/>
            </p:nvSpPr>
            <p:spPr>
              <a:xfrm flipH="1">
                <a:off x="241410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81" name="Group 106"/>
            <p:cNvGrpSpPr>
              <a:grpSpLocks/>
            </p:cNvGrpSpPr>
            <p:nvPr/>
          </p:nvGrpSpPr>
          <p:grpSpPr bwMode="auto">
            <a:xfrm flipV="1">
              <a:off x="2649059" y="4208143"/>
              <a:ext cx="162463" cy="40225"/>
              <a:chOff x="2414109" y="4208143"/>
              <a:chExt cx="162463" cy="40225"/>
            </a:xfrm>
          </p:grpSpPr>
          <p:sp>
            <p:nvSpPr>
              <p:cNvPr id="30" name="Oval 29"/>
              <p:cNvSpPr/>
              <p:nvPr/>
            </p:nvSpPr>
            <p:spPr>
              <a:xfrm flipH="1">
                <a:off x="2558784"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1" name="Oval 30"/>
              <p:cNvSpPr/>
              <p:nvPr/>
            </p:nvSpPr>
            <p:spPr>
              <a:xfrm flipH="1">
                <a:off x="2487300"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32" name="Oval 31"/>
              <p:cNvSpPr/>
              <p:nvPr/>
            </p:nvSpPr>
            <p:spPr>
              <a:xfrm flipH="1">
                <a:off x="2414227"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82" name="Group 110"/>
            <p:cNvGrpSpPr>
              <a:grpSpLocks/>
            </p:cNvGrpSpPr>
            <p:nvPr/>
          </p:nvGrpSpPr>
          <p:grpSpPr bwMode="auto">
            <a:xfrm>
              <a:off x="2839559" y="4208143"/>
              <a:ext cx="162463" cy="40225"/>
              <a:chOff x="2414109" y="4208143"/>
              <a:chExt cx="162463" cy="40225"/>
            </a:xfrm>
          </p:grpSpPr>
          <p:sp>
            <p:nvSpPr>
              <p:cNvPr id="27" name="Oval 26"/>
              <p:cNvSpPr/>
              <p:nvPr/>
            </p:nvSpPr>
            <p:spPr>
              <a:xfrm flipH="1">
                <a:off x="2558908" y="4230702"/>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8" name="Oval 27"/>
              <p:cNvSpPr/>
              <p:nvPr/>
            </p:nvSpPr>
            <p:spPr>
              <a:xfrm flipH="1">
                <a:off x="2487424" y="4208217"/>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9" name="Oval 28"/>
              <p:cNvSpPr/>
              <p:nvPr/>
            </p:nvSpPr>
            <p:spPr>
              <a:xfrm flipH="1">
                <a:off x="2414351" y="4227490"/>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83" name="Group 114"/>
            <p:cNvGrpSpPr>
              <a:grpSpLocks/>
            </p:cNvGrpSpPr>
            <p:nvPr/>
          </p:nvGrpSpPr>
          <p:grpSpPr bwMode="auto">
            <a:xfrm flipV="1">
              <a:off x="3020534" y="4208143"/>
              <a:ext cx="162463" cy="40225"/>
              <a:chOff x="2414109" y="4208143"/>
              <a:chExt cx="162463" cy="40225"/>
            </a:xfrm>
          </p:grpSpPr>
          <p:sp>
            <p:nvSpPr>
              <p:cNvPr id="24" name="Oval 23"/>
              <p:cNvSpPr/>
              <p:nvPr/>
            </p:nvSpPr>
            <p:spPr>
              <a:xfrm flipH="1">
                <a:off x="2559027"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5" name="Oval 24"/>
              <p:cNvSpPr/>
              <p:nvPr/>
            </p:nvSpPr>
            <p:spPr>
              <a:xfrm flipH="1">
                <a:off x="248754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6" name="Oval 25"/>
              <p:cNvSpPr/>
              <p:nvPr/>
            </p:nvSpPr>
            <p:spPr>
              <a:xfrm flipH="1">
                <a:off x="241446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84" name="Group 118"/>
            <p:cNvGrpSpPr>
              <a:grpSpLocks/>
            </p:cNvGrpSpPr>
            <p:nvPr/>
          </p:nvGrpSpPr>
          <p:grpSpPr bwMode="auto">
            <a:xfrm flipV="1">
              <a:off x="3131659" y="4208143"/>
              <a:ext cx="162463" cy="40225"/>
              <a:chOff x="2414109" y="4208143"/>
              <a:chExt cx="162463" cy="40225"/>
            </a:xfrm>
          </p:grpSpPr>
          <p:sp>
            <p:nvSpPr>
              <p:cNvPr id="21" name="Oval 20"/>
              <p:cNvSpPr/>
              <p:nvPr/>
            </p:nvSpPr>
            <p:spPr>
              <a:xfrm flipH="1">
                <a:off x="2559099"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2" name="Oval 21"/>
              <p:cNvSpPr/>
              <p:nvPr/>
            </p:nvSpPr>
            <p:spPr>
              <a:xfrm flipH="1">
                <a:off x="2487614"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23" name="Oval 22"/>
              <p:cNvSpPr/>
              <p:nvPr/>
            </p:nvSpPr>
            <p:spPr>
              <a:xfrm flipH="1">
                <a:off x="2414541"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grpSp>
        <p:nvGrpSpPr>
          <p:cNvPr id="9227" name="Group 35"/>
          <p:cNvGrpSpPr>
            <a:grpSpLocks/>
          </p:cNvGrpSpPr>
          <p:nvPr/>
        </p:nvGrpSpPr>
        <p:grpSpPr bwMode="auto">
          <a:xfrm flipH="1">
            <a:off x="7429500" y="2298700"/>
            <a:ext cx="917575" cy="52388"/>
            <a:chOff x="4238146" y="4280375"/>
            <a:chExt cx="918113" cy="51337"/>
          </a:xfrm>
        </p:grpSpPr>
        <p:grpSp>
          <p:nvGrpSpPr>
            <p:cNvPr id="9250" name="Group 29"/>
            <p:cNvGrpSpPr>
              <a:grpSpLocks/>
            </p:cNvGrpSpPr>
            <p:nvPr/>
          </p:nvGrpSpPr>
          <p:grpSpPr bwMode="auto">
            <a:xfrm>
              <a:off x="5019196" y="4287518"/>
              <a:ext cx="137063" cy="44194"/>
              <a:chOff x="3049903" y="4360543"/>
              <a:chExt cx="137063" cy="44194"/>
            </a:xfrm>
          </p:grpSpPr>
          <p:sp>
            <p:nvSpPr>
              <p:cNvPr id="63" name="Oval 62"/>
              <p:cNvSpPr/>
              <p:nvPr/>
            </p:nvSpPr>
            <p:spPr>
              <a:xfrm flipH="1">
                <a:off x="3169493" y="437051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4" name="Oval 63"/>
              <p:cNvSpPr/>
              <p:nvPr/>
            </p:nvSpPr>
            <p:spPr>
              <a:xfrm flipH="1">
                <a:off x="3088484" y="436117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5" name="Oval 64"/>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6" name="Oval 65"/>
              <p:cNvSpPr/>
              <p:nvPr/>
            </p:nvSpPr>
            <p:spPr>
              <a:xfrm flipH="1">
                <a:off x="3050361" y="437984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51" name="Group 30"/>
            <p:cNvGrpSpPr>
              <a:grpSpLocks/>
            </p:cNvGrpSpPr>
            <p:nvPr/>
          </p:nvGrpSpPr>
          <p:grpSpPr bwMode="auto">
            <a:xfrm>
              <a:off x="4862033" y="4282756"/>
              <a:ext cx="137063" cy="44194"/>
              <a:chOff x="3049903" y="4360543"/>
              <a:chExt cx="137063" cy="44194"/>
            </a:xfrm>
          </p:grpSpPr>
          <p:sp>
            <p:nvSpPr>
              <p:cNvPr id="59" name="Oval 58"/>
              <p:cNvSpPr/>
              <p:nvPr/>
            </p:nvSpPr>
            <p:spPr>
              <a:xfrm flipH="1">
                <a:off x="3169402" y="4370607"/>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0" name="Oval 59"/>
              <p:cNvSpPr/>
              <p:nvPr/>
            </p:nvSpPr>
            <p:spPr>
              <a:xfrm flipH="1">
                <a:off x="3088391" y="4361273"/>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1" name="Oval 60"/>
              <p:cNvSpPr/>
              <p:nvPr/>
            </p:nvSpPr>
            <p:spPr>
              <a:xfrm flipH="1">
                <a:off x="3123337"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2" name="Oval 61"/>
              <p:cNvSpPr/>
              <p:nvPr/>
            </p:nvSpPr>
            <p:spPr>
              <a:xfrm flipH="1">
                <a:off x="3050269" y="437994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52" name="Group 35"/>
            <p:cNvGrpSpPr>
              <a:grpSpLocks/>
            </p:cNvGrpSpPr>
            <p:nvPr/>
          </p:nvGrpSpPr>
          <p:grpSpPr bwMode="auto">
            <a:xfrm>
              <a:off x="4716777" y="4285137"/>
              <a:ext cx="137063" cy="44194"/>
              <a:chOff x="3049903" y="4360543"/>
              <a:chExt cx="137063" cy="44194"/>
            </a:xfrm>
          </p:grpSpPr>
          <p:sp>
            <p:nvSpPr>
              <p:cNvPr id="55" name="Oval 54"/>
              <p:cNvSpPr/>
              <p:nvPr/>
            </p:nvSpPr>
            <p:spPr>
              <a:xfrm flipH="1">
                <a:off x="3170110" y="436978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6" name="Oval 55"/>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7" name="Oval 56"/>
              <p:cNvSpPr/>
              <p:nvPr/>
            </p:nvSpPr>
            <p:spPr>
              <a:xfrm flipH="1">
                <a:off x="3124046" y="4386894"/>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8" name="Oval 57"/>
              <p:cNvSpPr/>
              <p:nvPr/>
            </p:nvSpPr>
            <p:spPr>
              <a:xfrm flipH="1">
                <a:off x="3049390" y="437911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53" name="Group 40"/>
            <p:cNvGrpSpPr>
              <a:grpSpLocks/>
            </p:cNvGrpSpPr>
            <p:nvPr/>
          </p:nvGrpSpPr>
          <p:grpSpPr bwMode="auto">
            <a:xfrm>
              <a:off x="4559614" y="4280375"/>
              <a:ext cx="137063" cy="44194"/>
              <a:chOff x="3049903" y="4360543"/>
              <a:chExt cx="137063" cy="44194"/>
            </a:xfrm>
          </p:grpSpPr>
          <p:sp>
            <p:nvSpPr>
              <p:cNvPr id="51" name="Oval 50"/>
              <p:cNvSpPr/>
              <p:nvPr/>
            </p:nvSpPr>
            <p:spPr>
              <a:xfrm flipH="1">
                <a:off x="3170019" y="4369877"/>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2" name="Oval 51"/>
              <p:cNvSpPr/>
              <p:nvPr/>
            </p:nvSpPr>
            <p:spPr>
              <a:xfrm flipH="1">
                <a:off x="3087421"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3" name="Oval 52"/>
              <p:cNvSpPr/>
              <p:nvPr/>
            </p:nvSpPr>
            <p:spPr>
              <a:xfrm flipH="1">
                <a:off x="3123954" y="438698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4" name="Oval 53"/>
              <p:cNvSpPr/>
              <p:nvPr/>
            </p:nvSpPr>
            <p:spPr>
              <a:xfrm flipH="1">
                <a:off x="3049299" y="437921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54" name="Group 75"/>
            <p:cNvGrpSpPr>
              <a:grpSpLocks/>
            </p:cNvGrpSpPr>
            <p:nvPr/>
          </p:nvGrpSpPr>
          <p:grpSpPr bwMode="auto">
            <a:xfrm>
              <a:off x="4396896" y="4284343"/>
              <a:ext cx="137063" cy="44194"/>
              <a:chOff x="3049903" y="4360543"/>
              <a:chExt cx="137063" cy="44194"/>
            </a:xfrm>
          </p:grpSpPr>
          <p:sp>
            <p:nvSpPr>
              <p:cNvPr id="47" name="Oval 46"/>
              <p:cNvSpPr/>
              <p:nvPr/>
            </p:nvSpPr>
            <p:spPr>
              <a:xfrm flipH="1">
                <a:off x="3169128" y="437057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8" name="Oval 47"/>
              <p:cNvSpPr/>
              <p:nvPr/>
            </p:nvSpPr>
            <p:spPr>
              <a:xfrm flipH="1">
                <a:off x="3088118" y="436124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9" name="Oval 48"/>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0" name="Oval 49"/>
              <p:cNvSpPr/>
              <p:nvPr/>
            </p:nvSpPr>
            <p:spPr>
              <a:xfrm flipH="1">
                <a:off x="3049996" y="4379910"/>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55" name="Group 80"/>
            <p:cNvGrpSpPr>
              <a:grpSpLocks/>
            </p:cNvGrpSpPr>
            <p:nvPr/>
          </p:nvGrpSpPr>
          <p:grpSpPr bwMode="auto">
            <a:xfrm>
              <a:off x="4238146" y="4284343"/>
              <a:ext cx="137063" cy="44194"/>
              <a:chOff x="3049903" y="4360543"/>
              <a:chExt cx="137063" cy="44194"/>
            </a:xfrm>
          </p:grpSpPr>
          <p:sp>
            <p:nvSpPr>
              <p:cNvPr id="43" name="Oval 42"/>
              <p:cNvSpPr/>
              <p:nvPr/>
            </p:nvSpPr>
            <p:spPr>
              <a:xfrm flipH="1">
                <a:off x="3169035" y="437057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4" name="Oval 43"/>
              <p:cNvSpPr/>
              <p:nvPr/>
            </p:nvSpPr>
            <p:spPr>
              <a:xfrm flipH="1">
                <a:off x="3088025" y="436124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5" name="Oval 44"/>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6" name="Oval 45"/>
              <p:cNvSpPr/>
              <p:nvPr/>
            </p:nvSpPr>
            <p:spPr>
              <a:xfrm flipH="1">
                <a:off x="3049903" y="4379910"/>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grpSp>
        <p:nvGrpSpPr>
          <p:cNvPr id="9228" name="Group 66"/>
          <p:cNvGrpSpPr>
            <a:grpSpLocks/>
          </p:cNvGrpSpPr>
          <p:nvPr/>
        </p:nvGrpSpPr>
        <p:grpSpPr bwMode="auto">
          <a:xfrm>
            <a:off x="7483475" y="5716588"/>
            <a:ext cx="825500" cy="46037"/>
            <a:chOff x="2468084" y="4201793"/>
            <a:chExt cx="826038" cy="46575"/>
          </a:xfrm>
        </p:grpSpPr>
        <p:grpSp>
          <p:nvGrpSpPr>
            <p:cNvPr id="9230" name="Group 105"/>
            <p:cNvGrpSpPr>
              <a:grpSpLocks/>
            </p:cNvGrpSpPr>
            <p:nvPr/>
          </p:nvGrpSpPr>
          <p:grpSpPr bwMode="auto">
            <a:xfrm>
              <a:off x="2468084" y="4201793"/>
              <a:ext cx="162463" cy="40225"/>
              <a:chOff x="2414109" y="4208143"/>
              <a:chExt cx="162463" cy="40225"/>
            </a:xfrm>
          </p:grpSpPr>
          <p:sp>
            <p:nvSpPr>
              <p:cNvPr id="85" name="Oval 84"/>
              <p:cNvSpPr/>
              <p:nvPr/>
            </p:nvSpPr>
            <p:spPr>
              <a:xfrm flipH="1">
                <a:off x="2558666"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6" name="Oval 85"/>
              <p:cNvSpPr/>
              <p:nvPr/>
            </p:nvSpPr>
            <p:spPr>
              <a:xfrm flipH="1">
                <a:off x="248718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7" name="Oval 86"/>
              <p:cNvSpPr/>
              <p:nvPr/>
            </p:nvSpPr>
            <p:spPr>
              <a:xfrm flipH="1">
                <a:off x="241410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31" name="Group 106"/>
            <p:cNvGrpSpPr>
              <a:grpSpLocks/>
            </p:cNvGrpSpPr>
            <p:nvPr/>
          </p:nvGrpSpPr>
          <p:grpSpPr bwMode="auto">
            <a:xfrm flipV="1">
              <a:off x="2649059" y="4208143"/>
              <a:ext cx="162463" cy="40225"/>
              <a:chOff x="2414109" y="4208143"/>
              <a:chExt cx="162463" cy="40225"/>
            </a:xfrm>
          </p:grpSpPr>
          <p:sp>
            <p:nvSpPr>
              <p:cNvPr id="82" name="Oval 81"/>
              <p:cNvSpPr/>
              <p:nvPr/>
            </p:nvSpPr>
            <p:spPr>
              <a:xfrm flipH="1">
                <a:off x="2558784"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3" name="Oval 82"/>
              <p:cNvSpPr/>
              <p:nvPr/>
            </p:nvSpPr>
            <p:spPr>
              <a:xfrm flipH="1">
                <a:off x="2487300"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4" name="Oval 83"/>
              <p:cNvSpPr/>
              <p:nvPr/>
            </p:nvSpPr>
            <p:spPr>
              <a:xfrm flipH="1">
                <a:off x="2414227"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32" name="Group 110"/>
            <p:cNvGrpSpPr>
              <a:grpSpLocks/>
            </p:cNvGrpSpPr>
            <p:nvPr/>
          </p:nvGrpSpPr>
          <p:grpSpPr bwMode="auto">
            <a:xfrm>
              <a:off x="2839559" y="4208143"/>
              <a:ext cx="162463" cy="40225"/>
              <a:chOff x="2414109" y="4208143"/>
              <a:chExt cx="162463" cy="40225"/>
            </a:xfrm>
          </p:grpSpPr>
          <p:sp>
            <p:nvSpPr>
              <p:cNvPr id="79" name="Oval 78"/>
              <p:cNvSpPr/>
              <p:nvPr/>
            </p:nvSpPr>
            <p:spPr>
              <a:xfrm flipH="1">
                <a:off x="2558908" y="4230702"/>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0" name="Oval 79"/>
              <p:cNvSpPr/>
              <p:nvPr/>
            </p:nvSpPr>
            <p:spPr>
              <a:xfrm flipH="1">
                <a:off x="2487424" y="4208217"/>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1" name="Oval 80"/>
              <p:cNvSpPr/>
              <p:nvPr/>
            </p:nvSpPr>
            <p:spPr>
              <a:xfrm flipH="1">
                <a:off x="2414351" y="4227490"/>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33" name="Group 114"/>
            <p:cNvGrpSpPr>
              <a:grpSpLocks/>
            </p:cNvGrpSpPr>
            <p:nvPr/>
          </p:nvGrpSpPr>
          <p:grpSpPr bwMode="auto">
            <a:xfrm flipV="1">
              <a:off x="3020534" y="4208143"/>
              <a:ext cx="162463" cy="40225"/>
              <a:chOff x="2414109" y="4208143"/>
              <a:chExt cx="162463" cy="40225"/>
            </a:xfrm>
          </p:grpSpPr>
          <p:sp>
            <p:nvSpPr>
              <p:cNvPr id="76" name="Oval 75"/>
              <p:cNvSpPr/>
              <p:nvPr/>
            </p:nvSpPr>
            <p:spPr>
              <a:xfrm flipH="1">
                <a:off x="2559027"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7" name="Oval 76"/>
              <p:cNvSpPr/>
              <p:nvPr/>
            </p:nvSpPr>
            <p:spPr>
              <a:xfrm flipH="1">
                <a:off x="248754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8" name="Oval 77"/>
              <p:cNvSpPr/>
              <p:nvPr/>
            </p:nvSpPr>
            <p:spPr>
              <a:xfrm flipH="1">
                <a:off x="241446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34" name="Group 118"/>
            <p:cNvGrpSpPr>
              <a:grpSpLocks/>
            </p:cNvGrpSpPr>
            <p:nvPr/>
          </p:nvGrpSpPr>
          <p:grpSpPr bwMode="auto">
            <a:xfrm flipV="1">
              <a:off x="3131659" y="4208143"/>
              <a:ext cx="162463" cy="40225"/>
              <a:chOff x="2414109" y="4208143"/>
              <a:chExt cx="162463" cy="40225"/>
            </a:xfrm>
          </p:grpSpPr>
          <p:sp>
            <p:nvSpPr>
              <p:cNvPr id="73" name="Oval 72"/>
              <p:cNvSpPr/>
              <p:nvPr/>
            </p:nvSpPr>
            <p:spPr>
              <a:xfrm flipH="1">
                <a:off x="2559099"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4" name="Oval 73"/>
              <p:cNvSpPr/>
              <p:nvPr/>
            </p:nvSpPr>
            <p:spPr>
              <a:xfrm flipH="1">
                <a:off x="2487614"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5" name="Oval 74"/>
              <p:cNvSpPr/>
              <p:nvPr/>
            </p:nvSpPr>
            <p:spPr>
              <a:xfrm flipH="1">
                <a:off x="2414541"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
        <p:nvSpPr>
          <p:cNvPr id="90" name="Bent Arrow 89"/>
          <p:cNvSpPr/>
          <p:nvPr/>
        </p:nvSpPr>
        <p:spPr>
          <a:xfrm rot="16200000">
            <a:off x="5024135" y="3510831"/>
            <a:ext cx="528063" cy="599665"/>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
        <p:nvSpPr>
          <p:cNvPr id="92" name="Up Arrow 91"/>
          <p:cNvSpPr/>
          <p:nvPr/>
        </p:nvSpPr>
        <p:spPr>
          <a:xfrm>
            <a:off x="5021944" y="4572000"/>
            <a:ext cx="275770" cy="435429"/>
          </a:xfrm>
          <a:prstGeom prst="upArrow">
            <a:avLst/>
          </a:prstGeom>
          <a:solidFill>
            <a:srgbClr val="FFFF8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0" grpId="0" animBg="1"/>
      <p:bldP spid="9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8" name="Picture 107" descr="Slide 9 graphics update.jpg"/>
          <p:cNvPicPr>
            <a:picLocks noChangeAspect="1"/>
          </p:cNvPicPr>
          <p:nvPr/>
        </p:nvPicPr>
        <p:blipFill>
          <a:blip r:embed="rId3" cstate="print"/>
          <a:stretch>
            <a:fillRect/>
          </a:stretch>
        </p:blipFill>
        <p:spPr>
          <a:xfrm>
            <a:off x="4619244" y="1333500"/>
            <a:ext cx="4361687" cy="5048250"/>
          </a:xfrm>
          <a:prstGeom prst="rect">
            <a:avLst/>
          </a:prstGeom>
        </p:spPr>
      </p:pic>
      <p:sp>
        <p:nvSpPr>
          <p:cNvPr id="10247"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a:solidFill>
                  <a:schemeClr val="tx2"/>
                </a:solidFill>
              </a:rPr>
              <a:t>Arrangement2.exe with two devices</a:t>
            </a:r>
          </a:p>
        </p:txBody>
      </p:sp>
      <p:sp>
        <p:nvSpPr>
          <p:cNvPr id="10" name="TextBox 9"/>
          <p:cNvSpPr txBox="1">
            <a:spLocks noChangeArrowheads="1"/>
          </p:cNvSpPr>
          <p:nvPr/>
        </p:nvSpPr>
        <p:spPr bwMode="auto">
          <a:xfrm>
            <a:off x="280988" y="1689185"/>
            <a:ext cx="4092575" cy="4524315"/>
          </a:xfrm>
          <a:prstGeom prst="rect">
            <a:avLst/>
          </a:prstGeom>
          <a:noFill/>
          <a:ln w="9525">
            <a:noFill/>
            <a:miter lim="800000"/>
            <a:headEnd/>
            <a:tailEnd/>
          </a:ln>
        </p:spPr>
        <p:txBody>
          <a:bodyPr>
            <a:spAutoFit/>
          </a:bodyPr>
          <a:lstStyle/>
          <a:p>
            <a:pPr marL="115888" indent="-115888">
              <a:buFont typeface="Arial" charset="0"/>
              <a:buChar char="•"/>
            </a:pPr>
            <a:r>
              <a:rPr lang="en-US" dirty="0"/>
              <a:t>The addition of the second device has no influence on the bar </a:t>
            </a:r>
            <a:r>
              <a:rPr lang="en-US" dirty="0" smtClean="0"/>
              <a:t>heights </a:t>
            </a:r>
            <a:r>
              <a:rPr lang="en-US" dirty="0"/>
              <a:t>across the first device and hence the flow through the first device remains the same.</a:t>
            </a:r>
          </a:p>
          <a:p>
            <a:pPr marL="115888" indent="-115888">
              <a:buFont typeface="Arial" charset="0"/>
              <a:buChar char="•"/>
            </a:pPr>
            <a:r>
              <a:rPr lang="en-US" dirty="0" smtClean="0"/>
              <a:t>The </a:t>
            </a:r>
            <a:r>
              <a:rPr lang="en-US" dirty="0"/>
              <a:t>flow through both devices is the same since the difference in bar </a:t>
            </a:r>
            <a:r>
              <a:rPr lang="en-US" dirty="0" smtClean="0"/>
              <a:t>height </a:t>
            </a:r>
            <a:r>
              <a:rPr lang="en-US" dirty="0"/>
              <a:t>across both devices is the same.</a:t>
            </a:r>
          </a:p>
          <a:p>
            <a:pPr marL="115888" indent="-115888">
              <a:buFont typeface="Arial" charset="0"/>
              <a:buChar char="•"/>
            </a:pPr>
            <a:r>
              <a:rPr lang="en-US" dirty="0" smtClean="0"/>
              <a:t>The </a:t>
            </a:r>
            <a:r>
              <a:rPr lang="en-US" dirty="0"/>
              <a:t>flow through the driving force is doubled since it has to provide the flow through both devices now</a:t>
            </a:r>
            <a:r>
              <a:rPr lang="en-US" dirty="0" smtClean="0"/>
              <a:t>.</a:t>
            </a:r>
          </a:p>
          <a:p>
            <a:pPr marL="115888" indent="-115888">
              <a:buFont typeface="Arial" charset="0"/>
              <a:buChar char="•"/>
            </a:pPr>
            <a:r>
              <a:rPr lang="en-US" dirty="0" smtClean="0"/>
              <a:t>The </a:t>
            </a:r>
            <a:r>
              <a:rPr lang="en-US" dirty="0"/>
              <a:t>flow follows the </a:t>
            </a:r>
            <a:r>
              <a:rPr lang="en-US" dirty="0" smtClean="0"/>
              <a:t>arrows indicated as the sum of the flows through the devices is equal to the flow through the driver.</a:t>
            </a:r>
            <a:endParaRPr lang="en-US" dirty="0"/>
          </a:p>
        </p:txBody>
      </p:sp>
      <p:grpSp>
        <p:nvGrpSpPr>
          <p:cNvPr id="35" name="Group 35"/>
          <p:cNvGrpSpPr>
            <a:grpSpLocks/>
          </p:cNvGrpSpPr>
          <p:nvPr/>
        </p:nvGrpSpPr>
        <p:grpSpPr bwMode="auto">
          <a:xfrm flipH="1">
            <a:off x="7410450" y="4092575"/>
            <a:ext cx="917575" cy="52388"/>
            <a:chOff x="4238146" y="4280375"/>
            <a:chExt cx="918113" cy="51337"/>
          </a:xfrm>
        </p:grpSpPr>
        <p:grpSp>
          <p:nvGrpSpPr>
            <p:cNvPr id="36" name="Group 29"/>
            <p:cNvGrpSpPr>
              <a:grpSpLocks/>
            </p:cNvGrpSpPr>
            <p:nvPr/>
          </p:nvGrpSpPr>
          <p:grpSpPr bwMode="auto">
            <a:xfrm>
              <a:off x="5019654" y="4288154"/>
              <a:ext cx="136605" cy="43558"/>
              <a:chOff x="3050361" y="4361179"/>
              <a:chExt cx="136605" cy="43558"/>
            </a:xfrm>
          </p:grpSpPr>
          <p:sp>
            <p:nvSpPr>
              <p:cNvPr id="62" name="Oval 61"/>
              <p:cNvSpPr/>
              <p:nvPr/>
            </p:nvSpPr>
            <p:spPr>
              <a:xfrm flipH="1">
                <a:off x="3169493" y="437051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3" name="Oval 62"/>
              <p:cNvSpPr/>
              <p:nvPr/>
            </p:nvSpPr>
            <p:spPr>
              <a:xfrm flipH="1">
                <a:off x="3088484" y="4361179"/>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4" name="Oval 63"/>
              <p:cNvSpPr/>
              <p:nvPr/>
            </p:nvSpPr>
            <p:spPr>
              <a:xfrm flipH="1">
                <a:off x="3123429" y="4387624"/>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5" name="Oval 64"/>
              <p:cNvSpPr/>
              <p:nvPr/>
            </p:nvSpPr>
            <p:spPr>
              <a:xfrm flipH="1">
                <a:off x="3050361" y="4379847"/>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37" name="Group 30"/>
            <p:cNvGrpSpPr>
              <a:grpSpLocks/>
            </p:cNvGrpSpPr>
            <p:nvPr/>
          </p:nvGrpSpPr>
          <p:grpSpPr bwMode="auto">
            <a:xfrm>
              <a:off x="4862399" y="4283486"/>
              <a:ext cx="136605" cy="43558"/>
              <a:chOff x="3050269" y="4361273"/>
              <a:chExt cx="136605" cy="43558"/>
            </a:xfrm>
          </p:grpSpPr>
          <p:sp>
            <p:nvSpPr>
              <p:cNvPr id="58" name="Oval 57"/>
              <p:cNvSpPr/>
              <p:nvPr/>
            </p:nvSpPr>
            <p:spPr>
              <a:xfrm flipH="1">
                <a:off x="3169402" y="4370607"/>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9" name="Oval 58"/>
              <p:cNvSpPr/>
              <p:nvPr/>
            </p:nvSpPr>
            <p:spPr>
              <a:xfrm flipH="1">
                <a:off x="3088391" y="4361273"/>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0" name="Oval 59"/>
              <p:cNvSpPr/>
              <p:nvPr/>
            </p:nvSpPr>
            <p:spPr>
              <a:xfrm flipH="1">
                <a:off x="3123337" y="438771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61" name="Oval 60"/>
              <p:cNvSpPr/>
              <p:nvPr/>
            </p:nvSpPr>
            <p:spPr>
              <a:xfrm flipH="1">
                <a:off x="3050269" y="4379941"/>
                <a:ext cx="17473"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38" name="Group 35"/>
            <p:cNvGrpSpPr>
              <a:grpSpLocks/>
            </p:cNvGrpSpPr>
            <p:nvPr/>
          </p:nvGrpSpPr>
          <p:grpSpPr bwMode="auto">
            <a:xfrm>
              <a:off x="4716264" y="4285043"/>
              <a:ext cx="138193" cy="43558"/>
              <a:chOff x="3049390" y="4360449"/>
              <a:chExt cx="138193" cy="43558"/>
            </a:xfrm>
          </p:grpSpPr>
          <p:sp>
            <p:nvSpPr>
              <p:cNvPr id="54" name="Oval 53"/>
              <p:cNvSpPr/>
              <p:nvPr/>
            </p:nvSpPr>
            <p:spPr>
              <a:xfrm flipH="1">
                <a:off x="3170110" y="4369783"/>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5" name="Oval 54"/>
              <p:cNvSpPr/>
              <p:nvPr/>
            </p:nvSpPr>
            <p:spPr>
              <a:xfrm flipH="1">
                <a:off x="3087512" y="4360449"/>
                <a:ext cx="19061"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6" name="Oval 55"/>
              <p:cNvSpPr/>
              <p:nvPr/>
            </p:nvSpPr>
            <p:spPr>
              <a:xfrm flipH="1">
                <a:off x="3124046" y="4386894"/>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7" name="Oval 56"/>
              <p:cNvSpPr/>
              <p:nvPr/>
            </p:nvSpPr>
            <p:spPr>
              <a:xfrm flipH="1">
                <a:off x="3049390" y="437911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39" name="Group 40"/>
            <p:cNvGrpSpPr>
              <a:grpSpLocks/>
            </p:cNvGrpSpPr>
            <p:nvPr/>
          </p:nvGrpSpPr>
          <p:grpSpPr bwMode="auto">
            <a:xfrm>
              <a:off x="4559010" y="4280375"/>
              <a:ext cx="138192" cy="43558"/>
              <a:chOff x="3049299" y="4360543"/>
              <a:chExt cx="138192" cy="43558"/>
            </a:xfrm>
          </p:grpSpPr>
          <p:sp>
            <p:nvSpPr>
              <p:cNvPr id="50" name="Oval 49"/>
              <p:cNvSpPr/>
              <p:nvPr/>
            </p:nvSpPr>
            <p:spPr>
              <a:xfrm flipH="1">
                <a:off x="3170019" y="4369877"/>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1" name="Oval 50"/>
              <p:cNvSpPr/>
              <p:nvPr/>
            </p:nvSpPr>
            <p:spPr>
              <a:xfrm flipH="1">
                <a:off x="3087421" y="4360543"/>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2" name="Oval 51"/>
              <p:cNvSpPr/>
              <p:nvPr/>
            </p:nvSpPr>
            <p:spPr>
              <a:xfrm flipH="1">
                <a:off x="3123954" y="4386989"/>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53" name="Oval 52"/>
              <p:cNvSpPr/>
              <p:nvPr/>
            </p:nvSpPr>
            <p:spPr>
              <a:xfrm flipH="1">
                <a:off x="3049299" y="4379211"/>
                <a:ext cx="17472"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40" name="Group 75"/>
            <p:cNvGrpSpPr>
              <a:grpSpLocks/>
            </p:cNvGrpSpPr>
            <p:nvPr/>
          </p:nvGrpSpPr>
          <p:grpSpPr bwMode="auto">
            <a:xfrm>
              <a:off x="4396989" y="4285043"/>
              <a:ext cx="136605" cy="43558"/>
              <a:chOff x="3049996" y="4361243"/>
              <a:chExt cx="136605" cy="43558"/>
            </a:xfrm>
          </p:grpSpPr>
          <p:sp>
            <p:nvSpPr>
              <p:cNvPr id="46" name="Oval 45"/>
              <p:cNvSpPr/>
              <p:nvPr/>
            </p:nvSpPr>
            <p:spPr>
              <a:xfrm flipH="1">
                <a:off x="3169128" y="437057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7" name="Oval 46"/>
              <p:cNvSpPr/>
              <p:nvPr/>
            </p:nvSpPr>
            <p:spPr>
              <a:xfrm flipH="1">
                <a:off x="3088118" y="436124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8" name="Oval 47"/>
              <p:cNvSpPr/>
              <p:nvPr/>
            </p:nvSpPr>
            <p:spPr>
              <a:xfrm flipH="1">
                <a:off x="3123064"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9" name="Oval 48"/>
              <p:cNvSpPr/>
              <p:nvPr/>
            </p:nvSpPr>
            <p:spPr>
              <a:xfrm flipH="1">
                <a:off x="3049996" y="4379910"/>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41" name="Group 80"/>
            <p:cNvGrpSpPr>
              <a:grpSpLocks/>
            </p:cNvGrpSpPr>
            <p:nvPr/>
          </p:nvGrpSpPr>
          <p:grpSpPr bwMode="auto">
            <a:xfrm>
              <a:off x="4238146" y="4285043"/>
              <a:ext cx="136605" cy="43558"/>
              <a:chOff x="3049903" y="4361243"/>
              <a:chExt cx="136605" cy="43558"/>
            </a:xfrm>
          </p:grpSpPr>
          <p:sp>
            <p:nvSpPr>
              <p:cNvPr id="42" name="Oval 41"/>
              <p:cNvSpPr/>
              <p:nvPr/>
            </p:nvSpPr>
            <p:spPr>
              <a:xfrm flipH="1">
                <a:off x="3169035" y="4370577"/>
                <a:ext cx="17473"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3" name="Oval 42"/>
              <p:cNvSpPr/>
              <p:nvPr/>
            </p:nvSpPr>
            <p:spPr>
              <a:xfrm flipH="1">
                <a:off x="3088025" y="4361243"/>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4" name="Oval 43"/>
              <p:cNvSpPr/>
              <p:nvPr/>
            </p:nvSpPr>
            <p:spPr>
              <a:xfrm flipH="1">
                <a:off x="3122971" y="4387688"/>
                <a:ext cx="19061" cy="17113"/>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45" name="Oval 44"/>
              <p:cNvSpPr/>
              <p:nvPr/>
            </p:nvSpPr>
            <p:spPr>
              <a:xfrm flipH="1">
                <a:off x="3049903" y="4379910"/>
                <a:ext cx="17472" cy="17112"/>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grpSp>
        <p:nvGrpSpPr>
          <p:cNvPr id="66" name="Group 66"/>
          <p:cNvGrpSpPr>
            <a:grpSpLocks/>
          </p:cNvGrpSpPr>
          <p:nvPr/>
        </p:nvGrpSpPr>
        <p:grpSpPr bwMode="auto">
          <a:xfrm>
            <a:off x="7483475" y="5741988"/>
            <a:ext cx="825500" cy="46037"/>
            <a:chOff x="2468084" y="4201793"/>
            <a:chExt cx="826038" cy="46575"/>
          </a:xfrm>
        </p:grpSpPr>
        <p:grpSp>
          <p:nvGrpSpPr>
            <p:cNvPr id="67" name="Group 105"/>
            <p:cNvGrpSpPr>
              <a:grpSpLocks/>
            </p:cNvGrpSpPr>
            <p:nvPr/>
          </p:nvGrpSpPr>
          <p:grpSpPr bwMode="auto">
            <a:xfrm>
              <a:off x="2468084" y="4201793"/>
              <a:ext cx="162030" cy="40151"/>
              <a:chOff x="2414109" y="4208143"/>
              <a:chExt cx="162030" cy="40151"/>
            </a:xfrm>
          </p:grpSpPr>
          <p:sp>
            <p:nvSpPr>
              <p:cNvPr id="84" name="Oval 83"/>
              <p:cNvSpPr/>
              <p:nvPr/>
            </p:nvSpPr>
            <p:spPr>
              <a:xfrm flipH="1">
                <a:off x="2558666"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5" name="Oval 84"/>
              <p:cNvSpPr/>
              <p:nvPr/>
            </p:nvSpPr>
            <p:spPr>
              <a:xfrm flipH="1">
                <a:off x="248718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6" name="Oval 85"/>
              <p:cNvSpPr/>
              <p:nvPr/>
            </p:nvSpPr>
            <p:spPr>
              <a:xfrm flipH="1">
                <a:off x="241410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8" name="Group 106"/>
            <p:cNvGrpSpPr>
              <a:grpSpLocks/>
            </p:cNvGrpSpPr>
            <p:nvPr/>
          </p:nvGrpSpPr>
          <p:grpSpPr bwMode="auto">
            <a:xfrm flipV="1">
              <a:off x="2649177" y="4208217"/>
              <a:ext cx="162030" cy="40151"/>
              <a:chOff x="2414227" y="4208143"/>
              <a:chExt cx="162030" cy="40151"/>
            </a:xfrm>
          </p:grpSpPr>
          <p:sp>
            <p:nvSpPr>
              <p:cNvPr id="81" name="Oval 80"/>
              <p:cNvSpPr/>
              <p:nvPr/>
            </p:nvSpPr>
            <p:spPr>
              <a:xfrm flipH="1">
                <a:off x="2558784"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2" name="Oval 81"/>
              <p:cNvSpPr/>
              <p:nvPr/>
            </p:nvSpPr>
            <p:spPr>
              <a:xfrm flipH="1">
                <a:off x="2487300"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3" name="Oval 82"/>
              <p:cNvSpPr/>
              <p:nvPr/>
            </p:nvSpPr>
            <p:spPr>
              <a:xfrm flipH="1">
                <a:off x="2414227"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69" name="Group 110"/>
            <p:cNvGrpSpPr>
              <a:grpSpLocks/>
            </p:cNvGrpSpPr>
            <p:nvPr/>
          </p:nvGrpSpPr>
          <p:grpSpPr bwMode="auto">
            <a:xfrm>
              <a:off x="2839801" y="4208217"/>
              <a:ext cx="162030" cy="40151"/>
              <a:chOff x="2414351" y="4208217"/>
              <a:chExt cx="162030" cy="40151"/>
            </a:xfrm>
          </p:grpSpPr>
          <p:sp>
            <p:nvSpPr>
              <p:cNvPr id="78" name="Oval 77"/>
              <p:cNvSpPr/>
              <p:nvPr/>
            </p:nvSpPr>
            <p:spPr>
              <a:xfrm flipH="1">
                <a:off x="2558908" y="4230702"/>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9" name="Oval 78"/>
              <p:cNvSpPr/>
              <p:nvPr/>
            </p:nvSpPr>
            <p:spPr>
              <a:xfrm flipH="1">
                <a:off x="2487424" y="4208217"/>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80" name="Oval 79"/>
              <p:cNvSpPr/>
              <p:nvPr/>
            </p:nvSpPr>
            <p:spPr>
              <a:xfrm flipH="1">
                <a:off x="2414351" y="4227490"/>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70" name="Group 114"/>
            <p:cNvGrpSpPr>
              <a:grpSpLocks/>
            </p:cNvGrpSpPr>
            <p:nvPr/>
          </p:nvGrpSpPr>
          <p:grpSpPr bwMode="auto">
            <a:xfrm flipV="1">
              <a:off x="3020894" y="4208217"/>
              <a:ext cx="162031" cy="40151"/>
              <a:chOff x="2414469" y="4208143"/>
              <a:chExt cx="162031" cy="40151"/>
            </a:xfrm>
          </p:grpSpPr>
          <p:sp>
            <p:nvSpPr>
              <p:cNvPr id="75" name="Oval 74"/>
              <p:cNvSpPr/>
              <p:nvPr/>
            </p:nvSpPr>
            <p:spPr>
              <a:xfrm flipH="1">
                <a:off x="2559027"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6" name="Oval 75"/>
              <p:cNvSpPr/>
              <p:nvPr/>
            </p:nvSpPr>
            <p:spPr>
              <a:xfrm flipH="1">
                <a:off x="248754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7" name="Oval 76"/>
              <p:cNvSpPr/>
              <p:nvPr/>
            </p:nvSpPr>
            <p:spPr>
              <a:xfrm flipH="1">
                <a:off x="241446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71" name="Group 118"/>
            <p:cNvGrpSpPr>
              <a:grpSpLocks/>
            </p:cNvGrpSpPr>
            <p:nvPr/>
          </p:nvGrpSpPr>
          <p:grpSpPr bwMode="auto">
            <a:xfrm flipV="1">
              <a:off x="3132091" y="4208217"/>
              <a:ext cx="162031" cy="40151"/>
              <a:chOff x="2414541" y="4208143"/>
              <a:chExt cx="162031" cy="40151"/>
            </a:xfrm>
          </p:grpSpPr>
          <p:sp>
            <p:nvSpPr>
              <p:cNvPr id="72" name="Oval 71"/>
              <p:cNvSpPr/>
              <p:nvPr/>
            </p:nvSpPr>
            <p:spPr>
              <a:xfrm flipH="1">
                <a:off x="2559099"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3" name="Oval 72"/>
              <p:cNvSpPr/>
              <p:nvPr/>
            </p:nvSpPr>
            <p:spPr>
              <a:xfrm flipH="1">
                <a:off x="2487614"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74" name="Oval 73"/>
              <p:cNvSpPr/>
              <p:nvPr/>
            </p:nvSpPr>
            <p:spPr>
              <a:xfrm flipH="1">
                <a:off x="2414541"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grpSp>
        <p:nvGrpSpPr>
          <p:cNvPr id="87" name="Group 14"/>
          <p:cNvGrpSpPr>
            <a:grpSpLocks/>
          </p:cNvGrpSpPr>
          <p:nvPr/>
        </p:nvGrpSpPr>
        <p:grpSpPr bwMode="auto">
          <a:xfrm>
            <a:off x="7473950" y="2297113"/>
            <a:ext cx="825500" cy="46037"/>
            <a:chOff x="2468084" y="4201793"/>
            <a:chExt cx="826038" cy="46575"/>
          </a:xfrm>
        </p:grpSpPr>
        <p:grpSp>
          <p:nvGrpSpPr>
            <p:cNvPr id="88" name="Group 105"/>
            <p:cNvGrpSpPr>
              <a:grpSpLocks/>
            </p:cNvGrpSpPr>
            <p:nvPr/>
          </p:nvGrpSpPr>
          <p:grpSpPr bwMode="auto">
            <a:xfrm>
              <a:off x="2468084" y="4201793"/>
              <a:ext cx="162030" cy="40151"/>
              <a:chOff x="2414109" y="4208143"/>
              <a:chExt cx="162030" cy="40151"/>
            </a:xfrm>
          </p:grpSpPr>
          <p:sp>
            <p:nvSpPr>
              <p:cNvPr id="105" name="Oval 104"/>
              <p:cNvSpPr/>
              <p:nvPr/>
            </p:nvSpPr>
            <p:spPr>
              <a:xfrm flipH="1">
                <a:off x="2558666"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6" name="Oval 105"/>
              <p:cNvSpPr/>
              <p:nvPr/>
            </p:nvSpPr>
            <p:spPr>
              <a:xfrm flipH="1">
                <a:off x="248718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7" name="Oval 106"/>
              <p:cNvSpPr/>
              <p:nvPr/>
            </p:nvSpPr>
            <p:spPr>
              <a:xfrm flipH="1">
                <a:off x="241410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89" name="Group 106"/>
            <p:cNvGrpSpPr>
              <a:grpSpLocks/>
            </p:cNvGrpSpPr>
            <p:nvPr/>
          </p:nvGrpSpPr>
          <p:grpSpPr bwMode="auto">
            <a:xfrm flipV="1">
              <a:off x="2649177" y="4208217"/>
              <a:ext cx="162030" cy="40151"/>
              <a:chOff x="2414227" y="4208143"/>
              <a:chExt cx="162030" cy="40151"/>
            </a:xfrm>
          </p:grpSpPr>
          <p:sp>
            <p:nvSpPr>
              <p:cNvPr id="102" name="Oval 101"/>
              <p:cNvSpPr/>
              <p:nvPr/>
            </p:nvSpPr>
            <p:spPr>
              <a:xfrm flipH="1">
                <a:off x="2558784"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3" name="Oval 102"/>
              <p:cNvSpPr/>
              <p:nvPr/>
            </p:nvSpPr>
            <p:spPr>
              <a:xfrm flipH="1">
                <a:off x="2487300"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4" name="Oval 103"/>
              <p:cNvSpPr/>
              <p:nvPr/>
            </p:nvSpPr>
            <p:spPr>
              <a:xfrm flipH="1">
                <a:off x="2414227"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0" name="Group 110"/>
            <p:cNvGrpSpPr>
              <a:grpSpLocks/>
            </p:cNvGrpSpPr>
            <p:nvPr/>
          </p:nvGrpSpPr>
          <p:grpSpPr bwMode="auto">
            <a:xfrm>
              <a:off x="2839801" y="4208217"/>
              <a:ext cx="162030" cy="40151"/>
              <a:chOff x="2414351" y="4208217"/>
              <a:chExt cx="162030" cy="40151"/>
            </a:xfrm>
          </p:grpSpPr>
          <p:sp>
            <p:nvSpPr>
              <p:cNvPr id="99" name="Oval 98"/>
              <p:cNvSpPr/>
              <p:nvPr/>
            </p:nvSpPr>
            <p:spPr>
              <a:xfrm flipH="1">
                <a:off x="2558908" y="4230702"/>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0" name="Oval 99"/>
              <p:cNvSpPr/>
              <p:nvPr/>
            </p:nvSpPr>
            <p:spPr>
              <a:xfrm flipH="1">
                <a:off x="2487424" y="4208217"/>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101" name="Oval 100"/>
              <p:cNvSpPr/>
              <p:nvPr/>
            </p:nvSpPr>
            <p:spPr>
              <a:xfrm flipH="1">
                <a:off x="2414351" y="4227490"/>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1" name="Group 114"/>
            <p:cNvGrpSpPr>
              <a:grpSpLocks/>
            </p:cNvGrpSpPr>
            <p:nvPr/>
          </p:nvGrpSpPr>
          <p:grpSpPr bwMode="auto">
            <a:xfrm flipV="1">
              <a:off x="3020894" y="4208217"/>
              <a:ext cx="162031" cy="40151"/>
              <a:chOff x="2414469" y="4208143"/>
              <a:chExt cx="162031" cy="40151"/>
            </a:xfrm>
          </p:grpSpPr>
          <p:sp>
            <p:nvSpPr>
              <p:cNvPr id="96" name="Oval 95"/>
              <p:cNvSpPr/>
              <p:nvPr/>
            </p:nvSpPr>
            <p:spPr>
              <a:xfrm flipH="1">
                <a:off x="2559027"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7" name="Oval 96"/>
              <p:cNvSpPr/>
              <p:nvPr/>
            </p:nvSpPr>
            <p:spPr>
              <a:xfrm flipH="1">
                <a:off x="2487542"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8" name="Oval 97"/>
              <p:cNvSpPr/>
              <p:nvPr/>
            </p:nvSpPr>
            <p:spPr>
              <a:xfrm flipH="1">
                <a:off x="2414469"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nvGrpSpPr>
            <p:cNvPr id="92" name="Group 118"/>
            <p:cNvGrpSpPr>
              <a:grpSpLocks/>
            </p:cNvGrpSpPr>
            <p:nvPr/>
          </p:nvGrpSpPr>
          <p:grpSpPr bwMode="auto">
            <a:xfrm flipV="1">
              <a:off x="3132091" y="4208217"/>
              <a:ext cx="162031" cy="40151"/>
              <a:chOff x="2414541" y="4208143"/>
              <a:chExt cx="162031" cy="40151"/>
            </a:xfrm>
          </p:grpSpPr>
          <p:sp>
            <p:nvSpPr>
              <p:cNvPr id="93" name="Oval 92"/>
              <p:cNvSpPr/>
              <p:nvPr/>
            </p:nvSpPr>
            <p:spPr>
              <a:xfrm flipH="1">
                <a:off x="2559099" y="4230628"/>
                <a:ext cx="17473"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4" name="Oval 93"/>
              <p:cNvSpPr/>
              <p:nvPr/>
            </p:nvSpPr>
            <p:spPr>
              <a:xfrm flipH="1">
                <a:off x="2487614" y="4208143"/>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sp>
            <p:nvSpPr>
              <p:cNvPr id="95" name="Oval 94"/>
              <p:cNvSpPr/>
              <p:nvPr/>
            </p:nvSpPr>
            <p:spPr>
              <a:xfrm flipH="1">
                <a:off x="2414541" y="4227416"/>
                <a:ext cx="17474" cy="17666"/>
              </a:xfrm>
              <a:prstGeom prst="ellipse">
                <a:avLst/>
              </a:prstGeom>
              <a:solidFill>
                <a:srgbClr val="FF0000"/>
              </a:solidFill>
              <a:ln w="31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grpSp>
      </p:grpSp>
      <p:sp>
        <p:nvSpPr>
          <p:cNvPr id="109" name="TextBox 2"/>
          <p:cNvSpPr txBox="1">
            <a:spLocks noChangeArrowheads="1"/>
          </p:cNvSpPr>
          <p:nvPr/>
        </p:nvSpPr>
        <p:spPr bwMode="auto">
          <a:xfrm>
            <a:off x="190500" y="1314450"/>
            <a:ext cx="4429626" cy="461665"/>
          </a:xfrm>
          <a:prstGeom prst="rect">
            <a:avLst/>
          </a:prstGeom>
          <a:noFill/>
          <a:ln w="9525">
            <a:noFill/>
            <a:miter lim="800000"/>
            <a:headEnd/>
            <a:tailEnd/>
          </a:ln>
        </p:spPr>
        <p:txBody>
          <a:bodyPr wrap="square">
            <a:spAutoFit/>
          </a:bodyPr>
          <a:lstStyle/>
          <a:p>
            <a:pPr marL="342900" indent="-342900"/>
            <a:r>
              <a:rPr lang="en-SG" sz="2400" u="sng" dirty="0" smtClean="0"/>
              <a:t>Observations and Deduction</a:t>
            </a:r>
            <a:r>
              <a:rPr lang="en-US" sz="2400" u="sng" dirty="0" smtClean="0"/>
              <a:t>s</a:t>
            </a:r>
            <a:endParaRPr lang="en-US" sz="2400" u="sng" dirty="0"/>
          </a:p>
        </p:txBody>
      </p:sp>
      <p:sp>
        <p:nvSpPr>
          <p:cNvPr id="113" name="Bent Arrow 112"/>
          <p:cNvSpPr/>
          <p:nvPr/>
        </p:nvSpPr>
        <p:spPr>
          <a:xfrm rot="16200000">
            <a:off x="5024135" y="3510831"/>
            <a:ext cx="528063" cy="599665"/>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
        <p:nvSpPr>
          <p:cNvPr id="114" name="Bent Arrow 113"/>
          <p:cNvSpPr/>
          <p:nvPr/>
        </p:nvSpPr>
        <p:spPr>
          <a:xfrm rot="5400000" flipV="1">
            <a:off x="5002367" y="4214763"/>
            <a:ext cx="528063" cy="599665"/>
          </a:xfrm>
          <a:prstGeom prst="bentArrow">
            <a:avLst/>
          </a:prstGeom>
          <a:solidFill>
            <a:srgbClr val="FFFF80"/>
          </a:solidFill>
          <a:ln w="3175">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 grpId="0" animBg="1"/>
      <p:bldP spid="1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8" name="Rectangle 35"/>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en-SG"/>
          </a:p>
        </p:txBody>
      </p:sp>
      <p:sp>
        <p:nvSpPr>
          <p:cNvPr id="12300" name="Rectangle 2"/>
          <p:cNvSpPr>
            <a:spLocks noChangeArrowheads="1"/>
          </p:cNvSpPr>
          <p:nvPr/>
        </p:nvSpPr>
        <p:spPr bwMode="auto">
          <a:xfrm>
            <a:off x="193675" y="317500"/>
            <a:ext cx="8229600" cy="876300"/>
          </a:xfrm>
          <a:prstGeom prst="rect">
            <a:avLst/>
          </a:prstGeom>
          <a:noFill/>
          <a:ln w="9525">
            <a:noFill/>
            <a:miter lim="800000"/>
            <a:headEnd/>
            <a:tailEnd/>
          </a:ln>
        </p:spPr>
        <p:txBody>
          <a:bodyPr anchor="ctr"/>
          <a:lstStyle/>
          <a:p>
            <a:r>
              <a:rPr lang="en-US" sz="3200" b="1" dirty="0" smtClean="0">
                <a:solidFill>
                  <a:schemeClr val="tx2"/>
                </a:solidFill>
              </a:rPr>
              <a:t>Making predictions</a:t>
            </a:r>
            <a:endParaRPr lang="en-US" sz="3200" b="1" dirty="0">
              <a:solidFill>
                <a:schemeClr val="tx2"/>
              </a:solidFill>
            </a:endParaRPr>
          </a:p>
        </p:txBody>
      </p:sp>
      <p:pic>
        <p:nvPicPr>
          <p:cNvPr id="12" name="Picture 11"/>
          <p:cNvPicPr/>
          <p:nvPr/>
        </p:nvPicPr>
        <p:blipFill>
          <a:blip r:embed="rId3" cstate="print"/>
          <a:srcRect/>
          <a:stretch>
            <a:fillRect/>
          </a:stretch>
        </p:blipFill>
        <p:spPr bwMode="auto">
          <a:xfrm>
            <a:off x="5326982" y="1524885"/>
            <a:ext cx="3448050" cy="4700283"/>
          </a:xfrm>
          <a:prstGeom prst="rect">
            <a:avLst/>
          </a:prstGeom>
          <a:noFill/>
          <a:ln w="9525">
            <a:noFill/>
            <a:miter lim="800000"/>
            <a:headEnd/>
            <a:tailEnd/>
          </a:ln>
        </p:spPr>
      </p:pic>
      <p:sp>
        <p:nvSpPr>
          <p:cNvPr id="13" name="TextBox 12"/>
          <p:cNvSpPr txBox="1"/>
          <p:nvPr/>
        </p:nvSpPr>
        <p:spPr>
          <a:xfrm>
            <a:off x="96254" y="1363579"/>
            <a:ext cx="4908884" cy="5078313"/>
          </a:xfrm>
          <a:prstGeom prst="rect">
            <a:avLst/>
          </a:prstGeom>
          <a:noFill/>
        </p:spPr>
        <p:txBody>
          <a:bodyPr wrap="square" rtlCol="0">
            <a:spAutoFit/>
          </a:bodyPr>
          <a:lstStyle/>
          <a:p>
            <a:pPr marL="226800" lvl="1" indent="-226800">
              <a:buFont typeface="Arial" pitchFamily="34" charset="0"/>
              <a:buChar char="•"/>
            </a:pPr>
            <a:r>
              <a:rPr lang="en-US" dirty="0" smtClean="0"/>
              <a:t>In the arrangement shown, we observe that the driving force supplied by each driver is 100 units. </a:t>
            </a:r>
          </a:p>
          <a:p>
            <a:pPr marL="226800" lvl="1" indent="-226800">
              <a:buFont typeface="Arial" pitchFamily="34" charset="0"/>
              <a:buChar char="•"/>
            </a:pPr>
            <a:r>
              <a:rPr lang="en-US" dirty="0" smtClean="0"/>
              <a:t>Hence, the difference in bar height across each driver is 100 units, with the height of the bar to the left of each driver being 100 units.</a:t>
            </a:r>
          </a:p>
          <a:p>
            <a:pPr marL="226800" lvl="1" indent="-226800">
              <a:buFont typeface="Arial" pitchFamily="34" charset="0"/>
              <a:buChar char="•"/>
            </a:pPr>
            <a:r>
              <a:rPr lang="en-US" dirty="0" smtClean="0"/>
              <a:t>From </a:t>
            </a:r>
            <a:r>
              <a:rPr lang="en-US" i="1" dirty="0" smtClean="0"/>
              <a:t>Arrangement2.exe</a:t>
            </a:r>
            <a:r>
              <a:rPr lang="en-US" dirty="0" smtClean="0"/>
              <a:t>, whether adding a device or a driver to the circuit consisting of one device and one driver in the given manner has no effect on the difference in bar height across and the flow through the device. </a:t>
            </a:r>
          </a:p>
          <a:p>
            <a:pPr marL="226800" lvl="1" indent="-226800">
              <a:buFont typeface="Arial" pitchFamily="34" charset="0"/>
              <a:buChar char="•"/>
            </a:pPr>
            <a:r>
              <a:rPr lang="en-US" dirty="0" smtClean="0"/>
              <a:t>Hence, like in the case of having one device and one driver, the difference in bar height across the device equals to the difference in bar height across the driver.</a:t>
            </a:r>
          </a:p>
          <a:p>
            <a:pPr marL="226800" lvl="1" indent="-226800">
              <a:buFont typeface="Arial" pitchFamily="34" charset="0"/>
              <a:buChar char="•"/>
            </a:pPr>
            <a:r>
              <a:rPr lang="en-US" dirty="0" smtClean="0"/>
              <a:t>The flow through each device is 100 Qty/s.</a:t>
            </a:r>
          </a:p>
        </p:txBody>
      </p:sp>
      <p:grpSp>
        <p:nvGrpSpPr>
          <p:cNvPr id="21" name="Group 20"/>
          <p:cNvGrpSpPr/>
          <p:nvPr/>
        </p:nvGrpSpPr>
        <p:grpSpPr>
          <a:xfrm>
            <a:off x="6312568" y="1612230"/>
            <a:ext cx="1026693" cy="1319736"/>
            <a:chOff x="6312568" y="1612230"/>
            <a:chExt cx="1026693" cy="1319736"/>
          </a:xfrm>
        </p:grpSpPr>
        <p:sp>
          <p:nvSpPr>
            <p:cNvPr id="11" name="TextBox 10"/>
            <p:cNvSpPr txBox="1"/>
            <p:nvPr/>
          </p:nvSpPr>
          <p:spPr>
            <a:xfrm>
              <a:off x="6328610" y="26549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4" name="TextBox 13"/>
            <p:cNvSpPr txBox="1"/>
            <p:nvPr/>
          </p:nvSpPr>
          <p:spPr>
            <a:xfrm>
              <a:off x="6312568" y="1612230"/>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6" name="TextBox 15"/>
            <p:cNvSpPr txBox="1"/>
            <p:nvPr/>
          </p:nvSpPr>
          <p:spPr>
            <a:xfrm>
              <a:off x="6890084" y="1612231"/>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sp>
          <p:nvSpPr>
            <p:cNvPr id="17" name="TextBox 16"/>
            <p:cNvSpPr txBox="1"/>
            <p:nvPr/>
          </p:nvSpPr>
          <p:spPr>
            <a:xfrm>
              <a:off x="6890083" y="26549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grpSp>
        <p:nvGrpSpPr>
          <p:cNvPr id="20" name="Group 19"/>
          <p:cNvGrpSpPr/>
          <p:nvPr/>
        </p:nvGrpSpPr>
        <p:grpSpPr>
          <a:xfrm>
            <a:off x="5999747" y="3713746"/>
            <a:ext cx="1515977" cy="1624536"/>
            <a:chOff x="5999747" y="3713746"/>
            <a:chExt cx="1515977" cy="1624536"/>
          </a:xfrm>
        </p:grpSpPr>
        <p:sp>
          <p:nvSpPr>
            <p:cNvPr id="6" name="TextBox 5"/>
            <p:cNvSpPr txBox="1"/>
            <p:nvPr/>
          </p:nvSpPr>
          <p:spPr>
            <a:xfrm>
              <a:off x="5999747" y="3721767"/>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5" name="TextBox 14"/>
            <p:cNvSpPr txBox="1"/>
            <p:nvPr/>
          </p:nvSpPr>
          <p:spPr>
            <a:xfrm>
              <a:off x="6023810" y="506128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100</a:t>
              </a:r>
              <a:endParaRPr lang="en-GB" sz="1200" dirty="0">
                <a:solidFill>
                  <a:schemeClr val="bg1"/>
                </a:solidFill>
              </a:endParaRPr>
            </a:p>
          </p:txBody>
        </p:sp>
        <p:sp>
          <p:nvSpPr>
            <p:cNvPr id="18" name="TextBox 17"/>
            <p:cNvSpPr txBox="1"/>
            <p:nvPr/>
          </p:nvSpPr>
          <p:spPr>
            <a:xfrm>
              <a:off x="7034462" y="3713746"/>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sp>
          <p:nvSpPr>
            <p:cNvPr id="19" name="TextBox 18"/>
            <p:cNvSpPr txBox="1"/>
            <p:nvPr/>
          </p:nvSpPr>
          <p:spPr>
            <a:xfrm>
              <a:off x="7066547" y="5061283"/>
              <a:ext cx="449177" cy="276999"/>
            </a:xfrm>
            <a:prstGeom prst="rect">
              <a:avLst/>
            </a:prstGeom>
            <a:solidFill>
              <a:schemeClr val="tx1"/>
            </a:solidFill>
          </p:spPr>
          <p:txBody>
            <a:bodyPr wrap="square" rtlCol="0">
              <a:spAutoFit/>
            </a:bodyPr>
            <a:lstStyle/>
            <a:p>
              <a:pPr algn="ctr"/>
              <a:r>
                <a:rPr lang="en-US" sz="1200" dirty="0" smtClean="0">
                  <a:solidFill>
                    <a:schemeClr val="bg1"/>
                  </a:solidFill>
                </a:rPr>
                <a:t>0</a:t>
              </a:r>
              <a:endParaRPr lang="en-GB" sz="1200" dirty="0">
                <a:solidFill>
                  <a:schemeClr val="bg1"/>
                </a:solidFill>
              </a:endParaRPr>
            </a:p>
          </p:txBody>
        </p:sp>
      </p:grpSp>
      <p:grpSp>
        <p:nvGrpSpPr>
          <p:cNvPr id="24" name="Group 23"/>
          <p:cNvGrpSpPr/>
          <p:nvPr/>
        </p:nvGrpSpPr>
        <p:grpSpPr>
          <a:xfrm>
            <a:off x="7419473" y="2414336"/>
            <a:ext cx="978570" cy="1295667"/>
            <a:chOff x="7419473" y="2414336"/>
            <a:chExt cx="978570" cy="1295667"/>
          </a:xfrm>
        </p:grpSpPr>
        <p:sp>
          <p:nvSpPr>
            <p:cNvPr id="22" name="TextBox 21"/>
            <p:cNvSpPr txBox="1"/>
            <p:nvPr/>
          </p:nvSpPr>
          <p:spPr>
            <a:xfrm>
              <a:off x="7419473" y="2414336"/>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sp>
          <p:nvSpPr>
            <p:cNvPr id="23" name="TextBox 22"/>
            <p:cNvSpPr txBox="1"/>
            <p:nvPr/>
          </p:nvSpPr>
          <p:spPr>
            <a:xfrm>
              <a:off x="7459579" y="3433004"/>
              <a:ext cx="938464" cy="276999"/>
            </a:xfrm>
            <a:prstGeom prst="rect">
              <a:avLst/>
            </a:prstGeom>
            <a:solidFill>
              <a:schemeClr val="bg1"/>
            </a:solidFill>
          </p:spPr>
          <p:txBody>
            <a:bodyPr wrap="square" rtlCol="0">
              <a:spAutoFit/>
            </a:bodyPr>
            <a:lstStyle/>
            <a:p>
              <a:pPr algn="ctr"/>
              <a:r>
                <a:rPr lang="en-US" sz="1200" dirty="0" smtClean="0"/>
                <a:t>100 Qty/s</a:t>
              </a:r>
              <a:endParaRPr lang="en-GB" sz="12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xEl>
                                              <p:pRg st="4" end="4"/>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11741</TotalTime>
  <Words>1068</Words>
  <Application>Microsoft Office PowerPoint</Application>
  <PresentationFormat>On-screen Show (4:3)</PresentationFormat>
  <Paragraphs>140</Paragraphs>
  <Slides>14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6" baseType="lpstr">
      <vt:lpstr>Default Design</vt:lpstr>
      <vt:lpstr>Equation</vt:lpstr>
      <vt:lpstr>Slide 1</vt:lpstr>
      <vt:lpstr>Arrangement1.exe with one device</vt:lpstr>
      <vt:lpstr>Arrangement1.exe with one device</vt:lpstr>
      <vt:lpstr>Arrangement1.exe with one device</vt:lpstr>
      <vt:lpstr>Slide 5</vt:lpstr>
      <vt:lpstr>Slide 6</vt:lpstr>
      <vt:lpstr>Slide 7</vt:lpstr>
      <vt:lpstr>Slide 8</vt:lpstr>
      <vt:lpstr>Slide 9</vt:lpstr>
      <vt:lpstr>Slide 10</vt:lpstr>
      <vt:lpstr>Slide 11</vt:lpstr>
      <vt:lpstr>Slide 12</vt:lpstr>
      <vt:lpstr>Slide 13</vt:lpstr>
      <vt:lpstr>Discussion</vt:lpstr>
    </vt:vector>
  </TitlesOfParts>
  <Company>Republic Polytechnic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AY0910 A101 6P P07 Drive and Flow</dc:title>
  <dc:creator>Republic Polytechnic</dc:creator>
  <cp:lastModifiedBy>xavier_lim</cp:lastModifiedBy>
  <cp:revision>893</cp:revision>
  <dcterms:created xsi:type="dcterms:W3CDTF">2004-10-25T09:34:46Z</dcterms:created>
  <dcterms:modified xsi:type="dcterms:W3CDTF">2010-05-25T01:42:31Z</dcterms:modified>
</cp:coreProperties>
</file>